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  <p:sldMasterId id="2147483822" r:id="rId2"/>
    <p:sldMasterId id="2147483831" r:id="rId3"/>
  </p:sldMasterIdLst>
  <p:notesMasterIdLst>
    <p:notesMasterId r:id="rId36"/>
  </p:notesMasterIdLst>
  <p:sldIdLst>
    <p:sldId id="326" r:id="rId4"/>
    <p:sldId id="335" r:id="rId5"/>
    <p:sldId id="336" r:id="rId6"/>
    <p:sldId id="337" r:id="rId7"/>
    <p:sldId id="360" r:id="rId8"/>
    <p:sldId id="387" r:id="rId9"/>
    <p:sldId id="361" r:id="rId10"/>
    <p:sldId id="365" r:id="rId11"/>
    <p:sldId id="385" r:id="rId12"/>
    <p:sldId id="386" r:id="rId13"/>
    <p:sldId id="341" r:id="rId14"/>
    <p:sldId id="391" r:id="rId15"/>
    <p:sldId id="398" r:id="rId16"/>
    <p:sldId id="392" r:id="rId17"/>
    <p:sldId id="394" r:id="rId18"/>
    <p:sldId id="395" r:id="rId19"/>
    <p:sldId id="397" r:id="rId20"/>
    <p:sldId id="399" r:id="rId21"/>
    <p:sldId id="363" r:id="rId22"/>
    <p:sldId id="364" r:id="rId23"/>
    <p:sldId id="389" r:id="rId24"/>
    <p:sldId id="367" r:id="rId25"/>
    <p:sldId id="369" r:id="rId26"/>
    <p:sldId id="371" r:id="rId27"/>
    <p:sldId id="374" r:id="rId28"/>
    <p:sldId id="400" r:id="rId29"/>
    <p:sldId id="358" r:id="rId30"/>
    <p:sldId id="390" r:id="rId31"/>
    <p:sldId id="384" r:id="rId32"/>
    <p:sldId id="359" r:id="rId33"/>
    <p:sldId id="401" r:id="rId34"/>
    <p:sldId id="356" r:id="rId3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1" autoAdjust="0"/>
    <p:restoredTop sz="94660"/>
  </p:normalViewPr>
  <p:slideViewPr>
    <p:cSldViewPr showGuides="1">
      <p:cViewPr>
        <p:scale>
          <a:sx n="120" d="100"/>
          <a:sy n="120" d="100"/>
        </p:scale>
        <p:origin x="-1482" y="-714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5B612-52CF-477D-B74F-8900406CFD0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4CC531-825A-44B3-A666-8C64DE0976C2}">
      <dgm:prSet phldrT="[Texte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fr-FR" sz="1200" dirty="0" smtClean="0"/>
            <a:t>J0 </a:t>
          </a:r>
        </a:p>
        <a:p>
          <a:r>
            <a:rPr lang="fr-FR" sz="1200" dirty="0" smtClean="0">
              <a:sym typeface="Wingdings" panose="05000000000000000000" pitchFamily="2" charset="2"/>
            </a:rPr>
            <a:t></a:t>
          </a:r>
          <a:r>
            <a:rPr lang="fr-FR" sz="1200" dirty="0" smtClean="0"/>
            <a:t>Annonce de l’XP</a:t>
          </a:r>
          <a:br>
            <a:rPr lang="fr-FR" sz="1200" dirty="0" smtClean="0"/>
          </a:br>
          <a:r>
            <a:rPr lang="fr-FR" sz="1200" dirty="0" smtClean="0">
              <a:sym typeface="Wingdings" panose="05000000000000000000" pitchFamily="2" charset="2"/>
            </a:rPr>
            <a:t> R</a:t>
          </a:r>
          <a:r>
            <a:rPr lang="fr-FR" sz="1200" dirty="0" smtClean="0"/>
            <a:t>éunion ARS + SPF </a:t>
          </a:r>
          <a:r>
            <a:rPr lang="fr-FR" sz="1200" dirty="0" smtClean="0">
              <a:sym typeface="Wingdings" panose="05000000000000000000" pitchFamily="2" charset="2"/>
            </a:rPr>
            <a:t></a:t>
          </a:r>
          <a:r>
            <a:rPr lang="fr-FR" sz="1200" dirty="0" smtClean="0"/>
            <a:t>réunion CSRP + URPS Ph</a:t>
          </a:r>
          <a:endParaRPr lang="fr-FR" sz="1200" dirty="0"/>
        </a:p>
      </dgm:t>
    </dgm:pt>
    <dgm:pt modelId="{0FC517F3-9D6E-4E01-9232-332DB431C6F4}" type="parTrans" cxnId="{741A39D9-9725-491F-8C44-F2D956F1C925}">
      <dgm:prSet/>
      <dgm:spPr/>
      <dgm:t>
        <a:bodyPr/>
        <a:lstStyle/>
        <a:p>
          <a:endParaRPr lang="fr-FR"/>
        </a:p>
      </dgm:t>
    </dgm:pt>
    <dgm:pt modelId="{F08C2FD9-D914-435D-AC6B-30BF4ECF7F59}" type="sibTrans" cxnId="{741A39D9-9725-491F-8C44-F2D956F1C925}">
      <dgm:prSet/>
      <dgm:spPr/>
      <dgm:t>
        <a:bodyPr/>
        <a:lstStyle/>
        <a:p>
          <a:endParaRPr lang="fr-FR"/>
        </a:p>
      </dgm:t>
    </dgm:pt>
    <dgm:pt modelId="{05E8FC2A-4378-4E7E-8E08-81F1757680D8}">
      <dgm:prSet phldrT="[Texte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fr-FR" sz="1200" dirty="0" smtClean="0"/>
            <a:t>J+1</a:t>
          </a:r>
          <a:br>
            <a:rPr lang="fr-FR" sz="1200" dirty="0" smtClean="0"/>
          </a:br>
          <a:r>
            <a:rPr lang="fr-FR" sz="1200" dirty="0" smtClean="0">
              <a:sym typeface="Wingdings" panose="05000000000000000000" pitchFamily="2" charset="2"/>
            </a:rPr>
            <a:t> communication vers Ph et ML via les URPS pour inscriptions dans le SI</a:t>
          </a:r>
          <a:endParaRPr lang="fr-FR" sz="1200" dirty="0"/>
        </a:p>
      </dgm:t>
    </dgm:pt>
    <dgm:pt modelId="{F790BF3E-B43B-4A06-A4DD-9E0735B26E6F}" type="parTrans" cxnId="{569B7496-AB23-44C7-814B-6AAD69299882}">
      <dgm:prSet/>
      <dgm:spPr/>
      <dgm:t>
        <a:bodyPr/>
        <a:lstStyle/>
        <a:p>
          <a:endParaRPr lang="fr-FR"/>
        </a:p>
      </dgm:t>
    </dgm:pt>
    <dgm:pt modelId="{B4FF1B6A-0FE0-4D25-AAF7-6E564E74EB01}" type="sibTrans" cxnId="{569B7496-AB23-44C7-814B-6AAD69299882}">
      <dgm:prSet/>
      <dgm:spPr/>
      <dgm:t>
        <a:bodyPr/>
        <a:lstStyle/>
        <a:p>
          <a:endParaRPr lang="fr-FR"/>
        </a:p>
      </dgm:t>
    </dgm:pt>
    <dgm:pt modelId="{B3021C3C-54C4-421C-A29F-907D8F03A135}">
      <dgm:prSet phldrT="[Texte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fr-FR" sz="1200" dirty="0" smtClean="0"/>
            <a:t>J+2</a:t>
          </a:r>
          <a:br>
            <a:rPr lang="fr-FR" sz="1200" dirty="0" smtClean="0"/>
          </a:br>
          <a:r>
            <a:rPr lang="fr-FR" sz="1200" dirty="0" smtClean="0"/>
            <a:t>Communiqué de presse</a:t>
          </a:r>
          <a:endParaRPr lang="fr-FR" sz="1200" dirty="0"/>
        </a:p>
      </dgm:t>
    </dgm:pt>
    <dgm:pt modelId="{FB0D4894-BD93-4A69-B727-510D6EE10F7B}" type="parTrans" cxnId="{BA49B371-694F-4697-8843-EDB9656675DB}">
      <dgm:prSet/>
      <dgm:spPr/>
      <dgm:t>
        <a:bodyPr/>
        <a:lstStyle/>
        <a:p>
          <a:endParaRPr lang="fr-FR"/>
        </a:p>
      </dgm:t>
    </dgm:pt>
    <dgm:pt modelId="{710F09F4-F02B-45E1-95A9-1745E9E6066C}" type="sibTrans" cxnId="{BA49B371-694F-4697-8843-EDB9656675DB}">
      <dgm:prSet/>
      <dgm:spPr/>
      <dgm:t>
        <a:bodyPr/>
        <a:lstStyle/>
        <a:p>
          <a:endParaRPr lang="fr-FR"/>
        </a:p>
      </dgm:t>
    </dgm:pt>
    <dgm:pt modelId="{38790F66-9D51-49AB-A9E9-6D3F8B075AD3}" type="pres">
      <dgm:prSet presAssocID="{3DC5B612-52CF-477D-B74F-8900406CFD05}" presName="Name0" presStyleCnt="0">
        <dgm:presLayoutVars>
          <dgm:dir/>
          <dgm:animLvl val="lvl"/>
          <dgm:resizeHandles val="exact"/>
        </dgm:presLayoutVars>
      </dgm:prSet>
      <dgm:spPr/>
    </dgm:pt>
    <dgm:pt modelId="{E059A2DD-F0D3-463D-B806-096969D349DC}" type="pres">
      <dgm:prSet presAssocID="{834CC531-825A-44B3-A666-8C64DE0976C2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C1909C4-57FB-4B5F-9A5D-B2D7BA3DF437}" type="pres">
      <dgm:prSet presAssocID="{F08C2FD9-D914-435D-AC6B-30BF4ECF7F59}" presName="parTxOnlySpace" presStyleCnt="0"/>
      <dgm:spPr/>
    </dgm:pt>
    <dgm:pt modelId="{B0198DB7-4E4D-40E6-8017-4A735111A525}" type="pres">
      <dgm:prSet presAssocID="{05E8FC2A-4378-4E7E-8E08-81F1757680D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2DA774-99BB-40B9-8B25-5E2A4D064857}" type="pres">
      <dgm:prSet presAssocID="{B4FF1B6A-0FE0-4D25-AAF7-6E564E74EB01}" presName="parTxOnlySpace" presStyleCnt="0"/>
      <dgm:spPr/>
    </dgm:pt>
    <dgm:pt modelId="{D52A4C74-C76D-41A3-BB4D-0100B7DB3276}" type="pres">
      <dgm:prSet presAssocID="{B3021C3C-54C4-421C-A29F-907D8F03A13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C497D9E-2A94-4F57-BF5E-1502F1596C52}" type="presOf" srcId="{834CC531-825A-44B3-A666-8C64DE0976C2}" destId="{E059A2DD-F0D3-463D-B806-096969D349DC}" srcOrd="0" destOrd="0" presId="urn:microsoft.com/office/officeart/2005/8/layout/chevron1"/>
    <dgm:cxn modelId="{921E3813-57DD-47EE-A769-786B5D4DC389}" type="presOf" srcId="{3DC5B612-52CF-477D-B74F-8900406CFD05}" destId="{38790F66-9D51-49AB-A9E9-6D3F8B075AD3}" srcOrd="0" destOrd="0" presId="urn:microsoft.com/office/officeart/2005/8/layout/chevron1"/>
    <dgm:cxn modelId="{569B7496-AB23-44C7-814B-6AAD69299882}" srcId="{3DC5B612-52CF-477D-B74F-8900406CFD05}" destId="{05E8FC2A-4378-4E7E-8E08-81F1757680D8}" srcOrd="1" destOrd="0" parTransId="{F790BF3E-B43B-4A06-A4DD-9E0735B26E6F}" sibTransId="{B4FF1B6A-0FE0-4D25-AAF7-6E564E74EB01}"/>
    <dgm:cxn modelId="{CD2D7BE7-8CEC-483A-A58B-9EA54D44CCA3}" type="presOf" srcId="{B3021C3C-54C4-421C-A29F-907D8F03A135}" destId="{D52A4C74-C76D-41A3-BB4D-0100B7DB3276}" srcOrd="0" destOrd="0" presId="urn:microsoft.com/office/officeart/2005/8/layout/chevron1"/>
    <dgm:cxn modelId="{741A39D9-9725-491F-8C44-F2D956F1C925}" srcId="{3DC5B612-52CF-477D-B74F-8900406CFD05}" destId="{834CC531-825A-44B3-A666-8C64DE0976C2}" srcOrd="0" destOrd="0" parTransId="{0FC517F3-9D6E-4E01-9232-332DB431C6F4}" sibTransId="{F08C2FD9-D914-435D-AC6B-30BF4ECF7F59}"/>
    <dgm:cxn modelId="{63B3D48E-1E57-4172-876A-FDD846C1EE6F}" type="presOf" srcId="{05E8FC2A-4378-4E7E-8E08-81F1757680D8}" destId="{B0198DB7-4E4D-40E6-8017-4A735111A525}" srcOrd="0" destOrd="0" presId="urn:microsoft.com/office/officeart/2005/8/layout/chevron1"/>
    <dgm:cxn modelId="{BA49B371-694F-4697-8843-EDB9656675DB}" srcId="{3DC5B612-52CF-477D-B74F-8900406CFD05}" destId="{B3021C3C-54C4-421C-A29F-907D8F03A135}" srcOrd="2" destOrd="0" parTransId="{FB0D4894-BD93-4A69-B727-510D6EE10F7B}" sibTransId="{710F09F4-F02B-45E1-95A9-1745E9E6066C}"/>
    <dgm:cxn modelId="{27934281-7C27-4F33-B58A-23E99D8EE901}" type="presParOf" srcId="{38790F66-9D51-49AB-A9E9-6D3F8B075AD3}" destId="{E059A2DD-F0D3-463D-B806-096969D349DC}" srcOrd="0" destOrd="0" presId="urn:microsoft.com/office/officeart/2005/8/layout/chevron1"/>
    <dgm:cxn modelId="{899DAD94-4797-4BA2-A502-7420C14C42D4}" type="presParOf" srcId="{38790F66-9D51-49AB-A9E9-6D3F8B075AD3}" destId="{8C1909C4-57FB-4B5F-9A5D-B2D7BA3DF437}" srcOrd="1" destOrd="0" presId="urn:microsoft.com/office/officeart/2005/8/layout/chevron1"/>
    <dgm:cxn modelId="{B0BB9F7B-A01C-485C-828E-6097E624FEAD}" type="presParOf" srcId="{38790F66-9D51-49AB-A9E9-6D3F8B075AD3}" destId="{B0198DB7-4E4D-40E6-8017-4A735111A525}" srcOrd="2" destOrd="0" presId="urn:microsoft.com/office/officeart/2005/8/layout/chevron1"/>
    <dgm:cxn modelId="{1DC22D6B-C6FD-49F2-8E67-E49A2F0D1DEE}" type="presParOf" srcId="{38790F66-9D51-49AB-A9E9-6D3F8B075AD3}" destId="{E72DA774-99BB-40B9-8B25-5E2A4D064857}" srcOrd="3" destOrd="0" presId="urn:microsoft.com/office/officeart/2005/8/layout/chevron1"/>
    <dgm:cxn modelId="{C28A5EE3-2C36-4E8C-84E7-29C415465449}" type="presParOf" srcId="{38790F66-9D51-49AB-A9E9-6D3F8B075AD3}" destId="{D52A4C74-C76D-41A3-BB4D-0100B7DB327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C5B612-52CF-477D-B74F-8900406CFD0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5E8FC2A-4378-4E7E-8E08-81F1757680D8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600" b="1" dirty="0" smtClean="0"/>
            <a:t>J+8</a:t>
          </a:r>
        </a:p>
        <a:p>
          <a:r>
            <a:rPr lang="fr-FR" sz="1600" b="1" dirty="0" smtClean="0"/>
            <a:t>Début de la vaccination</a:t>
          </a:r>
          <a:endParaRPr lang="fr-FR" sz="1600" b="1" dirty="0"/>
        </a:p>
      </dgm:t>
    </dgm:pt>
    <dgm:pt modelId="{F790BF3E-B43B-4A06-A4DD-9E0735B26E6F}" type="parTrans" cxnId="{569B7496-AB23-44C7-814B-6AAD69299882}">
      <dgm:prSet/>
      <dgm:spPr/>
      <dgm:t>
        <a:bodyPr/>
        <a:lstStyle/>
        <a:p>
          <a:endParaRPr lang="fr-FR"/>
        </a:p>
      </dgm:t>
    </dgm:pt>
    <dgm:pt modelId="{B4FF1B6A-0FE0-4D25-AAF7-6E564E74EB01}" type="sibTrans" cxnId="{569B7496-AB23-44C7-814B-6AAD69299882}">
      <dgm:prSet/>
      <dgm:spPr/>
      <dgm:t>
        <a:bodyPr/>
        <a:lstStyle/>
        <a:p>
          <a:endParaRPr lang="fr-FR"/>
        </a:p>
      </dgm:t>
    </dgm:pt>
    <dgm:pt modelId="{B3021C3C-54C4-421C-A29F-907D8F03A135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200" dirty="0" smtClean="0"/>
            <a:t>J+11</a:t>
          </a:r>
          <a:br>
            <a:rPr lang="fr-FR" sz="1200" dirty="0" smtClean="0"/>
          </a:br>
          <a:r>
            <a:rPr lang="fr-FR" sz="1200" dirty="0" smtClean="0"/>
            <a:t>1000 vaccinations réalisées (J+9 et 10 = samedi dimanche)</a:t>
          </a:r>
          <a:endParaRPr lang="fr-FR" sz="1200" dirty="0"/>
        </a:p>
      </dgm:t>
    </dgm:pt>
    <dgm:pt modelId="{FB0D4894-BD93-4A69-B727-510D6EE10F7B}" type="parTrans" cxnId="{BA49B371-694F-4697-8843-EDB9656675DB}">
      <dgm:prSet/>
      <dgm:spPr/>
      <dgm:t>
        <a:bodyPr/>
        <a:lstStyle/>
        <a:p>
          <a:endParaRPr lang="fr-FR"/>
        </a:p>
      </dgm:t>
    </dgm:pt>
    <dgm:pt modelId="{710F09F4-F02B-45E1-95A9-1745E9E6066C}" type="sibTrans" cxnId="{BA49B371-694F-4697-8843-EDB9656675DB}">
      <dgm:prSet/>
      <dgm:spPr/>
      <dgm:t>
        <a:bodyPr/>
        <a:lstStyle/>
        <a:p>
          <a:endParaRPr lang="fr-FR"/>
        </a:p>
      </dgm:t>
    </dgm:pt>
    <dgm:pt modelId="{771819F7-DAEA-4FC9-88D0-FC873E958549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200" dirty="0" smtClean="0"/>
            <a:t>J+12</a:t>
          </a:r>
        </a:p>
        <a:p>
          <a:r>
            <a:rPr lang="fr-FR" sz="1200" dirty="0" smtClean="0"/>
            <a:t>2095 vaccinations réalisées</a:t>
          </a:r>
          <a:endParaRPr lang="fr-FR" sz="1200" dirty="0"/>
        </a:p>
      </dgm:t>
    </dgm:pt>
    <dgm:pt modelId="{7C93D8AD-77BD-4D04-9C09-DBFCDA9DF46A}" type="parTrans" cxnId="{67BB451F-D75E-4D4E-B3B8-F932AF036544}">
      <dgm:prSet/>
      <dgm:spPr/>
      <dgm:t>
        <a:bodyPr/>
        <a:lstStyle/>
        <a:p>
          <a:endParaRPr lang="fr-FR"/>
        </a:p>
      </dgm:t>
    </dgm:pt>
    <dgm:pt modelId="{9B8BC672-ED93-48A5-BE78-8D3C92192E97}" type="sibTrans" cxnId="{67BB451F-D75E-4D4E-B3B8-F932AF036544}">
      <dgm:prSet/>
      <dgm:spPr/>
      <dgm:t>
        <a:bodyPr/>
        <a:lstStyle/>
        <a:p>
          <a:endParaRPr lang="fr-FR"/>
        </a:p>
      </dgm:t>
    </dgm:pt>
    <dgm:pt modelId="{38790F66-9D51-49AB-A9E9-6D3F8B075AD3}" type="pres">
      <dgm:prSet presAssocID="{3DC5B612-52CF-477D-B74F-8900406CFD05}" presName="Name0" presStyleCnt="0">
        <dgm:presLayoutVars>
          <dgm:dir/>
          <dgm:animLvl val="lvl"/>
          <dgm:resizeHandles val="exact"/>
        </dgm:presLayoutVars>
      </dgm:prSet>
      <dgm:spPr/>
    </dgm:pt>
    <dgm:pt modelId="{B0198DB7-4E4D-40E6-8017-4A735111A525}" type="pres">
      <dgm:prSet presAssocID="{05E8FC2A-4378-4E7E-8E08-81F1757680D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2DA774-99BB-40B9-8B25-5E2A4D064857}" type="pres">
      <dgm:prSet presAssocID="{B4FF1B6A-0FE0-4D25-AAF7-6E564E74EB01}" presName="parTxOnlySpace" presStyleCnt="0"/>
      <dgm:spPr/>
    </dgm:pt>
    <dgm:pt modelId="{D52A4C74-C76D-41A3-BB4D-0100B7DB3276}" type="pres">
      <dgm:prSet presAssocID="{B3021C3C-54C4-421C-A29F-907D8F03A13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6FBFA4-7D11-4BB0-A07A-F720D3122930}" type="pres">
      <dgm:prSet presAssocID="{710F09F4-F02B-45E1-95A9-1745E9E6066C}" presName="parTxOnlySpace" presStyleCnt="0"/>
      <dgm:spPr/>
    </dgm:pt>
    <dgm:pt modelId="{EE4BDE97-4A10-4432-9835-A4954B9FE19D}" type="pres">
      <dgm:prSet presAssocID="{771819F7-DAEA-4FC9-88D0-FC873E95854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69B7496-AB23-44C7-814B-6AAD69299882}" srcId="{3DC5B612-52CF-477D-B74F-8900406CFD05}" destId="{05E8FC2A-4378-4E7E-8E08-81F1757680D8}" srcOrd="0" destOrd="0" parTransId="{F790BF3E-B43B-4A06-A4DD-9E0735B26E6F}" sibTransId="{B4FF1B6A-0FE0-4D25-AAF7-6E564E74EB01}"/>
    <dgm:cxn modelId="{BA49B371-694F-4697-8843-EDB9656675DB}" srcId="{3DC5B612-52CF-477D-B74F-8900406CFD05}" destId="{B3021C3C-54C4-421C-A29F-907D8F03A135}" srcOrd="1" destOrd="0" parTransId="{FB0D4894-BD93-4A69-B727-510D6EE10F7B}" sibTransId="{710F09F4-F02B-45E1-95A9-1745E9E6066C}"/>
    <dgm:cxn modelId="{378EA78D-BAA8-4FB5-9BF9-CE6BEB0F0A28}" type="presOf" srcId="{B3021C3C-54C4-421C-A29F-907D8F03A135}" destId="{D52A4C74-C76D-41A3-BB4D-0100B7DB3276}" srcOrd="0" destOrd="0" presId="urn:microsoft.com/office/officeart/2005/8/layout/chevron1"/>
    <dgm:cxn modelId="{67BB451F-D75E-4D4E-B3B8-F932AF036544}" srcId="{3DC5B612-52CF-477D-B74F-8900406CFD05}" destId="{771819F7-DAEA-4FC9-88D0-FC873E958549}" srcOrd="2" destOrd="0" parTransId="{7C93D8AD-77BD-4D04-9C09-DBFCDA9DF46A}" sibTransId="{9B8BC672-ED93-48A5-BE78-8D3C92192E97}"/>
    <dgm:cxn modelId="{2219531D-51E4-48AE-A458-8F4CE510599A}" type="presOf" srcId="{3DC5B612-52CF-477D-B74F-8900406CFD05}" destId="{38790F66-9D51-49AB-A9E9-6D3F8B075AD3}" srcOrd="0" destOrd="0" presId="urn:microsoft.com/office/officeart/2005/8/layout/chevron1"/>
    <dgm:cxn modelId="{AF191A79-A454-43EF-9FE0-E7DEAD50CA9E}" type="presOf" srcId="{05E8FC2A-4378-4E7E-8E08-81F1757680D8}" destId="{B0198DB7-4E4D-40E6-8017-4A735111A525}" srcOrd="0" destOrd="0" presId="urn:microsoft.com/office/officeart/2005/8/layout/chevron1"/>
    <dgm:cxn modelId="{8F4A14CA-1159-465C-9A2B-19F5C7806F45}" type="presOf" srcId="{771819F7-DAEA-4FC9-88D0-FC873E958549}" destId="{EE4BDE97-4A10-4432-9835-A4954B9FE19D}" srcOrd="0" destOrd="0" presId="urn:microsoft.com/office/officeart/2005/8/layout/chevron1"/>
    <dgm:cxn modelId="{9EEE9322-B001-47C6-955D-7EF78A6A6EF9}" type="presParOf" srcId="{38790F66-9D51-49AB-A9E9-6D3F8B075AD3}" destId="{B0198DB7-4E4D-40E6-8017-4A735111A525}" srcOrd="0" destOrd="0" presId="urn:microsoft.com/office/officeart/2005/8/layout/chevron1"/>
    <dgm:cxn modelId="{76924E7B-9892-4A51-9D7C-2904CD76FCD2}" type="presParOf" srcId="{38790F66-9D51-49AB-A9E9-6D3F8B075AD3}" destId="{E72DA774-99BB-40B9-8B25-5E2A4D064857}" srcOrd="1" destOrd="0" presId="urn:microsoft.com/office/officeart/2005/8/layout/chevron1"/>
    <dgm:cxn modelId="{EDDBED86-F882-48E8-818C-583C62A77233}" type="presParOf" srcId="{38790F66-9D51-49AB-A9E9-6D3F8B075AD3}" destId="{D52A4C74-C76D-41A3-BB4D-0100B7DB3276}" srcOrd="2" destOrd="0" presId="urn:microsoft.com/office/officeart/2005/8/layout/chevron1"/>
    <dgm:cxn modelId="{E8C96BFB-D5B7-46BA-B90F-9CC6884B7011}" type="presParOf" srcId="{38790F66-9D51-49AB-A9E9-6D3F8B075AD3}" destId="{A26FBFA4-7D11-4BB0-A07A-F720D3122930}" srcOrd="3" destOrd="0" presId="urn:microsoft.com/office/officeart/2005/8/layout/chevron1"/>
    <dgm:cxn modelId="{6AC5AA25-9179-46B9-8722-DB545270DAC0}" type="presParOf" srcId="{38790F66-9D51-49AB-A9E9-6D3F8B075AD3}" destId="{EE4BDE97-4A10-4432-9835-A4954B9FE19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C5B612-52CF-477D-B74F-8900406CFD0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34CC531-825A-44B3-A666-8C64DE0976C2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1200" dirty="0" smtClean="0"/>
            <a:t>J+4</a:t>
          </a:r>
          <a:br>
            <a:rPr lang="fr-FR" sz="1200" dirty="0" smtClean="0"/>
          </a:br>
          <a:r>
            <a:rPr lang="fr-FR" sz="1200" dirty="0" smtClean="0"/>
            <a:t>Ouverture des commandes dans le SI,</a:t>
          </a:r>
        </a:p>
        <a:p>
          <a:r>
            <a:rPr lang="fr-FR" sz="1200" dirty="0" smtClean="0"/>
            <a:t>« 1</a:t>
          </a:r>
          <a:r>
            <a:rPr lang="fr-FR" sz="1200" baseline="30000" dirty="0" smtClean="0"/>
            <a:t>er</a:t>
          </a:r>
          <a:r>
            <a:rPr lang="fr-FR" sz="1200" dirty="0" smtClean="0"/>
            <a:t> arrivé, 1</a:t>
          </a:r>
          <a:r>
            <a:rPr lang="fr-FR" sz="1200" baseline="30000" dirty="0" smtClean="0"/>
            <a:t>er</a:t>
          </a:r>
          <a:r>
            <a:rPr lang="fr-FR" sz="1200" dirty="0" smtClean="0"/>
            <a:t> servi »</a:t>
          </a:r>
        </a:p>
        <a:p>
          <a:r>
            <a:rPr lang="fr-FR" sz="1200" dirty="0" smtClean="0"/>
            <a:t>25% Ph, 75% ML</a:t>
          </a:r>
          <a:endParaRPr lang="fr-FR" sz="1200" dirty="0"/>
        </a:p>
      </dgm:t>
    </dgm:pt>
    <dgm:pt modelId="{0FC517F3-9D6E-4E01-9232-332DB431C6F4}" type="parTrans" cxnId="{741A39D9-9725-491F-8C44-F2D956F1C925}">
      <dgm:prSet/>
      <dgm:spPr/>
      <dgm:t>
        <a:bodyPr/>
        <a:lstStyle/>
        <a:p>
          <a:endParaRPr lang="fr-FR"/>
        </a:p>
      </dgm:t>
    </dgm:pt>
    <dgm:pt modelId="{F08C2FD9-D914-435D-AC6B-30BF4ECF7F59}" type="sibTrans" cxnId="{741A39D9-9725-491F-8C44-F2D956F1C925}">
      <dgm:prSet/>
      <dgm:spPr/>
      <dgm:t>
        <a:bodyPr/>
        <a:lstStyle/>
        <a:p>
          <a:endParaRPr lang="fr-FR"/>
        </a:p>
      </dgm:t>
    </dgm:pt>
    <dgm:pt modelId="{05E8FC2A-4378-4E7E-8E08-81F1757680D8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1200" dirty="0" smtClean="0"/>
            <a:t>J+6</a:t>
          </a:r>
          <a:br>
            <a:rPr lang="fr-FR" sz="1200" dirty="0" smtClean="0"/>
          </a:br>
          <a:r>
            <a:rPr lang="fr-FR" sz="1200" dirty="0" smtClean="0">
              <a:sym typeface="Wingdings" panose="05000000000000000000" pitchFamily="2" charset="2"/>
            </a:rPr>
            <a:t> </a:t>
          </a:r>
          <a:r>
            <a:rPr lang="fr-FR" sz="1200" dirty="0" smtClean="0"/>
            <a:t>Fermeture des commandes dans le SI </a:t>
          </a:r>
          <a:br>
            <a:rPr lang="fr-FR" sz="1200" dirty="0" smtClean="0"/>
          </a:br>
          <a:r>
            <a:rPr lang="fr-FR" sz="1200" dirty="0" smtClean="0"/>
            <a:t>100% des 6000 doses commandées en 48h</a:t>
          </a:r>
          <a:br>
            <a:rPr lang="fr-FR" sz="1200" dirty="0" smtClean="0"/>
          </a:br>
          <a:r>
            <a:rPr lang="fr-FR" sz="1200" dirty="0" smtClean="0">
              <a:sym typeface="Wingdings" panose="05000000000000000000" pitchFamily="2" charset="2"/>
            </a:rPr>
            <a:t> consolidation du fichier des commandes</a:t>
          </a:r>
          <a:endParaRPr lang="fr-FR" sz="1200" dirty="0"/>
        </a:p>
      </dgm:t>
    </dgm:pt>
    <dgm:pt modelId="{F790BF3E-B43B-4A06-A4DD-9E0735B26E6F}" type="parTrans" cxnId="{569B7496-AB23-44C7-814B-6AAD69299882}">
      <dgm:prSet/>
      <dgm:spPr/>
      <dgm:t>
        <a:bodyPr/>
        <a:lstStyle/>
        <a:p>
          <a:endParaRPr lang="fr-FR"/>
        </a:p>
      </dgm:t>
    </dgm:pt>
    <dgm:pt modelId="{B4FF1B6A-0FE0-4D25-AAF7-6E564E74EB01}" type="sibTrans" cxnId="{569B7496-AB23-44C7-814B-6AAD69299882}">
      <dgm:prSet/>
      <dgm:spPr/>
      <dgm:t>
        <a:bodyPr/>
        <a:lstStyle/>
        <a:p>
          <a:endParaRPr lang="fr-FR"/>
        </a:p>
      </dgm:t>
    </dgm:pt>
    <dgm:pt modelId="{B3021C3C-54C4-421C-A29F-907D8F03A135}">
      <dgm:prSet phldrT="[Texte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1200" dirty="0" smtClean="0"/>
            <a:t>J+7</a:t>
          </a:r>
          <a:br>
            <a:rPr lang="fr-FR" sz="1200" dirty="0" smtClean="0"/>
          </a:br>
          <a:r>
            <a:rPr lang="fr-FR" sz="1200" dirty="0" smtClean="0">
              <a:sym typeface="Wingdings" panose="05000000000000000000" pitchFamily="2" charset="2"/>
            </a:rPr>
            <a:t> livraison des GR</a:t>
          </a:r>
        </a:p>
        <a:p>
          <a:r>
            <a:rPr lang="fr-FR" sz="1200" dirty="0" smtClean="0">
              <a:sym typeface="Wingdings" panose="05000000000000000000" pitchFamily="2" charset="2"/>
            </a:rPr>
            <a:t> </a:t>
          </a:r>
          <a:r>
            <a:rPr lang="fr-FR" sz="1200" dirty="0" smtClean="0"/>
            <a:t>Information des Ph et ML de l’arrivée des doses le jour même</a:t>
          </a:r>
        </a:p>
        <a:p>
          <a:r>
            <a:rPr lang="fr-FR" sz="1200" dirty="0" smtClean="0">
              <a:sym typeface="Wingdings" panose="05000000000000000000" pitchFamily="2" charset="2"/>
            </a:rPr>
            <a:t> Livraison par les GR en officines</a:t>
          </a:r>
          <a:endParaRPr lang="fr-FR" sz="1200" dirty="0"/>
        </a:p>
      </dgm:t>
    </dgm:pt>
    <dgm:pt modelId="{FB0D4894-BD93-4A69-B727-510D6EE10F7B}" type="parTrans" cxnId="{BA49B371-694F-4697-8843-EDB9656675DB}">
      <dgm:prSet/>
      <dgm:spPr/>
      <dgm:t>
        <a:bodyPr/>
        <a:lstStyle/>
        <a:p>
          <a:endParaRPr lang="fr-FR"/>
        </a:p>
      </dgm:t>
    </dgm:pt>
    <dgm:pt modelId="{710F09F4-F02B-45E1-95A9-1745E9E6066C}" type="sibTrans" cxnId="{BA49B371-694F-4697-8843-EDB9656675DB}">
      <dgm:prSet/>
      <dgm:spPr/>
      <dgm:t>
        <a:bodyPr/>
        <a:lstStyle/>
        <a:p>
          <a:endParaRPr lang="fr-FR"/>
        </a:p>
      </dgm:t>
    </dgm:pt>
    <dgm:pt modelId="{38790F66-9D51-49AB-A9E9-6D3F8B075AD3}" type="pres">
      <dgm:prSet presAssocID="{3DC5B612-52CF-477D-B74F-8900406CFD05}" presName="Name0" presStyleCnt="0">
        <dgm:presLayoutVars>
          <dgm:dir/>
          <dgm:animLvl val="lvl"/>
          <dgm:resizeHandles val="exact"/>
        </dgm:presLayoutVars>
      </dgm:prSet>
      <dgm:spPr/>
    </dgm:pt>
    <dgm:pt modelId="{E059A2DD-F0D3-463D-B806-096969D349DC}" type="pres">
      <dgm:prSet presAssocID="{834CC531-825A-44B3-A666-8C64DE0976C2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C1909C4-57FB-4B5F-9A5D-B2D7BA3DF437}" type="pres">
      <dgm:prSet presAssocID="{F08C2FD9-D914-435D-AC6B-30BF4ECF7F59}" presName="parTxOnlySpace" presStyleCnt="0"/>
      <dgm:spPr/>
    </dgm:pt>
    <dgm:pt modelId="{B0198DB7-4E4D-40E6-8017-4A735111A525}" type="pres">
      <dgm:prSet presAssocID="{05E8FC2A-4378-4E7E-8E08-81F1757680D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2DA774-99BB-40B9-8B25-5E2A4D064857}" type="pres">
      <dgm:prSet presAssocID="{B4FF1B6A-0FE0-4D25-AAF7-6E564E74EB01}" presName="parTxOnlySpace" presStyleCnt="0"/>
      <dgm:spPr/>
    </dgm:pt>
    <dgm:pt modelId="{D52A4C74-C76D-41A3-BB4D-0100B7DB3276}" type="pres">
      <dgm:prSet presAssocID="{B3021C3C-54C4-421C-A29F-907D8F03A13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41A39D9-9725-491F-8C44-F2D956F1C925}" srcId="{3DC5B612-52CF-477D-B74F-8900406CFD05}" destId="{834CC531-825A-44B3-A666-8C64DE0976C2}" srcOrd="0" destOrd="0" parTransId="{0FC517F3-9D6E-4E01-9232-332DB431C6F4}" sibTransId="{F08C2FD9-D914-435D-AC6B-30BF4ECF7F59}"/>
    <dgm:cxn modelId="{569B7496-AB23-44C7-814B-6AAD69299882}" srcId="{3DC5B612-52CF-477D-B74F-8900406CFD05}" destId="{05E8FC2A-4378-4E7E-8E08-81F1757680D8}" srcOrd="1" destOrd="0" parTransId="{F790BF3E-B43B-4A06-A4DD-9E0735B26E6F}" sibTransId="{B4FF1B6A-0FE0-4D25-AAF7-6E564E74EB01}"/>
    <dgm:cxn modelId="{FBBF194E-7662-419E-BECE-DA070131DF39}" type="presOf" srcId="{834CC531-825A-44B3-A666-8C64DE0976C2}" destId="{E059A2DD-F0D3-463D-B806-096969D349DC}" srcOrd="0" destOrd="0" presId="urn:microsoft.com/office/officeart/2005/8/layout/chevron1"/>
    <dgm:cxn modelId="{A9BB0063-099E-43D5-9F87-2EC27E6B7F93}" type="presOf" srcId="{3DC5B612-52CF-477D-B74F-8900406CFD05}" destId="{38790F66-9D51-49AB-A9E9-6D3F8B075AD3}" srcOrd="0" destOrd="0" presId="urn:microsoft.com/office/officeart/2005/8/layout/chevron1"/>
    <dgm:cxn modelId="{BA49B371-694F-4697-8843-EDB9656675DB}" srcId="{3DC5B612-52CF-477D-B74F-8900406CFD05}" destId="{B3021C3C-54C4-421C-A29F-907D8F03A135}" srcOrd="2" destOrd="0" parTransId="{FB0D4894-BD93-4A69-B727-510D6EE10F7B}" sibTransId="{710F09F4-F02B-45E1-95A9-1745E9E6066C}"/>
    <dgm:cxn modelId="{56B89BB2-9887-4F0D-A979-7F77EBE7E045}" type="presOf" srcId="{05E8FC2A-4378-4E7E-8E08-81F1757680D8}" destId="{B0198DB7-4E4D-40E6-8017-4A735111A525}" srcOrd="0" destOrd="0" presId="urn:microsoft.com/office/officeart/2005/8/layout/chevron1"/>
    <dgm:cxn modelId="{44089BDE-0516-4AA6-BD77-60A2A260379B}" type="presOf" srcId="{B3021C3C-54C4-421C-A29F-907D8F03A135}" destId="{D52A4C74-C76D-41A3-BB4D-0100B7DB3276}" srcOrd="0" destOrd="0" presId="urn:microsoft.com/office/officeart/2005/8/layout/chevron1"/>
    <dgm:cxn modelId="{D71BB1A4-8497-4E6B-8195-03F153847B14}" type="presParOf" srcId="{38790F66-9D51-49AB-A9E9-6D3F8B075AD3}" destId="{E059A2DD-F0D3-463D-B806-096969D349DC}" srcOrd="0" destOrd="0" presId="urn:microsoft.com/office/officeart/2005/8/layout/chevron1"/>
    <dgm:cxn modelId="{F9D579AA-C2A4-43C1-8134-926F471BADB0}" type="presParOf" srcId="{38790F66-9D51-49AB-A9E9-6D3F8B075AD3}" destId="{8C1909C4-57FB-4B5F-9A5D-B2D7BA3DF437}" srcOrd="1" destOrd="0" presId="urn:microsoft.com/office/officeart/2005/8/layout/chevron1"/>
    <dgm:cxn modelId="{B3C6E9C5-2503-47B3-AC12-76DDF079D1FD}" type="presParOf" srcId="{38790F66-9D51-49AB-A9E9-6D3F8B075AD3}" destId="{B0198DB7-4E4D-40E6-8017-4A735111A525}" srcOrd="2" destOrd="0" presId="urn:microsoft.com/office/officeart/2005/8/layout/chevron1"/>
    <dgm:cxn modelId="{ECC6E505-4FA2-4A0B-8C50-E9A666A7F480}" type="presParOf" srcId="{38790F66-9D51-49AB-A9E9-6D3F8B075AD3}" destId="{E72DA774-99BB-40B9-8B25-5E2A4D064857}" srcOrd="3" destOrd="0" presId="urn:microsoft.com/office/officeart/2005/8/layout/chevron1"/>
    <dgm:cxn modelId="{2DE44900-13E9-4F21-9CB9-6C738EAC402F}" type="presParOf" srcId="{38790F66-9D51-49AB-A9E9-6D3F8B075AD3}" destId="{D52A4C74-C76D-41A3-BB4D-0100B7DB327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9A2DD-F0D3-463D-B806-096969D349DC}">
      <dsp:nvSpPr>
        <dsp:cNvPr id="0" name=""/>
        <dsp:cNvSpPr/>
      </dsp:nvSpPr>
      <dsp:spPr>
        <a:xfrm>
          <a:off x="2678" y="507255"/>
          <a:ext cx="3263800" cy="1305520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J0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ym typeface="Wingdings" panose="05000000000000000000" pitchFamily="2" charset="2"/>
            </a:rPr>
            <a:t></a:t>
          </a:r>
          <a:r>
            <a:rPr lang="fr-FR" sz="1200" kern="1200" dirty="0" smtClean="0"/>
            <a:t>Annonce de l’XP</a:t>
          </a:r>
          <a:br>
            <a:rPr lang="fr-FR" sz="1200" kern="1200" dirty="0" smtClean="0"/>
          </a:br>
          <a:r>
            <a:rPr lang="fr-FR" sz="1200" kern="1200" dirty="0" smtClean="0">
              <a:sym typeface="Wingdings" panose="05000000000000000000" pitchFamily="2" charset="2"/>
            </a:rPr>
            <a:t> R</a:t>
          </a:r>
          <a:r>
            <a:rPr lang="fr-FR" sz="1200" kern="1200" dirty="0" smtClean="0"/>
            <a:t>éunion ARS + SPF </a:t>
          </a:r>
          <a:r>
            <a:rPr lang="fr-FR" sz="1200" kern="1200" dirty="0" smtClean="0">
              <a:sym typeface="Wingdings" panose="05000000000000000000" pitchFamily="2" charset="2"/>
            </a:rPr>
            <a:t></a:t>
          </a:r>
          <a:r>
            <a:rPr lang="fr-FR" sz="1200" kern="1200" dirty="0" smtClean="0"/>
            <a:t>réunion CSRP + URPS Ph</a:t>
          </a:r>
          <a:endParaRPr lang="fr-FR" sz="1200" kern="1200" dirty="0"/>
        </a:p>
      </dsp:txBody>
      <dsp:txXfrm>
        <a:off x="655438" y="507255"/>
        <a:ext cx="1958280" cy="1305520"/>
      </dsp:txXfrm>
    </dsp:sp>
    <dsp:sp modelId="{B0198DB7-4E4D-40E6-8017-4A735111A525}">
      <dsp:nvSpPr>
        <dsp:cNvPr id="0" name=""/>
        <dsp:cNvSpPr/>
      </dsp:nvSpPr>
      <dsp:spPr>
        <a:xfrm>
          <a:off x="2940099" y="507255"/>
          <a:ext cx="3263800" cy="1305520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J+1</a:t>
          </a:r>
          <a:br>
            <a:rPr lang="fr-FR" sz="1200" kern="1200" dirty="0" smtClean="0"/>
          </a:br>
          <a:r>
            <a:rPr lang="fr-FR" sz="1200" kern="1200" dirty="0" smtClean="0">
              <a:sym typeface="Wingdings" panose="05000000000000000000" pitchFamily="2" charset="2"/>
            </a:rPr>
            <a:t> communication vers Ph et ML via les URPS pour inscriptions dans le SI</a:t>
          </a:r>
          <a:endParaRPr lang="fr-FR" sz="1200" kern="1200" dirty="0"/>
        </a:p>
      </dsp:txBody>
      <dsp:txXfrm>
        <a:off x="3592859" y="507255"/>
        <a:ext cx="1958280" cy="1305520"/>
      </dsp:txXfrm>
    </dsp:sp>
    <dsp:sp modelId="{D52A4C74-C76D-41A3-BB4D-0100B7DB3276}">
      <dsp:nvSpPr>
        <dsp:cNvPr id="0" name=""/>
        <dsp:cNvSpPr/>
      </dsp:nvSpPr>
      <dsp:spPr>
        <a:xfrm>
          <a:off x="5877520" y="507255"/>
          <a:ext cx="3263800" cy="1305520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J+2</a:t>
          </a:r>
          <a:br>
            <a:rPr lang="fr-FR" sz="1200" kern="1200" dirty="0" smtClean="0"/>
          </a:br>
          <a:r>
            <a:rPr lang="fr-FR" sz="1200" kern="1200" dirty="0" smtClean="0"/>
            <a:t>Communiqué de presse</a:t>
          </a:r>
          <a:endParaRPr lang="fr-FR" sz="1200" kern="1200" dirty="0"/>
        </a:p>
      </dsp:txBody>
      <dsp:txXfrm>
        <a:off x="6530280" y="507255"/>
        <a:ext cx="1958280" cy="1305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98DB7-4E4D-40E6-8017-4A735111A525}">
      <dsp:nvSpPr>
        <dsp:cNvPr id="0" name=""/>
        <dsp:cNvSpPr/>
      </dsp:nvSpPr>
      <dsp:spPr>
        <a:xfrm>
          <a:off x="2678" y="507255"/>
          <a:ext cx="3263800" cy="1305520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J+8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Début de la vaccination</a:t>
          </a:r>
          <a:endParaRPr lang="fr-FR" sz="1600" b="1" kern="1200" dirty="0"/>
        </a:p>
      </dsp:txBody>
      <dsp:txXfrm>
        <a:off x="655438" y="507255"/>
        <a:ext cx="1958280" cy="1305520"/>
      </dsp:txXfrm>
    </dsp:sp>
    <dsp:sp modelId="{D52A4C74-C76D-41A3-BB4D-0100B7DB3276}">
      <dsp:nvSpPr>
        <dsp:cNvPr id="0" name=""/>
        <dsp:cNvSpPr/>
      </dsp:nvSpPr>
      <dsp:spPr>
        <a:xfrm>
          <a:off x="2940099" y="507255"/>
          <a:ext cx="3263800" cy="1305520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J+11</a:t>
          </a:r>
          <a:br>
            <a:rPr lang="fr-FR" sz="1200" kern="1200" dirty="0" smtClean="0"/>
          </a:br>
          <a:r>
            <a:rPr lang="fr-FR" sz="1200" kern="1200" dirty="0" smtClean="0"/>
            <a:t>1000 vaccinations réalisées (J+9 et 10 = samedi dimanche)</a:t>
          </a:r>
          <a:endParaRPr lang="fr-FR" sz="1200" kern="1200" dirty="0"/>
        </a:p>
      </dsp:txBody>
      <dsp:txXfrm>
        <a:off x="3592859" y="507255"/>
        <a:ext cx="1958280" cy="1305520"/>
      </dsp:txXfrm>
    </dsp:sp>
    <dsp:sp modelId="{EE4BDE97-4A10-4432-9835-A4954B9FE19D}">
      <dsp:nvSpPr>
        <dsp:cNvPr id="0" name=""/>
        <dsp:cNvSpPr/>
      </dsp:nvSpPr>
      <dsp:spPr>
        <a:xfrm>
          <a:off x="5877520" y="507255"/>
          <a:ext cx="3263800" cy="1305520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J+12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2095 vaccinations réalisées</a:t>
          </a:r>
          <a:endParaRPr lang="fr-FR" sz="1200" kern="1200" dirty="0"/>
        </a:p>
      </dsp:txBody>
      <dsp:txXfrm>
        <a:off x="6530280" y="507255"/>
        <a:ext cx="1958280" cy="13055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9A2DD-F0D3-463D-B806-096969D349DC}">
      <dsp:nvSpPr>
        <dsp:cNvPr id="0" name=""/>
        <dsp:cNvSpPr/>
      </dsp:nvSpPr>
      <dsp:spPr>
        <a:xfrm>
          <a:off x="2678" y="507255"/>
          <a:ext cx="3263800" cy="1305520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J+4</a:t>
          </a:r>
          <a:br>
            <a:rPr lang="fr-FR" sz="1200" kern="1200" dirty="0" smtClean="0"/>
          </a:br>
          <a:r>
            <a:rPr lang="fr-FR" sz="1200" kern="1200" dirty="0" smtClean="0"/>
            <a:t>Ouverture des commandes dans le SI,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« 1</a:t>
          </a:r>
          <a:r>
            <a:rPr lang="fr-FR" sz="1200" kern="1200" baseline="30000" dirty="0" smtClean="0"/>
            <a:t>er</a:t>
          </a:r>
          <a:r>
            <a:rPr lang="fr-FR" sz="1200" kern="1200" dirty="0" smtClean="0"/>
            <a:t> arrivé, 1</a:t>
          </a:r>
          <a:r>
            <a:rPr lang="fr-FR" sz="1200" kern="1200" baseline="30000" dirty="0" smtClean="0"/>
            <a:t>er</a:t>
          </a:r>
          <a:r>
            <a:rPr lang="fr-FR" sz="1200" kern="1200" dirty="0" smtClean="0"/>
            <a:t> servi 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25% Ph, 75% ML</a:t>
          </a:r>
          <a:endParaRPr lang="fr-FR" sz="1200" kern="1200" dirty="0"/>
        </a:p>
      </dsp:txBody>
      <dsp:txXfrm>
        <a:off x="655438" y="507255"/>
        <a:ext cx="1958280" cy="1305520"/>
      </dsp:txXfrm>
    </dsp:sp>
    <dsp:sp modelId="{B0198DB7-4E4D-40E6-8017-4A735111A525}">
      <dsp:nvSpPr>
        <dsp:cNvPr id="0" name=""/>
        <dsp:cNvSpPr/>
      </dsp:nvSpPr>
      <dsp:spPr>
        <a:xfrm>
          <a:off x="2940099" y="507255"/>
          <a:ext cx="3263800" cy="1305520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J+6</a:t>
          </a:r>
          <a:br>
            <a:rPr lang="fr-FR" sz="1200" kern="1200" dirty="0" smtClean="0"/>
          </a:br>
          <a:r>
            <a:rPr lang="fr-FR" sz="1200" kern="1200" dirty="0" smtClean="0">
              <a:sym typeface="Wingdings" panose="05000000000000000000" pitchFamily="2" charset="2"/>
            </a:rPr>
            <a:t> </a:t>
          </a:r>
          <a:r>
            <a:rPr lang="fr-FR" sz="1200" kern="1200" dirty="0" smtClean="0"/>
            <a:t>Fermeture des commandes dans le SI </a:t>
          </a:r>
          <a:br>
            <a:rPr lang="fr-FR" sz="1200" kern="1200" dirty="0" smtClean="0"/>
          </a:br>
          <a:r>
            <a:rPr lang="fr-FR" sz="1200" kern="1200" dirty="0" smtClean="0"/>
            <a:t>100% des 6000 doses commandées en 48h</a:t>
          </a:r>
          <a:br>
            <a:rPr lang="fr-FR" sz="1200" kern="1200" dirty="0" smtClean="0"/>
          </a:br>
          <a:r>
            <a:rPr lang="fr-FR" sz="1200" kern="1200" dirty="0" smtClean="0">
              <a:sym typeface="Wingdings" panose="05000000000000000000" pitchFamily="2" charset="2"/>
            </a:rPr>
            <a:t> consolidation du fichier des commandes</a:t>
          </a:r>
          <a:endParaRPr lang="fr-FR" sz="1200" kern="1200" dirty="0"/>
        </a:p>
      </dsp:txBody>
      <dsp:txXfrm>
        <a:off x="3592859" y="507255"/>
        <a:ext cx="1958280" cy="1305520"/>
      </dsp:txXfrm>
    </dsp:sp>
    <dsp:sp modelId="{D52A4C74-C76D-41A3-BB4D-0100B7DB3276}">
      <dsp:nvSpPr>
        <dsp:cNvPr id="0" name=""/>
        <dsp:cNvSpPr/>
      </dsp:nvSpPr>
      <dsp:spPr>
        <a:xfrm>
          <a:off x="5877520" y="507255"/>
          <a:ext cx="3263800" cy="1305520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J+7</a:t>
          </a:r>
          <a:br>
            <a:rPr lang="fr-FR" sz="1200" kern="1200" dirty="0" smtClean="0"/>
          </a:br>
          <a:r>
            <a:rPr lang="fr-FR" sz="1200" kern="1200" dirty="0" smtClean="0">
              <a:sym typeface="Wingdings" panose="05000000000000000000" pitchFamily="2" charset="2"/>
            </a:rPr>
            <a:t> livraison des GR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ym typeface="Wingdings" panose="05000000000000000000" pitchFamily="2" charset="2"/>
            </a:rPr>
            <a:t> </a:t>
          </a:r>
          <a:r>
            <a:rPr lang="fr-FR" sz="1200" kern="1200" dirty="0" smtClean="0"/>
            <a:t>Information des Ph et ML de l’arrivée des doses le jour même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ym typeface="Wingdings" panose="05000000000000000000" pitchFamily="2" charset="2"/>
            </a:rPr>
            <a:t> Livraison par les GR en officines</a:t>
          </a:r>
          <a:endParaRPr lang="fr-FR" sz="1200" kern="1200" dirty="0"/>
        </a:p>
      </dsp:txBody>
      <dsp:txXfrm>
        <a:off x="6530280" y="507255"/>
        <a:ext cx="1958280" cy="1305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28/04/2021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6C568-A0D7-4516-A2D6-8EB8301B78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803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>
              <a:defRPr/>
            </a:pPr>
            <a:fld id="{E2FEE106-D861-6343-96FF-5BF90692C3C7}" type="slidenum">
              <a:rPr lang="en-US" sz="1100" smtClean="0">
                <a:solidFill>
                  <a:prstClr val="black"/>
                </a:solidFill>
              </a:rPr>
              <a:pPr defTabSz="457200">
                <a:defRPr/>
              </a:pPr>
              <a:t>14</a:t>
            </a:fld>
            <a:endParaRPr lang="en-US" sz="1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27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>
              <a:defRPr/>
            </a:pPr>
            <a:fld id="{E2FEE106-D861-6343-96FF-5BF90692C3C7}" type="slidenum">
              <a:rPr lang="en-US" sz="1100" smtClean="0">
                <a:solidFill>
                  <a:prstClr val="black"/>
                </a:solidFill>
              </a:rPr>
              <a:pPr defTabSz="457200">
                <a:defRPr/>
              </a:pPr>
              <a:t>15</a:t>
            </a:fld>
            <a:endParaRPr lang="en-US" sz="1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27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>
              <a:defRPr/>
            </a:pPr>
            <a:fld id="{E2FEE106-D861-6343-96FF-5BF90692C3C7}" type="slidenum">
              <a:rPr lang="en-US" sz="1100" smtClean="0">
                <a:solidFill>
                  <a:prstClr val="black"/>
                </a:solidFill>
              </a:rPr>
              <a:pPr defTabSz="457200">
                <a:defRPr/>
              </a:pPr>
              <a:t>16</a:t>
            </a:fld>
            <a:endParaRPr lang="en-US" sz="1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27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>
              <a:defRPr/>
            </a:pPr>
            <a:fld id="{E2FEE106-D861-6343-96FF-5BF90692C3C7}" type="slidenum">
              <a:rPr lang="en-US" sz="1100" smtClean="0">
                <a:solidFill>
                  <a:prstClr val="black"/>
                </a:solidFill>
              </a:rPr>
              <a:pPr defTabSz="457200">
                <a:defRPr/>
              </a:pPr>
              <a:t>17</a:t>
            </a:fld>
            <a:endParaRPr lang="en-US" sz="1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27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B9B58-804B-4BB6-9A63-F9602C107DB1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130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B9B58-804B-4BB6-9A63-F9602C107DB1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068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B9B58-804B-4BB6-9A63-F9602C107DB1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5223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B9B58-804B-4BB6-9A63-F9602C107DB1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1107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>
              <a:defRPr/>
            </a:pPr>
            <a:fld id="{E2FEE106-D861-6343-96FF-5BF90692C3C7}" type="slidenum">
              <a:rPr lang="en-US" sz="1100" smtClean="0">
                <a:solidFill>
                  <a:prstClr val="black"/>
                </a:solidFill>
              </a:rPr>
              <a:pPr defTabSz="457200">
                <a:defRPr/>
              </a:pPr>
              <a:t>28</a:t>
            </a:fld>
            <a:endParaRPr lang="en-US" sz="1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27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tags" Target="../tags/tag6.xml"/><Relationship Id="rId11" Type="http://schemas.openxmlformats.org/officeDocument/2006/relationships/image" Target="../media/image7.emf"/><Relationship Id="rId5" Type="http://schemas.openxmlformats.org/officeDocument/2006/relationships/tags" Target="../tags/tag5.xml"/><Relationship Id="rId10" Type="http://schemas.openxmlformats.org/officeDocument/2006/relationships/oleObject" Target="../embeddings/oleObject2.bin"/><Relationship Id="rId4" Type="http://schemas.openxmlformats.org/officeDocument/2006/relationships/tags" Target="../tags/tag4.xml"/><Relationship Id="rId9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=""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=""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=""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=""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=""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=""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=""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=""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=""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=""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=""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=""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=""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=""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=""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=""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=""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=""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=""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=""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=""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=""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=""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=""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=""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829DF172-12F0-D244-8F51-E16DC05073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52000" y="252000"/>
            <a:ext cx="1440000" cy="144000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=""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=""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=""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067944" y="195486"/>
            <a:ext cx="4680769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0B5534E2-19C3-C848-AD92-C2BA62CED4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057385" y="345525"/>
            <a:ext cx="2010556" cy="115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915566"/>
            <a:ext cx="9144000" cy="4227934"/>
          </a:xfrm>
          <a:prstGeom prst="rect">
            <a:avLst/>
          </a:prstGeom>
          <a:solidFill>
            <a:schemeClr val="tx2"/>
          </a:solidFill>
        </p:spPr>
        <p:txBody>
          <a:bodyPr vert="horz" lIns="0" tIns="1080000" rIns="0" bIns="0" rtlCol="0" anchor="ctr" anchorCtr="0">
            <a:noAutofit/>
          </a:bodyPr>
          <a:lstStyle/>
          <a:p>
            <a:pPr marL="92075" lvl="0" indent="0" algn="ctr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</a:pPr>
            <a:endParaRPr lang="fr-FR" sz="1400" b="0" cap="all" baseline="0">
              <a:solidFill>
                <a:schemeClr val="bg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Tire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=""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=""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470472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=""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28/04/2021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53DF2B5-DDEC-9F4F-AC71-1D361A99EA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228184" y="535712"/>
            <a:ext cx="2195813" cy="12653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AA456506-B875-0447-AE4C-DB90090465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40000" y="360000"/>
            <a:ext cx="27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xmlns="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xmlns="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xmlns="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xmlns="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xmlns="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428792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xmlns="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xmlns="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xmlns="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240010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xmlns="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xmlns="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xmlns="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xmlns="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xmlns="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xmlns="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xmlns="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859746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xmlns="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xmlns="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xmlns="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xmlns="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xmlns="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633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xmlns="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xmlns="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xmlns="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xmlns="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xmlns="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56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829DF172-12F0-D244-8F51-E16DC05073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52000" y="252000"/>
            <a:ext cx="1440000" cy="1440000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xmlns="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067944" y="195486"/>
            <a:ext cx="4680769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0B5534E2-19C3-C848-AD92-C2BA62CED4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057385" y="345525"/>
            <a:ext cx="2010556" cy="115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7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xmlns="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>
                <a:solidFill>
                  <a:srgbClr val="FFFFFF"/>
                </a:solidFill>
              </a:rPr>
              <a:pPr/>
              <a:t>28/04/2021</a:t>
            </a:fld>
            <a:endParaRPr lang="fr-FR" cap="all" dirty="0">
              <a:solidFill>
                <a:srgbClr val="FFFFF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xmlns="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xmlns="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4092273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>
                <a:solidFill>
                  <a:srgbClr val="000000">
                    <a:alpha val="0"/>
                  </a:srgbClr>
                </a:solidFill>
              </a:rPr>
              <a:pPr/>
              <a:t>28/04/2021</a:t>
            </a:fld>
            <a:endParaRPr lang="fr-FR" dirty="0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>
                <a:solidFill>
                  <a:srgbClr val="000000">
                    <a:alpha val="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753DF2B5-DDEC-9F4F-AC71-1D361A99EA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228184" y="535712"/>
            <a:ext cx="2195813" cy="12653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AA456506-B875-0447-AE4C-DB90090465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40000" y="360000"/>
            <a:ext cx="27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76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114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45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816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12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24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618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70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304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201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52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187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360" y="1082"/>
          <a:ext cx="1357" cy="1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Diapositive think-cell" r:id="rId4" imgW="216" imgH="216" progId="TCLayout.ActiveDocument.1">
                  <p:embed/>
                </p:oleObj>
              </mc:Choice>
              <mc:Fallback>
                <p:oleObj name="Diapositive think-cell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60" y="1082"/>
                        <a:ext cx="1357" cy="10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C:\Users\pierre.maurel\Documents\Crea a ranger\CABINET SANTE\Transformation Système de Santé\Fichier 1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126" y="4775986"/>
            <a:ext cx="259025" cy="2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485168" y="4747057"/>
            <a:ext cx="2133600" cy="273844"/>
          </a:xfrm>
          <a:prstGeom prst="rect">
            <a:avLst/>
          </a:prstGeom>
        </p:spPr>
        <p:txBody>
          <a:bodyPr anchor="ctr"/>
          <a:lstStyle>
            <a:lvl1pPr algn="ctr">
              <a:defRPr sz="998">
                <a:solidFill>
                  <a:schemeClr val="bg1"/>
                </a:solidFill>
                <a:latin typeface="Carlito" panose="020F0502020204030204" pitchFamily="34" charset="0"/>
                <a:cs typeface="Carlito" panose="020F0502020204030204" pitchFamily="34" charset="0"/>
              </a:defRPr>
            </a:lvl1pPr>
          </a:lstStyle>
          <a:p>
            <a:fld id="{4A2C694A-E8B2-429C-86F0-734E0D8DB8D6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568059" y="4767265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STSS - 03/05/2018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179" y="35117"/>
            <a:ext cx="2383970" cy="9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22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666574" y="1258178"/>
            <a:ext cx="7738797" cy="3329742"/>
          </a:xfrm>
          <a:prstGeom prst="rect">
            <a:avLst/>
          </a:prstGeom>
        </p:spPr>
        <p:txBody>
          <a:bodyPr numCol="1" spcCol="315612"/>
          <a:lstStyle>
            <a:lvl1pPr>
              <a:spcBef>
                <a:spcPts val="1489"/>
              </a:spcBef>
              <a:spcAft>
                <a:spcPts val="331"/>
              </a:spcAft>
              <a:defRPr>
                <a:solidFill>
                  <a:srgbClr val="00338D"/>
                </a:solidFill>
                <a:latin typeface="Arial" panose="020B0604020202020204" pitchFamily="34" charset="0"/>
              </a:defRPr>
            </a:lvl1pPr>
            <a:lvl2pPr>
              <a:spcBef>
                <a:spcPts val="351"/>
              </a:spcBef>
              <a:spcAft>
                <a:spcPts val="351"/>
              </a:spcAft>
              <a:defRPr/>
            </a:lvl2pPr>
            <a:lvl3pPr marL="158663" indent="-158663">
              <a:spcBef>
                <a:spcPts val="351"/>
              </a:spcBef>
              <a:spcAft>
                <a:spcPts val="526"/>
              </a:spcAft>
              <a:buFont typeface="Arial Black" panose="020B0A04020102020204" pitchFamily="34" charset="0"/>
              <a:buChar char="І"/>
              <a:defRPr/>
            </a:lvl3pPr>
            <a:lvl5pPr marL="467634" indent="-175364">
              <a:spcAft>
                <a:spcPts val="248"/>
              </a:spcAft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308083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=""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=""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en-US" sz="1900" b="1" i="0" baseline="0" dirty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=""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37286" y="148625"/>
            <a:ext cx="7590662" cy="28854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=""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137286" y="449251"/>
            <a:ext cx="7590662" cy="2077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400" b="0" dirty="0"/>
            </a:lvl1pPr>
          </a:lstStyle>
          <a:p>
            <a:pPr lvl="0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=""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8484394" y="4870218"/>
            <a:ext cx="244126" cy="1077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458058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7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458058"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en-US" sz="7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=""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416051" y="4874066"/>
            <a:ext cx="5458396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=""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137285" y="31198"/>
            <a:ext cx="2882504" cy="9233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6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3" name="Espace réservé de la date 3">
            <a:extLst>
              <a:ext uri="{FF2B5EF4-FFF2-40B4-BE49-F238E27FC236}">
                <a16:creationId xmlns="" xmlns:a16="http://schemas.microsoft.com/office/drawing/2014/main" id="{E717AE98-9C20-485D-AAB2-4384AD4AE6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16053" y="5018334"/>
            <a:ext cx="907826" cy="9233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>
              <a:defRPr sz="600" b="1">
                <a:solidFill>
                  <a:schemeClr val="tx1"/>
                </a:solidFill>
              </a:defRPr>
            </a:lvl1pPr>
          </a:lstStyle>
          <a:p>
            <a:fld id="{00C643F6-0E6A-4F40-BCCD-F79CBF4548CA}" type="datetime1">
              <a:rPr lang="fr-FR" cap="all" smtClean="0"/>
              <a:t>28/04/2021</a:t>
            </a:fld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96875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=""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28/04/2021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=""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5C7551C4-641A-D343-AA7E-79AE4711BF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72877" y="185142"/>
            <a:ext cx="606854" cy="34971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4921EE98-A0EA-AE49-A902-478042AA6C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10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>
                <a:solidFill>
                  <a:srgbClr val="000000"/>
                </a:solidFill>
              </a:rPr>
              <a:t>Intitulé de la direction/service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xmlns="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>
                <a:solidFill>
                  <a:srgbClr val="000000"/>
                </a:solidFill>
              </a:rPr>
              <a:pPr/>
              <a:t>28/04/2021</a:t>
            </a:fld>
            <a:endParaRPr lang="fr-FR" cap="all" dirty="0">
              <a:solidFill>
                <a:srgbClr val="000000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5C7551C4-641A-D343-AA7E-79AE4711BF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72877" y="185142"/>
            <a:ext cx="606854" cy="34971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4921EE98-A0EA-AE49-A902-478042AA6C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10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E5DBE-CB54-48D8-8BD5-B98ED5BFFA7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28/04/2021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7E854-FC95-4F17-88D1-C3F89F0B6D4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1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tags" Target="../tags/tag11.xml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12.jpeg"/><Relationship Id="rId2" Type="http://schemas.openxmlformats.org/officeDocument/2006/relationships/tags" Target="../tags/tag10.xml"/><Relationship Id="rId16" Type="http://schemas.openxmlformats.org/officeDocument/2006/relationships/image" Target="../media/image16.png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11.png"/><Relationship Id="rId5" Type="http://schemas.openxmlformats.org/officeDocument/2006/relationships/tags" Target="../tags/tag13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tags" Target="../tags/tag12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23D62-17A8-6547-AF6B-323A348324DB}" type="datetime1">
              <a:rPr lang="fr-FR" smtClean="0"/>
              <a:t>28/04/2021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107504" y="4716091"/>
            <a:ext cx="3240000" cy="447947"/>
          </a:xfrm>
        </p:spPr>
        <p:txBody>
          <a:bodyPr/>
          <a:lstStyle/>
          <a:p>
            <a:r>
              <a:rPr lang="fr-FR" dirty="0" smtClean="0"/>
              <a:t>Direction des Soins de Proximité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755576" y="3147814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  <p:sp>
        <p:nvSpPr>
          <p:cNvPr id="10" name="Espace réservé du texte 5">
            <a:extLst>
              <a:ext uri="{FF2B5EF4-FFF2-40B4-BE49-F238E27FC236}">
                <a16:creationId xmlns="" xmlns:a16="http://schemas.microsoft.com/office/drawing/2014/main" id="{0AB48ED5-418C-F640-8AB7-E75C104C25CB}"/>
              </a:ext>
            </a:extLst>
          </p:cNvPr>
          <p:cNvSpPr txBox="1">
            <a:spLocks/>
          </p:cNvSpPr>
          <p:nvPr/>
        </p:nvSpPr>
        <p:spPr>
          <a:xfrm>
            <a:off x="2915816" y="2593955"/>
            <a:ext cx="5616624" cy="1107718"/>
          </a:xfrm>
          <a:prstGeom prst="rect">
            <a:avLst/>
          </a:prstGeom>
        </p:spPr>
        <p:txBody>
          <a:bodyPr/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RETEX  </a:t>
            </a:r>
          </a:p>
          <a:p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Vaccination par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Moderna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par la médecine de ville en Moselle</a:t>
            </a:r>
            <a:endParaRPr lang="fr-FR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2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41055" y="915566"/>
            <a:ext cx="6307909" cy="4104456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Autofit/>
          </a:bodyPr>
          <a:lstStyle/>
          <a:p>
            <a:pPr marL="914400" lvl="1" indent="-457200">
              <a:buAutoNum type="arabicPeriod"/>
            </a:pPr>
            <a:endParaRPr lang="fr-FR" sz="2000" b="1" i="1" dirty="0" smtClean="0">
              <a:solidFill>
                <a:schemeClr val="tx2"/>
              </a:solidFill>
              <a:latin typeface="+mj-lt"/>
              <a:ea typeface="Calibri" panose="020F0502020204030204" pitchFamily="34" charset="0"/>
            </a:endParaRPr>
          </a:p>
          <a:p>
            <a:pPr marL="914400" lvl="1" indent="-457200">
              <a:buAutoNum type="arabicPeriod"/>
            </a:pPr>
            <a:r>
              <a:rPr lang="fr-FR" sz="2000" b="1" i="1" dirty="0" smtClean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Contexte </a:t>
            </a:r>
          </a:p>
          <a:p>
            <a:pPr marL="457200" lvl="1" indent="0">
              <a:buNone/>
            </a:pPr>
            <a:endParaRPr lang="fr-FR" sz="2000" b="1" i="1" dirty="0" smtClean="0">
              <a:solidFill>
                <a:schemeClr val="tx2"/>
              </a:solidFill>
              <a:latin typeface="+mj-lt"/>
              <a:ea typeface="Calibri" panose="020F0502020204030204" pitchFamily="34" charset="0"/>
            </a:endParaRPr>
          </a:p>
          <a:p>
            <a:pPr marL="914400" lvl="1" indent="-457200">
              <a:buAutoNum type="arabicPeriod" startAt="2"/>
            </a:pPr>
            <a:r>
              <a:rPr lang="fr-FR" sz="2000" b="1" i="1" dirty="0" smtClean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Contraintes et solutions retenues</a:t>
            </a:r>
          </a:p>
          <a:p>
            <a:pPr marL="457200" lvl="1" indent="0">
              <a:buNone/>
            </a:pPr>
            <a:endParaRPr lang="fr-FR" sz="2000" b="1" i="1" dirty="0" smtClean="0">
              <a:solidFill>
                <a:schemeClr val="tx2"/>
              </a:solidFill>
              <a:latin typeface="+mj-lt"/>
              <a:ea typeface="Calibri" panose="020F0502020204030204" pitchFamily="34" charset="0"/>
            </a:endParaRPr>
          </a:p>
          <a:p>
            <a:pPr marL="914400" lvl="1" indent="-457200">
              <a:buAutoNum type="arabicPeriod" startAt="3"/>
            </a:pPr>
            <a:r>
              <a:rPr lang="fr-FR" sz="2000" b="1" i="1" dirty="0" smtClean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Processus de mise en œuvre </a:t>
            </a:r>
          </a:p>
          <a:p>
            <a:pPr marL="457200" lvl="1" indent="0">
              <a:buNone/>
            </a:pPr>
            <a:endParaRPr lang="fr-FR" sz="2000" b="1" i="1" dirty="0" smtClean="0">
              <a:solidFill>
                <a:schemeClr val="tx2"/>
              </a:solidFill>
              <a:latin typeface="+mj-lt"/>
              <a:ea typeface="Calibri" panose="020F0502020204030204" pitchFamily="34" charset="0"/>
            </a:endParaRPr>
          </a:p>
          <a:p>
            <a:pPr marL="914400" lvl="1" indent="-457200">
              <a:buAutoNum type="arabicPeriod" startAt="4"/>
            </a:pPr>
            <a:r>
              <a:rPr lang="fr-FR" sz="2000" b="1" i="1" dirty="0" smtClean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SI</a:t>
            </a:r>
          </a:p>
          <a:p>
            <a:pPr marL="457200" lvl="1" indent="0">
              <a:buNone/>
            </a:pPr>
            <a:endParaRPr lang="fr-FR" sz="2000" b="1" i="1" dirty="0" smtClean="0">
              <a:solidFill>
                <a:schemeClr val="tx2"/>
              </a:solidFill>
              <a:latin typeface="+mj-lt"/>
              <a:ea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fr-FR" sz="2000" b="1" i="1" dirty="0" smtClean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5.     Bilan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SOMMAIRE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55312"/>
            <a:ext cx="9144000" cy="4188188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fr-FR" sz="2200" b="1" i="1" dirty="0" smtClean="0">
                <a:solidFill>
                  <a:prstClr val="white"/>
                </a:solidFill>
                <a:ea typeface="Calibri" panose="020F0502020204030204" pitchFamily="34" charset="0"/>
              </a:rPr>
              <a:t>				1</a:t>
            </a:r>
            <a:r>
              <a:rPr lang="fr-FR" sz="2200" b="1" i="1" dirty="0">
                <a:solidFill>
                  <a:prstClr val="white"/>
                </a:solidFill>
                <a:ea typeface="Calibri" panose="020F0502020204030204" pitchFamily="34" charset="0"/>
              </a:rPr>
              <a:t>. Contexte</a:t>
            </a:r>
          </a:p>
        </p:txBody>
      </p:sp>
    </p:spTree>
    <p:extLst>
      <p:ext uri="{BB962C8B-B14F-4D97-AF65-F5344CB8AC3E}">
        <p14:creationId xmlns:p14="http://schemas.microsoft.com/office/powerpoint/2010/main" val="10354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9126" y="1203599"/>
            <a:ext cx="6209837" cy="3528392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 fontScale="62500" lnSpcReduction="20000"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 smtClean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Contexte local :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2400" b="1" i="1" dirty="0" smtClean="0">
                <a:solidFill>
                  <a:schemeClr val="tx2"/>
                </a:solidFill>
              </a:rPr>
              <a:t>Forte demande des PS d’accéder aux vaccins ARNm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endParaRPr lang="fr-FR" sz="24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2400" b="1" i="1" dirty="0">
                <a:solidFill>
                  <a:schemeClr val="tx2"/>
                </a:solidFill>
              </a:rPr>
              <a:t>Travail engagé préalablement avec les URPS </a:t>
            </a:r>
            <a:r>
              <a:rPr lang="fr-FR" sz="2400" b="1" i="1" dirty="0" smtClean="0">
                <a:solidFill>
                  <a:schemeClr val="tx2"/>
                </a:solidFill>
              </a:rPr>
              <a:t>:  création </a:t>
            </a:r>
            <a:r>
              <a:rPr lang="fr-FR" sz="2400" b="1" i="1" dirty="0">
                <a:solidFill>
                  <a:schemeClr val="tx2"/>
                </a:solidFill>
              </a:rPr>
              <a:t>d’une plateforme en mars 2020 en lien avec ARS et AM pour distribution des EPI aux professionnels de santé libéraux : </a:t>
            </a:r>
            <a:r>
              <a:rPr lang="fr-FR" sz="2400" b="1" i="1" dirty="0" err="1" smtClean="0">
                <a:solidFill>
                  <a:schemeClr val="tx2"/>
                </a:solidFill>
              </a:rPr>
              <a:t>Distrimasques</a:t>
            </a:r>
            <a:r>
              <a:rPr lang="fr-FR" sz="2400" b="1" i="1" dirty="0">
                <a:solidFill>
                  <a:schemeClr val="tx2"/>
                </a:solidFill>
              </a:rPr>
              <a:t/>
            </a:r>
            <a:br>
              <a:rPr lang="fr-FR" sz="2400" b="1" i="1" dirty="0">
                <a:solidFill>
                  <a:schemeClr val="tx2"/>
                </a:solidFill>
              </a:rPr>
            </a:br>
            <a:r>
              <a:rPr lang="fr-FR" sz="2400" b="1" i="1" dirty="0" smtClean="0">
                <a:solidFill>
                  <a:schemeClr val="tx2"/>
                </a:solidFill>
              </a:rPr>
              <a:t/>
            </a:r>
            <a:br>
              <a:rPr lang="fr-FR" sz="2400" b="1" i="1" dirty="0" smtClean="0">
                <a:solidFill>
                  <a:schemeClr val="tx2"/>
                </a:solidFill>
              </a:rPr>
            </a:br>
            <a:r>
              <a:rPr lang="fr-FR" sz="2400" b="1" i="1" dirty="0" smtClean="0">
                <a:solidFill>
                  <a:schemeClr val="tx2"/>
                </a:solidFill>
              </a:rPr>
              <a:t>Fin </a:t>
            </a:r>
            <a:r>
              <a:rPr lang="fr-FR" sz="2400" b="1" i="1" dirty="0">
                <a:solidFill>
                  <a:schemeClr val="tx2"/>
                </a:solidFill>
              </a:rPr>
              <a:t>novembre, proposition des URPS de faire évoluer la plateforme pour l’adapter à la distribution des </a:t>
            </a:r>
            <a:r>
              <a:rPr lang="fr-FR" sz="2400" b="1" i="1" dirty="0" smtClean="0">
                <a:solidFill>
                  <a:schemeClr val="tx2"/>
                </a:solidFill>
              </a:rPr>
              <a:t>vaccins</a:t>
            </a:r>
            <a:endParaRPr lang="fr-FR" sz="2400" b="1" i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2400" b="1" i="1" dirty="0" smtClean="0">
                <a:solidFill>
                  <a:schemeClr val="tx2"/>
                </a:solidFill>
              </a:rPr>
              <a:t>Forte </a:t>
            </a:r>
            <a:r>
              <a:rPr lang="fr-FR" sz="2400" b="1" i="1" dirty="0">
                <a:solidFill>
                  <a:schemeClr val="tx2"/>
                </a:solidFill>
              </a:rPr>
              <a:t>circulation du variant sud-africain (ZA) en Moselle </a:t>
            </a:r>
            <a:r>
              <a:rPr lang="fr-FR" sz="2400" b="1" i="1" dirty="0" smtClean="0">
                <a:solidFill>
                  <a:schemeClr val="tx2"/>
                </a:solidFill>
              </a:rPr>
              <a:t>(35</a:t>
            </a:r>
            <a:r>
              <a:rPr lang="fr-FR" sz="2400" b="1" i="1" dirty="0" smtClean="0">
                <a:solidFill>
                  <a:schemeClr val="tx2"/>
                </a:solidFill>
              </a:rPr>
              <a:t>%)</a:t>
            </a:r>
            <a:endParaRPr lang="fr-FR" sz="2400" b="1" i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endParaRPr lang="fr-FR" sz="2400" b="1" i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Contexte local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35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9126" y="1543109"/>
            <a:ext cx="6209837" cy="2253217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 fontScale="77500" lnSpcReduction="20000"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fr-FR" sz="2400" b="1" dirty="0" smtClean="0">
                <a:solidFill>
                  <a:schemeClr val="tx2"/>
                </a:solidFill>
              </a:rPr>
              <a:t>Expérimentation </a:t>
            </a:r>
            <a:r>
              <a:rPr lang="fr-FR" sz="2400" b="1" dirty="0">
                <a:solidFill>
                  <a:schemeClr val="tx2"/>
                </a:solidFill>
              </a:rPr>
              <a:t>souhaitée par le ministère de la </a:t>
            </a:r>
            <a:r>
              <a:rPr lang="fr-FR" sz="2400" b="1" dirty="0" smtClean="0">
                <a:solidFill>
                  <a:schemeClr val="tx2"/>
                </a:solidFill>
              </a:rPr>
              <a:t>Santé</a:t>
            </a:r>
            <a:endParaRPr lang="fr-FR" sz="2400" b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fr-FR" sz="2400" b="1" dirty="0" smtClean="0">
                <a:solidFill>
                  <a:schemeClr val="tx2"/>
                </a:solidFill>
              </a:rPr>
              <a:t>Fait </a:t>
            </a:r>
            <a:r>
              <a:rPr lang="fr-FR" sz="2400" b="1" dirty="0">
                <a:solidFill>
                  <a:schemeClr val="tx2"/>
                </a:solidFill>
              </a:rPr>
              <a:t>suite aux récentes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recommandations de la </a:t>
            </a: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</a:rPr>
              <a:t>HAS sur la circulation du variant sud-africain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fr-FR" sz="2400" b="1" dirty="0" smtClean="0">
                <a:solidFill>
                  <a:schemeClr val="tx2"/>
                </a:solidFill>
              </a:rPr>
              <a:t>6000 doses de </a:t>
            </a:r>
            <a:r>
              <a:rPr lang="fr-FR" sz="2400" b="1" dirty="0" err="1" smtClean="0">
                <a:solidFill>
                  <a:schemeClr val="tx2"/>
                </a:solidFill>
              </a:rPr>
              <a:t>Moderna</a:t>
            </a:r>
            <a:r>
              <a:rPr lang="fr-FR" sz="2400" b="1" dirty="0" smtClean="0">
                <a:solidFill>
                  <a:schemeClr val="tx2"/>
                </a:solidFill>
              </a:rPr>
              <a:t> (= 600 flacons) ont ainsi été dédiées à une première livraison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endParaRPr lang="fr-FR" sz="2400" b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endParaRPr lang="fr-FR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Contexte national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9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55312"/>
            <a:ext cx="9144000" cy="4188188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fr-FR" sz="2200" b="1" i="1" dirty="0" smtClean="0">
                <a:solidFill>
                  <a:prstClr val="white"/>
                </a:solidFill>
                <a:ea typeface="Calibri" panose="020F0502020204030204" pitchFamily="34" charset="0"/>
              </a:rPr>
              <a:t>2. Contraintes et solutions retenues</a:t>
            </a:r>
            <a:endParaRPr lang="fr-FR" sz="2200" b="1" i="1" dirty="0">
              <a:solidFill>
                <a:prstClr val="white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87574"/>
            <a:ext cx="8712968" cy="3939902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Autofit/>
          </a:bodyPr>
          <a:lstStyle/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Le vaccin </a:t>
            </a:r>
            <a:r>
              <a:rPr lang="fr-FR" sz="1200" b="1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Moderna</a:t>
            </a: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est </a:t>
            </a:r>
            <a:r>
              <a:rPr lang="fr-FR" sz="1200" b="1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plus stable à l'état de congélation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. Il est donc préférable de le transporter encore congelé, même si il se décongèle pendant le transport entre +2°C et </a:t>
            </a: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8°C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200" b="1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Le 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flacon peut arriver encore congelé ou partiellement congelé à l’officine : le temps de décongélation est de 2 heures et 30 minutes au réfrigérateur entre +2°C et +</a:t>
            </a: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8°C ou 1h à température ambiante</a:t>
            </a:r>
            <a:endParaRPr lang="fr-FR" sz="1200" b="1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200" b="1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Un 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flacon </a:t>
            </a:r>
            <a:r>
              <a:rPr lang="fr-FR" sz="1200" b="1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décongelé ne doit pas être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recongelé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200" b="1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Temps </a:t>
            </a:r>
            <a:r>
              <a:rPr lang="fr-FR" sz="1200" b="1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 transport cumulé &lt;12 h ; il doit être réalisé entre +2°C et +8°C jusqu’aux locaux du professionnel de santé réalisant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l’injection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200" b="1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Transport </a:t>
            </a:r>
            <a:r>
              <a:rPr lang="fr-FR" sz="1200" b="1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dans une boite isotherme qualifiée pour maintenir la température entre +2°C et +8°C contenant des éléments de protection contre les chocs et de limitation de mouvement des vaccins dans la boite de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transport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endParaRPr lang="fr-FR" sz="1200" b="1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Le 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flacon </a:t>
            </a:r>
            <a:r>
              <a:rPr lang="fr-FR" sz="1200" b="1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décongelé non ouvert peut être conservé entre +2°C et +8°C pendant 30 jours au réfrigérateur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, à l’abri de la </a:t>
            </a: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lumière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200" b="1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La </a:t>
            </a:r>
            <a:r>
              <a:rPr lang="fr-FR" sz="1200" b="1" i="1" dirty="0">
                <a:solidFill>
                  <a:schemeClr val="tx2"/>
                </a:solidFill>
                <a:sym typeface="Wingdings" panose="05000000000000000000" pitchFamily="2" charset="2"/>
              </a:rPr>
              <a:t>durée totale de conservation du </a:t>
            </a:r>
            <a:r>
              <a:rPr lang="fr-FR" sz="12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flacon,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à </a:t>
            </a:r>
            <a:r>
              <a:rPr lang="fr-FR" sz="1200" b="1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température ambiante, ne peut excéder 12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heures (dont 6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heures maximum </a:t>
            </a:r>
            <a:r>
              <a:rPr lang="fr-FR" sz="12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pour le flacon percé)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Contraintes liées au produit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4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à coins arrondis 258"/>
          <p:cNvSpPr/>
          <p:nvPr/>
        </p:nvSpPr>
        <p:spPr>
          <a:xfrm>
            <a:off x="4556484" y="4026908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6032918" y="1866668"/>
            <a:ext cx="1419401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23" name="Connecteur droit 122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7706984" y="3113301"/>
            <a:ext cx="924873" cy="0"/>
          </a:xfrm>
          <a:prstGeom prst="line">
            <a:avLst/>
          </a:prstGeom>
          <a:ln w="76200">
            <a:solidFill>
              <a:srgbClr val="B5C4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514582" y="3100010"/>
            <a:ext cx="301737" cy="347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age 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8" y="2864163"/>
            <a:ext cx="224384" cy="165974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4" y="2817117"/>
            <a:ext cx="376812" cy="349767"/>
          </a:xfrm>
          <a:prstGeom prst="rect">
            <a:avLst/>
          </a:prstGeom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05" y="2844551"/>
            <a:ext cx="221703" cy="205790"/>
          </a:xfrm>
          <a:prstGeom prst="rect">
            <a:avLst/>
          </a:prstGeom>
        </p:spPr>
      </p:pic>
      <p:pic>
        <p:nvPicPr>
          <p:cNvPr id="66" name="Image 6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297" y="2844551"/>
            <a:ext cx="221703" cy="205790"/>
          </a:xfrm>
          <a:prstGeom prst="rect">
            <a:avLst/>
          </a:prstGeom>
        </p:spPr>
      </p:pic>
      <p:cxnSp>
        <p:nvCxnSpPr>
          <p:cNvPr id="71" name="Connecteur droit 70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838490" y="3100010"/>
            <a:ext cx="603473" cy="347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Ellipse 71"/>
          <p:cNvSpPr/>
          <p:nvPr/>
        </p:nvSpPr>
        <p:spPr>
          <a:xfrm>
            <a:off x="784883" y="3072001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73" name="Ellipse 72"/>
          <p:cNvSpPr/>
          <p:nvPr/>
        </p:nvSpPr>
        <p:spPr>
          <a:xfrm>
            <a:off x="1408969" y="3072001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2624729" y="3072001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75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918848" y="3277380"/>
            <a:ext cx="1071170" cy="17697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514350">
              <a:defRPr/>
            </a:pPr>
            <a:r>
              <a:rPr lang="fr-FR" sz="700" b="1" i="1" dirty="0">
                <a:solidFill>
                  <a:srgbClr val="4D4D4F">
                    <a:lumMod val="50000"/>
                  </a:srgbClr>
                </a:solidFill>
                <a:latin typeface="Calibri" panose="020F0502020204030204"/>
              </a:rPr>
              <a:t>ARVATO</a:t>
            </a:r>
          </a:p>
        </p:txBody>
      </p:sp>
      <p:cxnSp>
        <p:nvCxnSpPr>
          <p:cNvPr id="91" name="Connecteur droit 90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4904631" y="3104492"/>
            <a:ext cx="885826" cy="0"/>
          </a:xfrm>
          <a:prstGeom prst="line">
            <a:avLst/>
          </a:prstGeom>
          <a:ln w="76200">
            <a:solidFill>
              <a:srgbClr val="B5C4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Ellipse 91"/>
          <p:cNvSpPr/>
          <p:nvPr/>
        </p:nvSpPr>
        <p:spPr>
          <a:xfrm>
            <a:off x="4871693" y="3075298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94" name="Connecteur droit 93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5940152" y="3108377"/>
            <a:ext cx="1584176" cy="4924"/>
          </a:xfrm>
          <a:prstGeom prst="line">
            <a:avLst/>
          </a:prstGeom>
          <a:ln w="76200">
            <a:solidFill>
              <a:srgbClr val="B5C4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Ellipse 94"/>
          <p:cNvSpPr/>
          <p:nvPr/>
        </p:nvSpPr>
        <p:spPr>
          <a:xfrm>
            <a:off x="5868144" y="3081035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96" name="Picture 2" descr="imag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862" y="2791726"/>
            <a:ext cx="275610" cy="25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Ellipse 96"/>
          <p:cNvSpPr/>
          <p:nvPr/>
        </p:nvSpPr>
        <p:spPr>
          <a:xfrm>
            <a:off x="7596336" y="3082288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98" name="Image 9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57" y="2841765"/>
            <a:ext cx="221703" cy="205790"/>
          </a:xfrm>
          <a:prstGeom prst="rect">
            <a:avLst/>
          </a:prstGeom>
        </p:spPr>
      </p:pic>
      <p:sp>
        <p:nvSpPr>
          <p:cNvPr id="107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4572000" y="3291830"/>
            <a:ext cx="677393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514350">
              <a:defRPr/>
            </a:pPr>
            <a:r>
              <a:rPr lang="fr-FR" sz="700" b="1" i="1" dirty="0">
                <a:solidFill>
                  <a:srgbClr val="4D4D4F">
                    <a:lumMod val="50000"/>
                  </a:srgbClr>
                </a:solidFill>
                <a:latin typeface="Calibri" panose="020F0502020204030204"/>
              </a:rPr>
              <a:t>Grossistes R</a:t>
            </a:r>
            <a:r>
              <a:rPr lang="fr-FR" sz="700" b="1" i="1" dirty="0" err="1">
                <a:solidFill>
                  <a:srgbClr val="4D4D4F">
                    <a:lumMod val="50000"/>
                  </a:srgbClr>
                </a:solidFill>
                <a:latin typeface="Calibri" panose="020F0502020204030204"/>
              </a:rPr>
              <a:t>épartiteurs</a:t>
            </a:r>
            <a:r>
              <a:rPr lang="fr-FR" sz="700" b="1" i="1" dirty="0">
                <a:solidFill>
                  <a:srgbClr val="4D4D4F">
                    <a:lumMod val="50000"/>
                  </a:srgbClr>
                </a:solidFill>
                <a:latin typeface="Calibri" panose="020F0502020204030204"/>
              </a:rPr>
              <a:t> (GR)</a:t>
            </a:r>
            <a:endParaRPr lang="fr-FR" sz="700" b="1" i="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8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7397598" y="3265238"/>
            <a:ext cx="558778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514350">
              <a:defRPr/>
            </a:pPr>
            <a:r>
              <a:rPr lang="fr-FR" sz="700" b="1" i="1" dirty="0">
                <a:solidFill>
                  <a:srgbClr val="4D4D4F">
                    <a:lumMod val="50000"/>
                  </a:srgbClr>
                </a:solidFill>
                <a:latin typeface="Calibri" panose="020F0502020204030204"/>
              </a:rPr>
              <a:t>Officines de ville</a:t>
            </a:r>
          </a:p>
        </p:txBody>
      </p:sp>
      <p:sp>
        <p:nvSpPr>
          <p:cNvPr id="112" name="TrackerNum 125">
            <a:extLst>
              <a:ext uri="{FF2B5EF4-FFF2-40B4-BE49-F238E27FC236}">
                <a16:creationId xmlns=""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218156" y="3156654"/>
            <a:ext cx="110648" cy="1009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algn="ctr" defTabSz="685800">
              <a:defRPr/>
            </a:pPr>
            <a:r>
              <a:rPr lang="fr-FR" sz="9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3" name="TrackerNum 125">
            <a:extLst>
              <a:ext uri="{FF2B5EF4-FFF2-40B4-BE49-F238E27FC236}">
                <a16:creationId xmlns=""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1403017" y="3156654"/>
            <a:ext cx="110648" cy="1009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algn="ctr" defTabSz="685800">
              <a:defRPr/>
            </a:pPr>
            <a:r>
              <a:rPr lang="fr-FR" sz="9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5" name="TrackerNum 125">
            <a:extLst>
              <a:ext uri="{FF2B5EF4-FFF2-40B4-BE49-F238E27FC236}">
                <a16:creationId xmlns=""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4821392" y="3156843"/>
            <a:ext cx="110648" cy="1009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algn="ctr" defTabSz="685800">
              <a:defRPr/>
            </a:pPr>
            <a:r>
              <a:rPr lang="fr-FR" sz="900" b="1" dirty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16" name="TrackerNum 125">
            <a:extLst>
              <a:ext uri="{FF2B5EF4-FFF2-40B4-BE49-F238E27FC236}">
                <a16:creationId xmlns=""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7596336" y="3156654"/>
            <a:ext cx="110648" cy="1009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algn="ctr" defTabSz="685800">
              <a:defRPr/>
            </a:pPr>
            <a:r>
              <a:rPr lang="fr-FR" sz="900" b="1" dirty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17" name="TrackerNum 125">
            <a:extLst>
              <a:ext uri="{FF2B5EF4-FFF2-40B4-BE49-F238E27FC236}">
                <a16:creationId xmlns="" xmlns:a16="http://schemas.microsoft.com/office/drawing/2014/main" id="{699B5AC0-802B-48BB-B0AE-0D13FF43DEF7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8676456" y="3155271"/>
            <a:ext cx="110648" cy="1009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1">
            <a:noAutofit/>
          </a:bodyPr>
          <a:lstStyle/>
          <a:p>
            <a:pPr algn="ctr" defTabSz="685800">
              <a:defRPr/>
            </a:pPr>
            <a:r>
              <a:rPr lang="fr-FR" sz="900" b="1" dirty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pic>
        <p:nvPicPr>
          <p:cNvPr id="121" name="Image 1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664" y="2855168"/>
            <a:ext cx="224384" cy="165974"/>
          </a:xfrm>
          <a:prstGeom prst="rect">
            <a:avLst/>
          </a:prstGeom>
        </p:spPr>
      </p:pic>
      <p:sp>
        <p:nvSpPr>
          <p:cNvPr id="124" name="Ellipse 123"/>
          <p:cNvSpPr/>
          <p:nvPr/>
        </p:nvSpPr>
        <p:spPr>
          <a:xfrm>
            <a:off x="8688117" y="3084123"/>
            <a:ext cx="60347" cy="56016"/>
          </a:xfrm>
          <a:prstGeom prst="ellipse">
            <a:avLst/>
          </a:prstGeom>
          <a:solidFill>
            <a:srgbClr val="37373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7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8457587" y="3256200"/>
            <a:ext cx="578909" cy="17697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514350">
              <a:defRPr/>
            </a:pPr>
            <a:r>
              <a:rPr lang="fr-FR" sz="700" b="1" i="1" dirty="0" smtClean="0">
                <a:solidFill>
                  <a:srgbClr val="4D4D4F">
                    <a:lumMod val="50000"/>
                  </a:srgbClr>
                </a:solidFill>
                <a:latin typeface="Calibri" panose="020F0502020204030204"/>
              </a:rPr>
              <a:t>Cabinets</a:t>
            </a:r>
            <a:endParaRPr lang="fr-FR" sz="700" b="1" i="1" dirty="0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130" name="Image 1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1" y="3290747"/>
            <a:ext cx="423351" cy="20532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821393" y="1131591"/>
            <a:ext cx="4287626" cy="432046"/>
          </a:xfrm>
          <a:prstGeom prst="rect">
            <a:avLst/>
          </a:prstGeom>
          <a:ln w="19050">
            <a:solidFill>
              <a:schemeClr val="accent1"/>
            </a:solidFill>
            <a:miter lim="800000"/>
          </a:ln>
        </p:spPr>
        <p:txBody>
          <a:bodyPr vert="horz" wrap="square" lIns="27000" tIns="27000" rIns="27000" bIns="27000" rtlCol="0" anchor="ctr">
            <a:noAutofit/>
          </a:bodyPr>
          <a:lstStyle/>
          <a:p>
            <a:pPr marL="128588" indent="-128588" algn="ctr" defTabSz="685800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  <a:defRPr/>
            </a:pPr>
            <a:r>
              <a:rPr lang="fr-FR" sz="800" dirty="0" smtClean="0">
                <a:solidFill>
                  <a:srgbClr val="000000"/>
                </a:solidFill>
                <a:latin typeface="Arial"/>
              </a:rPr>
              <a:t>Rappel : </a:t>
            </a:r>
            <a:r>
              <a:rPr lang="fr-FR" sz="800" b="1" dirty="0" smtClean="0">
                <a:solidFill>
                  <a:srgbClr val="E1000F"/>
                </a:solidFill>
                <a:latin typeface="Arial"/>
              </a:rPr>
              <a:t>temps de transport maximal autorisé à 6h à 2-8°C = 12h (vibrations)</a:t>
            </a:r>
            <a:endParaRPr lang="fr-FR" sz="800" dirty="0">
              <a:solidFill>
                <a:srgbClr val="000000"/>
              </a:solidFill>
              <a:latin typeface="Arial"/>
              <a:sym typeface="Wingdings" panose="05000000000000000000" pitchFamily="2" charset="2"/>
            </a:endParaRPr>
          </a:p>
        </p:txBody>
      </p:sp>
      <p:sp>
        <p:nvSpPr>
          <p:cNvPr id="204" name="ZoneTexte 203"/>
          <p:cNvSpPr txBox="1"/>
          <p:nvPr/>
        </p:nvSpPr>
        <p:spPr>
          <a:xfrm>
            <a:off x="7164288" y="4011910"/>
            <a:ext cx="1055952" cy="1110395"/>
          </a:xfrm>
          <a:prstGeom prst="rect">
            <a:avLst/>
          </a:prstGeom>
          <a:ln w="19050">
            <a:solidFill>
              <a:schemeClr val="accent1"/>
            </a:solidFill>
            <a:miter lim="800000"/>
          </a:ln>
        </p:spPr>
        <p:txBody>
          <a:bodyPr vert="horz" wrap="square" lIns="27000" tIns="27000" rIns="27000" bIns="27000" rtlCol="0" anchor="ctr"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Pharmaciens d’officines devront </a:t>
            </a:r>
            <a:r>
              <a:rPr lang="fr-FR" sz="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indiquer la nouvelle date de péremption</a:t>
            </a:r>
            <a:r>
              <a:rPr lang="fr-FR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barrer l’ancienne et coller une étiquette indiquant la nouvelle. A faire sur chaque flacon</a:t>
            </a:r>
          </a:p>
        </p:txBody>
      </p:sp>
      <p:pic>
        <p:nvPicPr>
          <p:cNvPr id="18434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30" y="1865767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Clock Svg Png Icon Free Download (#411434 ...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197" y="1866308"/>
            <a:ext cx="174166" cy="17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1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6440026" y="1851670"/>
            <a:ext cx="10122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Temps transport </a:t>
            </a:r>
            <a:r>
              <a:rPr lang="fr-FR" sz="600" b="1" i="1" dirty="0" smtClean="0">
                <a:solidFill>
                  <a:srgbClr val="FFFFFF"/>
                </a:solidFill>
                <a:latin typeface="Calibri" panose="020F0502020204030204"/>
              </a:rPr>
              <a:t>max</a:t>
            </a:r>
            <a:br>
              <a:rPr lang="fr-FR" sz="600" b="1" i="1" dirty="0" smtClean="0">
                <a:solidFill>
                  <a:srgbClr val="FFFFFF"/>
                </a:solidFill>
                <a:latin typeface="Calibri" panose="020F0502020204030204"/>
              </a:rPr>
            </a:br>
            <a:r>
              <a:rPr lang="fr-FR" sz="600" b="1" i="1" dirty="0" smtClean="0">
                <a:solidFill>
                  <a:srgbClr val="FFFFFF"/>
                </a:solidFill>
                <a:latin typeface="Calibri" panose="020F0502020204030204"/>
              </a:rPr>
              <a:t>12h</a:t>
            </a:r>
            <a:endParaRPr lang="fr-FR" sz="600" b="1" i="1" dirty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8440" name="Picture 8" descr="Calendar Icon - Free Download at Icons8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383" y="4027201"/>
            <a:ext cx="191231" cy="19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841" y="4033105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4955839" y="4026908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calendrier livraison 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7706984" y="2677484"/>
            <a:ext cx="8030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5" name="Rectangle à coins arrondis 4"/>
          <p:cNvSpPr/>
          <p:nvPr/>
        </p:nvSpPr>
        <p:spPr>
          <a:xfrm>
            <a:off x="7812360" y="2620271"/>
            <a:ext cx="512279" cy="1144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800" dirty="0" smtClean="0">
                <a:solidFill>
                  <a:srgbClr val="000000"/>
                </a:solidFill>
                <a:latin typeface="Arial"/>
              </a:rPr>
              <a:t>1h max</a:t>
            </a:r>
            <a:endParaRPr lang="fr-FR" sz="8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4" name="Connecteur droit avec flèche 143"/>
          <p:cNvCxnSpPr/>
          <p:nvPr/>
        </p:nvCxnSpPr>
        <p:spPr>
          <a:xfrm>
            <a:off x="4876716" y="2677484"/>
            <a:ext cx="24315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145" name="Rectangle à coins arrondis 144"/>
          <p:cNvSpPr/>
          <p:nvPr/>
        </p:nvSpPr>
        <p:spPr>
          <a:xfrm>
            <a:off x="5076056" y="2620271"/>
            <a:ext cx="1944216" cy="1144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800" dirty="0" smtClean="0">
                <a:solidFill>
                  <a:srgbClr val="000000"/>
                </a:solidFill>
                <a:latin typeface="Arial"/>
              </a:rPr>
              <a:t>Transport max estimé pour l’</a:t>
            </a:r>
            <a:r>
              <a:rPr lang="fr-FR" sz="800" dirty="0" err="1" smtClean="0">
                <a:solidFill>
                  <a:srgbClr val="000000"/>
                </a:solidFill>
                <a:latin typeface="Arial"/>
              </a:rPr>
              <a:t>expé</a:t>
            </a:r>
            <a:r>
              <a:rPr lang="fr-FR" sz="800" dirty="0" smtClean="0">
                <a:solidFill>
                  <a:srgbClr val="000000"/>
                </a:solidFill>
                <a:latin typeface="Arial"/>
              </a:rPr>
              <a:t> : 3h</a:t>
            </a:r>
            <a:endParaRPr lang="fr-FR" sz="8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7" name="Connecteur droit avec flèche 146"/>
          <p:cNvCxnSpPr/>
          <p:nvPr/>
        </p:nvCxnSpPr>
        <p:spPr>
          <a:xfrm>
            <a:off x="4910696" y="2173428"/>
            <a:ext cx="36937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148" name="Rectangle à coins arrondis 147"/>
          <p:cNvSpPr/>
          <p:nvPr/>
        </p:nvSpPr>
        <p:spPr>
          <a:xfrm>
            <a:off x="5508105" y="2139702"/>
            <a:ext cx="2448272" cy="1144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800" dirty="0" smtClean="0">
                <a:solidFill>
                  <a:srgbClr val="000000"/>
                </a:solidFill>
                <a:latin typeface="Arial"/>
              </a:rPr>
              <a:t>Transport max estimé pour l’expérimentation : 4h</a:t>
            </a:r>
            <a:endParaRPr lang="fr-FR" sz="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68122" y="2790036"/>
            <a:ext cx="516246" cy="269797"/>
          </a:xfrm>
          <a:prstGeom prst="rect">
            <a:avLst/>
          </a:prstGeom>
        </p:spPr>
      </p:pic>
      <p:cxnSp>
        <p:nvCxnSpPr>
          <p:cNvPr id="162" name="Connecteur droit 161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4788024" y="699541"/>
            <a:ext cx="3772662" cy="347"/>
          </a:xfrm>
          <a:prstGeom prst="line">
            <a:avLst/>
          </a:prstGeom>
          <a:ln w="76200">
            <a:solidFill>
              <a:srgbClr val="B5C4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eur droit 162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</p:cNvCxnSpPr>
          <p:nvPr/>
        </p:nvCxnSpPr>
        <p:spPr>
          <a:xfrm>
            <a:off x="363713" y="699541"/>
            <a:ext cx="4415951" cy="347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ZoneTexte 163"/>
          <p:cNvSpPr txBox="1"/>
          <p:nvPr/>
        </p:nvSpPr>
        <p:spPr>
          <a:xfrm>
            <a:off x="1763688" y="771549"/>
            <a:ext cx="1269338" cy="19292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1000" b="1" dirty="0">
                <a:solidFill>
                  <a:schemeClr val="accent1"/>
                </a:solidFill>
                <a:latin typeface="Arial"/>
              </a:rPr>
              <a:t>Transport en -20°C</a:t>
            </a:r>
          </a:p>
        </p:txBody>
      </p:sp>
      <p:sp>
        <p:nvSpPr>
          <p:cNvPr id="176" name="ZoneTexte 175"/>
          <p:cNvSpPr txBox="1"/>
          <p:nvPr/>
        </p:nvSpPr>
        <p:spPr>
          <a:xfrm>
            <a:off x="5965452" y="771548"/>
            <a:ext cx="1518539" cy="19292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1000" b="1" dirty="0">
                <a:solidFill>
                  <a:schemeClr val="accent3">
                    <a:lumMod val="75000"/>
                  </a:schemeClr>
                </a:solidFill>
                <a:latin typeface="Arial"/>
              </a:rPr>
              <a:t>Transport en </a:t>
            </a:r>
            <a:r>
              <a:rPr lang="fr-FR" sz="1000" b="1" dirty="0" smtClean="0">
                <a:solidFill>
                  <a:schemeClr val="accent3">
                    <a:lumMod val="75000"/>
                  </a:schemeClr>
                </a:solidFill>
                <a:latin typeface="Arial"/>
              </a:rPr>
              <a:t>+2°C +8°C</a:t>
            </a:r>
            <a:endParaRPr lang="fr-FR" sz="1000" b="1" dirty="0">
              <a:solidFill>
                <a:schemeClr val="accent3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02" name="Rectangle à coins arrondis 101"/>
          <p:cNvSpPr/>
          <p:nvPr/>
        </p:nvSpPr>
        <p:spPr>
          <a:xfrm>
            <a:off x="4556484" y="3738876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4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841" y="3745073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4955839" y="3738876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Stockage</a:t>
            </a:r>
          </a:p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 -20°C </a:t>
            </a:r>
          </a:p>
        </p:txBody>
      </p:sp>
      <p:sp>
        <p:nvSpPr>
          <p:cNvPr id="106" name="Rectangle à coins arrondis 105"/>
          <p:cNvSpPr/>
          <p:nvPr/>
        </p:nvSpPr>
        <p:spPr>
          <a:xfrm>
            <a:off x="2252228" y="3738876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1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584" y="3753408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2651582" y="3738876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Transport</a:t>
            </a:r>
          </a:p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 -20°C </a:t>
            </a:r>
          </a:p>
        </p:txBody>
      </p:sp>
      <p:sp>
        <p:nvSpPr>
          <p:cNvPr id="109" name="Rectangle à coins arrondis 108"/>
          <p:cNvSpPr/>
          <p:nvPr/>
        </p:nvSpPr>
        <p:spPr>
          <a:xfrm>
            <a:off x="1028092" y="3738876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0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49" y="3745073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1427447" y="3738876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Stockage</a:t>
            </a:r>
          </a:p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 -20°C </a:t>
            </a:r>
          </a:p>
        </p:txBody>
      </p:sp>
      <p:sp>
        <p:nvSpPr>
          <p:cNvPr id="120" name="Rectangle à coins arrondis 119"/>
          <p:cNvSpPr/>
          <p:nvPr/>
        </p:nvSpPr>
        <p:spPr>
          <a:xfrm>
            <a:off x="35496" y="3738876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2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2" y="3753408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434850" y="3738876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Transport</a:t>
            </a:r>
          </a:p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 -20°C </a:t>
            </a:r>
          </a:p>
        </p:txBody>
      </p:sp>
      <p:sp>
        <p:nvSpPr>
          <p:cNvPr id="126" name="Rectangle à coins arrondis 125"/>
          <p:cNvSpPr/>
          <p:nvPr/>
        </p:nvSpPr>
        <p:spPr>
          <a:xfrm>
            <a:off x="7259728" y="3743875"/>
            <a:ext cx="848770" cy="196027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8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762671"/>
            <a:ext cx="175688" cy="16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7452320" y="3753427"/>
            <a:ext cx="6785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" b="1" i="1" noProof="0" dirty="0" smtClean="0">
                <a:solidFill>
                  <a:srgbClr val="FFFFFF"/>
                </a:solidFill>
                <a:latin typeface="Calibri" panose="020F0502020204030204"/>
              </a:rPr>
              <a:t>Acte Pharma à réaliser</a:t>
            </a:r>
            <a:endParaRPr kumimoji="0" lang="fr-FR" sz="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1" name="Rectangle à coins arrondis 130"/>
          <p:cNvSpPr/>
          <p:nvPr/>
        </p:nvSpPr>
        <p:spPr>
          <a:xfrm>
            <a:off x="5924636" y="3738876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2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992" y="3753408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6323990" y="3738876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Transport</a:t>
            </a:r>
          </a:p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 </a:t>
            </a:r>
            <a:r>
              <a:rPr lang="fr-FR" sz="600" b="1" i="1" dirty="0" smtClean="0">
                <a:solidFill>
                  <a:srgbClr val="FFFFFF"/>
                </a:solidFill>
                <a:latin typeface="Calibri" panose="020F0502020204030204"/>
              </a:rPr>
              <a:t>+2°C  +8°C </a:t>
            </a:r>
            <a:endParaRPr lang="fr-FR" sz="600" b="1" i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34" name="Rectangle à coins arrondis 133"/>
          <p:cNvSpPr/>
          <p:nvPr/>
        </p:nvSpPr>
        <p:spPr>
          <a:xfrm>
            <a:off x="8156884" y="3738876"/>
            <a:ext cx="807604" cy="201026"/>
          </a:xfrm>
          <a:prstGeom prst="roundRect">
            <a:avLst/>
          </a:prstGeom>
          <a:solidFill>
            <a:srgbClr val="E20056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endParaRPr lang="fr-FR" sz="12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5" name="Picture 2" descr="Caution Sign Svg Png Icon Free Download (#29386 ...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240" y="3753408"/>
            <a:ext cx="176408" cy="1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TextBox 166">
            <a:extLst>
              <a:ext uri="{FF2B5EF4-FFF2-40B4-BE49-F238E27FC236}">
                <a16:creationId xmlns="" xmlns:a16="http://schemas.microsoft.com/office/drawing/2014/main" id="{741ACFC1-9FCD-4DBF-A4F3-F4B78799FD60}"/>
              </a:ext>
            </a:extLst>
          </p:cNvPr>
          <p:cNvSpPr txBox="1"/>
          <p:nvPr/>
        </p:nvSpPr>
        <p:spPr>
          <a:xfrm>
            <a:off x="8556238" y="3738876"/>
            <a:ext cx="4082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Transport</a:t>
            </a:r>
          </a:p>
          <a:p>
            <a:pPr algn="ctr" defTabSz="514350">
              <a:defRPr/>
            </a:pPr>
            <a:r>
              <a:rPr lang="fr-FR" sz="600" b="1" i="1" dirty="0">
                <a:solidFill>
                  <a:srgbClr val="FFFFFF"/>
                </a:solidFill>
                <a:latin typeface="Calibri" panose="020F0502020204030204"/>
              </a:rPr>
              <a:t> </a:t>
            </a:r>
            <a:r>
              <a:rPr lang="fr-FR" sz="600" b="1" i="1" dirty="0" smtClean="0">
                <a:solidFill>
                  <a:srgbClr val="FFFFFF"/>
                </a:solidFill>
                <a:latin typeface="Calibri" panose="020F0502020204030204"/>
              </a:rPr>
              <a:t>+2°C  +8°C </a:t>
            </a:r>
            <a:endParaRPr lang="fr-FR" sz="600" b="1" i="1" dirty="0">
              <a:solidFill>
                <a:srgbClr val="FFFFFF"/>
              </a:solidFill>
              <a:latin typeface="Calibri" panose="020F0502020204030204"/>
            </a:endParaRPr>
          </a:p>
        </p:txBody>
      </p:sp>
      <p:cxnSp>
        <p:nvCxnSpPr>
          <p:cNvPr id="137" name="Connecteur droit 136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1483985" y="3100009"/>
            <a:ext cx="1140744" cy="994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>
            <a:extLst>
              <a:ext uri="{FF2B5EF4-FFF2-40B4-BE49-F238E27FC236}">
                <a16:creationId xmlns="" xmlns:a16="http://schemas.microsoft.com/office/drawing/2014/main" id="{0E572926-D0D1-4376-8941-CEE8C3BAA280}"/>
              </a:ext>
            </a:extLst>
          </p:cNvPr>
          <p:cNvCxnSpPr>
            <a:cxnSpLocks/>
            <a:endCxn id="92" idx="2"/>
          </p:cNvCxnSpPr>
          <p:nvPr/>
        </p:nvCxnSpPr>
        <p:spPr>
          <a:xfrm flipV="1">
            <a:off x="2683053" y="3103306"/>
            <a:ext cx="2188640" cy="5507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ZoneTexte 138"/>
          <p:cNvSpPr txBox="1"/>
          <p:nvPr/>
        </p:nvSpPr>
        <p:spPr>
          <a:xfrm>
            <a:off x="273480" y="1131590"/>
            <a:ext cx="4506184" cy="432048"/>
          </a:xfrm>
          <a:prstGeom prst="rect">
            <a:avLst/>
          </a:prstGeom>
          <a:ln w="19050">
            <a:solidFill>
              <a:schemeClr val="accent1"/>
            </a:solidFill>
            <a:miter lim="800000"/>
          </a:ln>
        </p:spPr>
        <p:txBody>
          <a:bodyPr vert="horz" wrap="square" lIns="27000" tIns="27000" rIns="27000" bIns="27000" rtlCol="0" anchor="ctr">
            <a:noAutofit/>
          </a:bodyPr>
          <a:lstStyle/>
          <a:p>
            <a:pPr marL="128588" indent="-128588" algn="ctr" defTabSz="685800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v"/>
              <a:defRPr/>
            </a:pPr>
            <a:r>
              <a:rPr lang="fr-FR" sz="800" dirty="0">
                <a:solidFill>
                  <a:srgbClr val="000000"/>
                </a:solidFill>
                <a:latin typeface="Arial"/>
              </a:rPr>
              <a:t>Le </a:t>
            </a:r>
            <a:r>
              <a:rPr lang="fr-FR" sz="800" b="1" dirty="0">
                <a:solidFill>
                  <a:srgbClr val="E1000F"/>
                </a:solidFill>
                <a:latin typeface="Arial"/>
              </a:rPr>
              <a:t>transport en -20°C </a:t>
            </a:r>
            <a:r>
              <a:rPr lang="fr-FR" sz="800" dirty="0">
                <a:solidFill>
                  <a:srgbClr val="000000"/>
                </a:solidFill>
                <a:latin typeface="Arial"/>
              </a:rPr>
              <a:t>permet de se libérer de la contrainte du temps de transport </a:t>
            </a:r>
            <a:r>
              <a:rPr lang="fr-FR" sz="800" dirty="0" smtClean="0">
                <a:solidFill>
                  <a:srgbClr val="000000"/>
                </a:solidFill>
                <a:latin typeface="Arial"/>
              </a:rPr>
              <a:t>max</a:t>
            </a:r>
            <a:endParaRPr lang="fr-FR" sz="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4427984" y="4352460"/>
            <a:ext cx="1080120" cy="667562"/>
          </a:xfrm>
          <a:prstGeom prst="rect">
            <a:avLst/>
          </a:prstGeom>
          <a:ln w="19050">
            <a:solidFill>
              <a:schemeClr val="accent1"/>
            </a:solidFill>
            <a:miter lim="800000"/>
          </a:ln>
        </p:spPr>
        <p:txBody>
          <a:bodyPr vert="horz" wrap="square" lIns="27000" tIns="27000" rIns="27000" bIns="27000" rtlCol="0" anchor="ctr">
            <a:noAutofit/>
          </a:bodyPr>
          <a:lstStyle/>
          <a:p>
            <a:pPr algn="ctr" defTabSz="685800">
              <a:spcBef>
                <a:spcPts val="225"/>
              </a:spcBef>
              <a:spcAft>
                <a:spcPts val="225"/>
              </a:spcAft>
              <a:defRPr/>
            </a:pPr>
            <a:r>
              <a:rPr lang="fr-FR" sz="800" dirty="0" smtClean="0">
                <a:solidFill>
                  <a:srgbClr val="000000"/>
                </a:solidFill>
                <a:latin typeface="Arial"/>
              </a:rPr>
              <a:t>Les </a:t>
            </a:r>
            <a:r>
              <a:rPr lang="fr-FR" sz="800" b="1" dirty="0">
                <a:solidFill>
                  <a:schemeClr val="accent5"/>
                </a:solidFill>
                <a:latin typeface="Arial"/>
              </a:rPr>
              <a:t>GR</a:t>
            </a:r>
            <a:r>
              <a:rPr lang="fr-FR" sz="800" dirty="0">
                <a:solidFill>
                  <a:srgbClr val="000000"/>
                </a:solidFill>
                <a:latin typeface="Arial"/>
              </a:rPr>
              <a:t> doivent disposer de </a:t>
            </a:r>
            <a:r>
              <a:rPr lang="fr-FR" sz="800" b="1" dirty="0">
                <a:solidFill>
                  <a:schemeClr val="accent5"/>
                </a:solidFill>
                <a:latin typeface="Arial"/>
              </a:rPr>
              <a:t>congélateurs pour stocker à -</a:t>
            </a:r>
            <a:r>
              <a:rPr lang="fr-FR" sz="800" b="1" dirty="0" smtClean="0">
                <a:solidFill>
                  <a:schemeClr val="accent5"/>
                </a:solidFill>
                <a:latin typeface="Arial"/>
              </a:rPr>
              <a:t>20°C</a:t>
            </a:r>
            <a:endParaRPr lang="fr-FR" sz="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0" y="-20538"/>
            <a:ext cx="3419872" cy="428966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Solutions logistiques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5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Connecteur droit 121"/>
          <p:cNvCxnSpPr/>
          <p:nvPr/>
        </p:nvCxnSpPr>
        <p:spPr>
          <a:xfrm>
            <a:off x="4038900" y="2634486"/>
            <a:ext cx="384546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rganigramme : Alternative 8"/>
          <p:cNvSpPr/>
          <p:nvPr/>
        </p:nvSpPr>
        <p:spPr>
          <a:xfrm>
            <a:off x="5324455" y="1611320"/>
            <a:ext cx="1465124" cy="573985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Officine</a:t>
            </a:r>
          </a:p>
        </p:txBody>
      </p:sp>
      <p:sp>
        <p:nvSpPr>
          <p:cNvPr id="10" name="Organigramme : Alternative 9"/>
          <p:cNvSpPr/>
          <p:nvPr/>
        </p:nvSpPr>
        <p:spPr>
          <a:xfrm>
            <a:off x="3524548" y="771550"/>
            <a:ext cx="1028704" cy="34151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Grossistes</a:t>
            </a:r>
          </a:p>
          <a:p>
            <a:pPr algn="ctr" defTabSz="326647"/>
            <a:r>
              <a:rPr lang="fr-F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Répartiteurs</a:t>
            </a:r>
          </a:p>
        </p:txBody>
      </p:sp>
      <p:sp>
        <p:nvSpPr>
          <p:cNvPr id="13" name="Organigramme : Alternative 12"/>
          <p:cNvSpPr/>
          <p:nvPr/>
        </p:nvSpPr>
        <p:spPr>
          <a:xfrm>
            <a:off x="107504" y="1771005"/>
            <a:ext cx="1260586" cy="44070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1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SPF </a:t>
            </a:r>
            <a:endParaRPr lang="fr-FR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rganigramme : Alternative 72"/>
          <p:cNvSpPr/>
          <p:nvPr/>
        </p:nvSpPr>
        <p:spPr>
          <a:xfrm>
            <a:off x="3257470" y="3428402"/>
            <a:ext cx="1562860" cy="908903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régional</a:t>
            </a:r>
            <a:endParaRPr lang="fr-FR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Ellipse 78"/>
          <p:cNvSpPr/>
          <p:nvPr/>
        </p:nvSpPr>
        <p:spPr>
          <a:xfrm>
            <a:off x="1295636" y="1233181"/>
            <a:ext cx="792088" cy="319506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nforme  </a:t>
            </a:r>
            <a:r>
              <a:rPr lang="fr-FR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jours de </a:t>
            </a:r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livraison</a:t>
            </a:r>
            <a:endParaRPr lang="fr-FR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Ellipse 57"/>
          <p:cNvSpPr/>
          <p:nvPr/>
        </p:nvSpPr>
        <p:spPr>
          <a:xfrm>
            <a:off x="5272074" y="3775310"/>
            <a:ext cx="891247" cy="3195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Commandes</a:t>
            </a:r>
            <a:endParaRPr lang="fr-FR" sz="9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à coins arrondis 66"/>
          <p:cNvSpPr/>
          <p:nvPr/>
        </p:nvSpPr>
        <p:spPr>
          <a:xfrm>
            <a:off x="28491" y="2258169"/>
            <a:ext cx="578556" cy="190565"/>
          </a:xfrm>
          <a:prstGeom prst="wedgeRoundRectCallout">
            <a:avLst>
              <a:gd name="adj1" fmla="val 47126"/>
              <a:gd name="adj2" fmla="val -4137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Stockage à -15/-25°C</a:t>
            </a:r>
          </a:p>
        </p:txBody>
      </p:sp>
      <p:sp>
        <p:nvSpPr>
          <p:cNvPr id="72" name="Ellipse 71"/>
          <p:cNvSpPr/>
          <p:nvPr/>
        </p:nvSpPr>
        <p:spPr>
          <a:xfrm>
            <a:off x="32609" y="3526593"/>
            <a:ext cx="1026342" cy="65137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de la répartition </a:t>
            </a:r>
          </a:p>
          <a:p>
            <a:pPr algn="ctr" defTabSz="326647"/>
            <a:r>
              <a:rPr lang="fr-FR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commandes par </a:t>
            </a:r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officines</a:t>
            </a:r>
            <a:endParaRPr lang="fr-FR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26647"/>
            <a:endParaRPr lang="fr-FR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5625779" y="1555414"/>
            <a:ext cx="972805" cy="169793"/>
          </a:xfrm>
          <a:prstGeom prst="wedgeRoundRectCallout">
            <a:avLst>
              <a:gd name="adj1" fmla="val 47126"/>
              <a:gd name="adj2" fmla="val -4137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de décongélation à préciser</a:t>
            </a:r>
          </a:p>
        </p:txBody>
      </p:sp>
      <p:sp>
        <p:nvSpPr>
          <p:cNvPr id="102" name="Organigramme : Alternative 101"/>
          <p:cNvSpPr/>
          <p:nvPr/>
        </p:nvSpPr>
        <p:spPr>
          <a:xfrm>
            <a:off x="7694940" y="1602708"/>
            <a:ext cx="1269548" cy="591207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Médecins libéraux</a:t>
            </a:r>
          </a:p>
          <a:p>
            <a:pPr algn="ctr" defTabSz="326647"/>
            <a:r>
              <a:rPr lang="fr-FR" sz="600" b="1" dirty="0">
                <a:solidFill>
                  <a:srgbClr val="FF0000"/>
                </a:solidFill>
                <a:latin typeface="Calibri" panose="020F0502020204030204"/>
              </a:rPr>
              <a:t>Enregistrés au préalable dans le dispositif via les officines</a:t>
            </a:r>
          </a:p>
        </p:txBody>
      </p:sp>
      <p:sp>
        <p:nvSpPr>
          <p:cNvPr id="76" name="Rectangle à coins arrondis 75"/>
          <p:cNvSpPr/>
          <p:nvPr/>
        </p:nvSpPr>
        <p:spPr>
          <a:xfrm>
            <a:off x="6588224" y="1951701"/>
            <a:ext cx="720858" cy="476033"/>
          </a:xfrm>
          <a:prstGeom prst="wedgeRoundRectCallout">
            <a:avLst>
              <a:gd name="adj1" fmla="val 49773"/>
              <a:gd name="adj2" fmla="val -4314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Stockage entre 2 et 8°C</a:t>
            </a:r>
          </a:p>
          <a:p>
            <a:pPr algn="ctr" defTabSz="326647"/>
            <a:r>
              <a:rPr lang="fr-FR" sz="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jours max à partir de la décongélation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-20538"/>
            <a:ext cx="3419872" cy="428966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Solutions en termes de SI</a:t>
            </a:r>
            <a:endParaRPr lang="fr-FR" b="1" dirty="0">
              <a:solidFill>
                <a:prstClr val="white"/>
              </a:solidFill>
            </a:endParaRPr>
          </a:p>
        </p:txBody>
      </p:sp>
      <p:sp>
        <p:nvSpPr>
          <p:cNvPr id="14" name="Virage 13"/>
          <p:cNvSpPr/>
          <p:nvPr/>
        </p:nvSpPr>
        <p:spPr>
          <a:xfrm rot="10800000">
            <a:off x="4861872" y="2211710"/>
            <a:ext cx="1321278" cy="1565632"/>
          </a:xfrm>
          <a:prstGeom prst="bentArrow">
            <a:avLst>
              <a:gd name="adj1" fmla="val 8069"/>
              <a:gd name="adj2" fmla="val 7404"/>
              <a:gd name="adj3" fmla="val 11461"/>
              <a:gd name="adj4" fmla="val 7156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8" name="Virage 67"/>
          <p:cNvSpPr/>
          <p:nvPr/>
        </p:nvSpPr>
        <p:spPr>
          <a:xfrm rot="10800000">
            <a:off x="4861869" y="2211710"/>
            <a:ext cx="3598562" cy="2160239"/>
          </a:xfrm>
          <a:prstGeom prst="bentArrow">
            <a:avLst>
              <a:gd name="adj1" fmla="val 5655"/>
              <a:gd name="adj2" fmla="val 6064"/>
              <a:gd name="adj3" fmla="val 6615"/>
              <a:gd name="adj4" fmla="val 54533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7" name="Virage 76"/>
          <p:cNvSpPr/>
          <p:nvPr/>
        </p:nvSpPr>
        <p:spPr>
          <a:xfrm rot="16200000">
            <a:off x="1064785" y="1830495"/>
            <a:ext cx="1685555" cy="2592003"/>
          </a:xfrm>
          <a:prstGeom prst="bentArrow">
            <a:avLst>
              <a:gd name="adj1" fmla="val 5782"/>
              <a:gd name="adj2" fmla="val 8306"/>
              <a:gd name="adj3" fmla="val 9928"/>
              <a:gd name="adj4" fmla="val 7156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8" name="Virage 77"/>
          <p:cNvSpPr/>
          <p:nvPr/>
        </p:nvSpPr>
        <p:spPr>
          <a:xfrm>
            <a:off x="683568" y="843558"/>
            <a:ext cx="2808312" cy="881649"/>
          </a:xfrm>
          <a:prstGeom prst="bentArrow">
            <a:avLst>
              <a:gd name="adj1" fmla="val 11433"/>
              <a:gd name="adj2" fmla="val 12450"/>
              <a:gd name="adj3" fmla="val 14825"/>
              <a:gd name="adj4" fmla="val 71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1" name="Ellipse 80"/>
          <p:cNvSpPr/>
          <p:nvPr/>
        </p:nvSpPr>
        <p:spPr>
          <a:xfrm>
            <a:off x="305168" y="537023"/>
            <a:ext cx="721174" cy="49172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Livraison du </a:t>
            </a:r>
            <a:r>
              <a:rPr lang="fr-FR" sz="6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Moderna</a:t>
            </a:r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congelé</a:t>
            </a:r>
            <a:endParaRPr lang="fr-FR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26647"/>
            <a:endParaRPr lang="fr-FR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Virage 82"/>
          <p:cNvSpPr/>
          <p:nvPr/>
        </p:nvSpPr>
        <p:spPr>
          <a:xfrm rot="5400000">
            <a:off x="5064966" y="434503"/>
            <a:ext cx="636328" cy="1600039"/>
          </a:xfrm>
          <a:prstGeom prst="bentArrow">
            <a:avLst>
              <a:gd name="adj1" fmla="val 11433"/>
              <a:gd name="adj2" fmla="val 12450"/>
              <a:gd name="adj3" fmla="val 14825"/>
              <a:gd name="adj4" fmla="val 71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6" name="Ellipse 85"/>
          <p:cNvSpPr/>
          <p:nvPr/>
        </p:nvSpPr>
        <p:spPr>
          <a:xfrm>
            <a:off x="5440021" y="510526"/>
            <a:ext cx="1344323" cy="37445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26647"/>
            <a:endParaRPr lang="fr-FR" sz="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26647"/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Livraison du </a:t>
            </a:r>
            <a:r>
              <a:rPr lang="fr-FR" sz="6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Moderna</a:t>
            </a:r>
            <a:r>
              <a:rPr lang="fr-FR" sz="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2-8°C : décongélation en cours</a:t>
            </a:r>
            <a:endParaRPr lang="fr-FR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26647"/>
            <a:endParaRPr lang="fr-FR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lèche droite 14"/>
          <p:cNvSpPr/>
          <p:nvPr/>
        </p:nvSpPr>
        <p:spPr>
          <a:xfrm>
            <a:off x="6813100" y="1767371"/>
            <a:ext cx="853736" cy="185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Bulle ronde 20"/>
          <p:cNvSpPr/>
          <p:nvPr/>
        </p:nvSpPr>
        <p:spPr>
          <a:xfrm>
            <a:off x="1054305" y="2663358"/>
            <a:ext cx="1224136" cy="792088"/>
          </a:xfrm>
          <a:prstGeom prst="wedgeEllipseCallout">
            <a:avLst>
              <a:gd name="adj1" fmla="val -35876"/>
              <a:gd name="adj2" fmla="val 6971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Permet un arbitrage dans les commandes</a:t>
            </a:r>
            <a:endParaRPr lang="fr-FR" sz="800" dirty="0"/>
          </a:p>
        </p:txBody>
      </p:sp>
      <p:cxnSp>
        <p:nvCxnSpPr>
          <p:cNvPr id="36" name="Connecteur en angle 35"/>
          <p:cNvCxnSpPr>
            <a:stCxn id="73" idx="0"/>
            <a:endCxn id="9" idx="1"/>
          </p:cNvCxnSpPr>
          <p:nvPr/>
        </p:nvCxnSpPr>
        <p:spPr>
          <a:xfrm rot="5400000" flipH="1" flipV="1">
            <a:off x="3916633" y="2020581"/>
            <a:ext cx="1530089" cy="1285555"/>
          </a:xfrm>
          <a:prstGeom prst="bentConnector2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Bulle ronde 98"/>
          <p:cNvSpPr/>
          <p:nvPr/>
        </p:nvSpPr>
        <p:spPr>
          <a:xfrm>
            <a:off x="2278442" y="1955476"/>
            <a:ext cx="1642576" cy="1075054"/>
          </a:xfrm>
          <a:prstGeom prst="wedgeEllipseCallout">
            <a:avLst>
              <a:gd name="adj1" fmla="val 56747"/>
              <a:gd name="adj2" fmla="val 5755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/>
              <a:t>Mail de confirmation</a:t>
            </a:r>
            <a:br>
              <a:rPr lang="fr-FR" sz="800" dirty="0" smtClean="0"/>
            </a:br>
            <a:r>
              <a:rPr lang="fr-FR" sz="800" dirty="0" smtClean="0"/>
              <a:t>+</a:t>
            </a:r>
            <a:br>
              <a:rPr lang="fr-FR" sz="800" dirty="0" smtClean="0"/>
            </a:br>
            <a:r>
              <a:rPr lang="fr-FR" sz="800" dirty="0" smtClean="0"/>
              <a:t>Informe des jours de livraison </a:t>
            </a:r>
            <a:br>
              <a:rPr lang="fr-FR" sz="800" dirty="0" smtClean="0"/>
            </a:br>
            <a:r>
              <a:rPr lang="fr-FR" sz="800" dirty="0" smtClean="0"/>
              <a:t>+</a:t>
            </a:r>
            <a:br>
              <a:rPr lang="fr-FR" sz="800" dirty="0" smtClean="0"/>
            </a:br>
            <a:r>
              <a:rPr lang="fr-FR" sz="800" dirty="0" smtClean="0"/>
              <a:t> permet de renseigner sur les stocks disponibles</a:t>
            </a:r>
            <a:endParaRPr lang="fr-FR" sz="800" dirty="0"/>
          </a:p>
        </p:txBody>
      </p:sp>
      <p:cxnSp>
        <p:nvCxnSpPr>
          <p:cNvPr id="60" name="Connecteur en angle 59"/>
          <p:cNvCxnSpPr/>
          <p:nvPr/>
        </p:nvCxnSpPr>
        <p:spPr>
          <a:xfrm flipV="1">
            <a:off x="1368090" y="1113062"/>
            <a:ext cx="2195798" cy="746859"/>
          </a:xfrm>
          <a:prstGeom prst="bentConnector3">
            <a:avLst>
              <a:gd name="adj1" fmla="val 35251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flipV="1">
            <a:off x="7884368" y="2193915"/>
            <a:ext cx="0" cy="440571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24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0538"/>
            <a:ext cx="3419872" cy="428966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Délais de mise en œuvre </a:t>
            </a:r>
            <a:endParaRPr lang="fr-FR" b="1" dirty="0">
              <a:solidFill>
                <a:prstClr val="white"/>
              </a:solidFill>
            </a:endParaRPr>
          </a:p>
        </p:txBody>
      </p:sp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1197463443"/>
              </p:ext>
            </p:extLst>
          </p:nvPr>
        </p:nvGraphicFramePr>
        <p:xfrm>
          <a:off x="-15472" y="123478"/>
          <a:ext cx="9144000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1969742390"/>
              </p:ext>
            </p:extLst>
          </p:nvPr>
        </p:nvGraphicFramePr>
        <p:xfrm>
          <a:off x="0" y="3132038"/>
          <a:ext cx="9144000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686817168"/>
              </p:ext>
            </p:extLst>
          </p:nvPr>
        </p:nvGraphicFramePr>
        <p:xfrm>
          <a:off x="0" y="1619870"/>
          <a:ext cx="9144000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79899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4953" y="771550"/>
            <a:ext cx="8505519" cy="3960440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 fontScale="62500" lnSpcReduction="20000"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723" b="1" i="1" dirty="0">
              <a:solidFill>
                <a:schemeClr val="accent1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Au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plan opérationnel : ARS, URPS Ph et URPS ML, APIMA </a:t>
            </a:r>
            <a:r>
              <a:rPr lang="fr-FR" sz="2400" b="1" i="1" dirty="0">
                <a:solidFill>
                  <a:schemeClr val="tx2"/>
                </a:solidFill>
              </a:rPr>
              <a:t>(Association Pour l’Informatisation Médicale</a:t>
            </a:r>
            <a:r>
              <a:rPr lang="fr-FR" sz="2400" b="1" i="1" dirty="0" smtClean="0">
                <a:solidFill>
                  <a:schemeClr val="tx2"/>
                </a:solidFill>
              </a:rPr>
              <a:t>)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endParaRPr lang="fr-FR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Comité de pilotage quotidien : </a:t>
            </a:r>
            <a:r>
              <a:rPr lang="fr-FR" sz="2400" b="1" i="1" dirty="0" smtClean="0">
                <a:solidFill>
                  <a:schemeClr val="tx2"/>
                </a:solidFill>
              </a:rPr>
              <a:t>ARS, </a:t>
            </a:r>
            <a:r>
              <a:rPr lang="fr-FR" sz="2400" b="1" i="1" dirty="0" err="1" smtClean="0">
                <a:solidFill>
                  <a:schemeClr val="tx2"/>
                </a:solidFill>
              </a:rPr>
              <a:t>task</a:t>
            </a:r>
            <a:r>
              <a:rPr lang="fr-FR" sz="2400" b="1" i="1" dirty="0" smtClean="0">
                <a:solidFill>
                  <a:schemeClr val="tx2"/>
                </a:solidFill>
              </a:rPr>
              <a:t> force vaccination, DGOS, SPF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Comité technique quotidien : </a:t>
            </a:r>
            <a:r>
              <a:rPr lang="fr-FR" sz="2400" b="1" i="1" dirty="0" smtClean="0">
                <a:solidFill>
                  <a:schemeClr val="tx2"/>
                </a:solidFill>
              </a:rPr>
              <a:t>ARS,</a:t>
            </a: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400" b="1" i="1" dirty="0" smtClean="0">
                <a:solidFill>
                  <a:schemeClr val="tx2"/>
                </a:solidFill>
              </a:rPr>
              <a:t>URPS Ph et ML, grossistes-répartiteurs, ARS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>
              <a:solidFill>
                <a:schemeClr val="accent1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400" b="1" i="1" dirty="0">
                <a:solidFill>
                  <a:schemeClr val="tx2"/>
                </a:solidFill>
              </a:rPr>
              <a:t>Communication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 auprès des Ph et ML </a:t>
            </a:r>
            <a:r>
              <a:rPr lang="fr-FR" sz="2400" b="1" i="1" dirty="0">
                <a:solidFill>
                  <a:schemeClr val="tx2"/>
                </a:solidFill>
              </a:rPr>
              <a:t>sur le dispositif (</a:t>
            </a:r>
            <a:r>
              <a:rPr lang="fr-FR" sz="2400" b="1" i="1" dirty="0" smtClean="0">
                <a:solidFill>
                  <a:schemeClr val="tx2"/>
                </a:solidFill>
              </a:rPr>
              <a:t>URPS-CPAM) </a:t>
            </a:r>
            <a:r>
              <a:rPr lang="fr-FR" sz="2400" b="1" i="1" dirty="0">
                <a:solidFill>
                  <a:schemeClr val="tx2"/>
                </a:solidFill>
              </a:rPr>
              <a:t>: en amont du lancement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endParaRPr lang="fr-FR" sz="24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400" b="1" i="1" dirty="0">
                <a:solidFill>
                  <a:schemeClr val="tx2"/>
                </a:solidFill>
              </a:rPr>
              <a:t>Communiqué de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presse pour le grand </a:t>
            </a: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public</a:t>
            </a:r>
            <a:r>
              <a:rPr lang="fr-FR" sz="2400" b="1" i="1" dirty="0" smtClean="0">
                <a:solidFill>
                  <a:schemeClr val="tx2"/>
                </a:solidFill>
              </a:rPr>
              <a:t> </a:t>
            </a:r>
            <a:r>
              <a:rPr lang="fr-FR" sz="2400" b="1" i="1" dirty="0">
                <a:solidFill>
                  <a:schemeClr val="tx2"/>
                </a:solidFill>
              </a:rPr>
              <a:t>: au moment du lancement</a:t>
            </a:r>
            <a:br>
              <a:rPr lang="fr-FR" sz="2400" b="1" i="1" dirty="0">
                <a:solidFill>
                  <a:schemeClr val="tx2"/>
                </a:solidFill>
              </a:rPr>
            </a:br>
            <a:endParaRPr lang="fr-FR" sz="24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endParaRPr lang="fr-FR" sz="2400" b="1" i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400" b="1" i="1" dirty="0">
              <a:solidFill>
                <a:schemeClr val="tx2"/>
              </a:solidFill>
            </a:endParaRPr>
          </a:p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Organisation chronophage au niveau de l’ARS </a:t>
            </a:r>
            <a:r>
              <a:rPr lang="fr-FR" sz="2400" b="1" i="1" dirty="0" smtClean="0">
                <a:solidFill>
                  <a:schemeClr val="accent6">
                    <a:lumMod val="75000"/>
                  </a:schemeClr>
                </a:solidFill>
              </a:rPr>
              <a:t>(DQPI, DPSPSE, DT57, DSDP) et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</a:rPr>
              <a:t>engagement très fort des URPS Ph et ML malgré les acquis préalables au niveau du SI +++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i="1" dirty="0" smtClean="0">
                <a:solidFill>
                  <a:schemeClr val="tx2"/>
                </a:solidFill>
              </a:rPr>
              <a:t/>
            </a:r>
            <a:br>
              <a:rPr lang="fr-FR" sz="2400" b="1" i="1" dirty="0" smtClean="0">
                <a:solidFill>
                  <a:schemeClr val="tx2"/>
                </a:solidFill>
              </a:rPr>
            </a:br>
            <a:endParaRPr lang="fr-FR" sz="2400" b="1" i="1" dirty="0" smtClean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20538"/>
            <a:ext cx="3419872" cy="428966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Ressources mobilisées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55312"/>
            <a:ext cx="9144000" cy="4188188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fr-FR" sz="2200" b="1" i="1" dirty="0">
                <a:solidFill>
                  <a:prstClr val="white"/>
                </a:solidFill>
                <a:ea typeface="Calibri" panose="020F0502020204030204" pitchFamily="34" charset="0"/>
              </a:rPr>
              <a:t>3</a:t>
            </a:r>
            <a:r>
              <a:rPr lang="fr-FR" sz="2200" b="1" i="1" dirty="0" smtClean="0">
                <a:solidFill>
                  <a:prstClr val="white"/>
                </a:solidFill>
                <a:ea typeface="Calibri" panose="020F0502020204030204" pitchFamily="34" charset="0"/>
              </a:rPr>
              <a:t>. Processus de mise en œuvre </a:t>
            </a:r>
            <a:endParaRPr lang="fr-FR" sz="2200" b="1" i="1" dirty="0">
              <a:solidFill>
                <a:prstClr val="white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50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9" y="1329612"/>
            <a:ext cx="8352927" cy="3474386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Autofit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5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000" b="1" i="1" dirty="0" smtClean="0">
                <a:solidFill>
                  <a:schemeClr val="accent6">
                    <a:lumMod val="75000"/>
                  </a:schemeClr>
                </a:solidFill>
              </a:rPr>
              <a:t>+ de 60 ans </a:t>
            </a:r>
            <a:r>
              <a:rPr lang="fr-FR" sz="2000" b="1" i="1" dirty="0" smtClean="0">
                <a:solidFill>
                  <a:schemeClr val="accent6">
                    <a:lumMod val="75000"/>
                  </a:schemeClr>
                </a:solidFill>
              </a:rPr>
              <a:t>en primo injection </a:t>
            </a:r>
            <a:r>
              <a:rPr lang="fr-FR" sz="2000" b="1" i="1" dirty="0" smtClean="0">
                <a:solidFill>
                  <a:schemeClr val="tx2"/>
                </a:solidFill>
              </a:rPr>
              <a:t>(vaccin </a:t>
            </a:r>
            <a:r>
              <a:rPr lang="fr-FR" sz="2000" b="1" i="1" dirty="0" smtClean="0">
                <a:solidFill>
                  <a:schemeClr val="tx2"/>
                </a:solidFill>
              </a:rPr>
              <a:t>ARNm)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20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000" b="1" i="1" dirty="0">
                <a:solidFill>
                  <a:schemeClr val="tx2"/>
                </a:solidFill>
              </a:rPr>
              <a:t>qu’elles souffrent ou non de comorbidité(s) et/ou d’une pathologie à très haut risque de forme grave de Covid-19 </a:t>
            </a:r>
            <a:endParaRPr lang="fr-FR" sz="2000" b="1" i="1" dirty="0" smtClean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000" b="1" i="1" dirty="0">
                <a:solidFill>
                  <a:schemeClr val="tx2"/>
                </a:solidFill>
              </a:rPr>
              <a:t>	</a:t>
            </a:r>
            <a:r>
              <a:rPr lang="fr-FR" sz="20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 </a:t>
            </a:r>
            <a:r>
              <a:rPr lang="fr-FR" sz="20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non accessible dans un premier temps aux vaccinations post 			</a:t>
            </a:r>
            <a:r>
              <a:rPr lang="fr-FR" sz="2000" b="1" i="1" dirty="0" err="1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AstraZeneca</a:t>
            </a:r>
            <a:r>
              <a:rPr lang="fr-FR" sz="2000" b="1" i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(car pas le bon timing d’injection des 2ndes 		doses)</a:t>
            </a:r>
            <a:endParaRPr lang="fr-FR" sz="20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2000" b="1" i="1" dirty="0">
                <a:solidFill>
                  <a:schemeClr val="tx2"/>
                </a:solidFill>
              </a:rPr>
              <a:t>1</a:t>
            </a:r>
            <a:r>
              <a:rPr lang="fr-FR" sz="2000" b="1" i="1" baseline="30000" dirty="0">
                <a:solidFill>
                  <a:schemeClr val="tx2"/>
                </a:solidFill>
              </a:rPr>
              <a:t>ières </a:t>
            </a:r>
            <a:r>
              <a:rPr lang="fr-FR" sz="2000" b="1" i="1" dirty="0" smtClean="0">
                <a:solidFill>
                  <a:schemeClr val="tx2"/>
                </a:solidFill>
              </a:rPr>
              <a:t>doses livrées réservées aux 1</a:t>
            </a:r>
            <a:r>
              <a:rPr lang="fr-FR" sz="2000" b="1" i="1" baseline="30000" dirty="0" smtClean="0">
                <a:solidFill>
                  <a:schemeClr val="tx2"/>
                </a:solidFill>
              </a:rPr>
              <a:t>ières</a:t>
            </a:r>
            <a:r>
              <a:rPr lang="fr-FR" sz="2000" b="1" i="1" dirty="0" smtClean="0">
                <a:solidFill>
                  <a:schemeClr val="tx2"/>
                </a:solidFill>
              </a:rPr>
              <a:t> vaccinations  (assurance que 2</a:t>
            </a:r>
            <a:r>
              <a:rPr lang="fr-FR" sz="2000" b="1" i="1" baseline="30000" dirty="0" smtClean="0">
                <a:solidFill>
                  <a:schemeClr val="tx2"/>
                </a:solidFill>
              </a:rPr>
              <a:t>ndes</a:t>
            </a:r>
            <a:r>
              <a:rPr lang="fr-FR" sz="2000" b="1" i="1" dirty="0" smtClean="0">
                <a:solidFill>
                  <a:schemeClr val="tx2"/>
                </a:solidFill>
              </a:rPr>
              <a:t> doses seront livrées en temps voulu)</a:t>
            </a:r>
            <a:br>
              <a:rPr lang="fr-FR" sz="2000" b="1" i="1" dirty="0" smtClean="0">
                <a:solidFill>
                  <a:schemeClr val="tx2"/>
                </a:solidFill>
              </a:rPr>
            </a:br>
            <a:endParaRPr lang="fr-FR" sz="2000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500" dirty="0"/>
          </a:p>
          <a:p>
            <a:pPr marL="0" indent="0">
              <a:buNone/>
            </a:pPr>
            <a:endParaRPr lang="fr-FR" sz="1100" dirty="0"/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Cible vaccinale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5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5"/>
          <p:cNvSpPr txBox="1"/>
          <p:nvPr/>
        </p:nvSpPr>
        <p:spPr>
          <a:xfrm>
            <a:off x="296133" y="963924"/>
            <a:ext cx="9577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63631">
              <a:defRPr/>
            </a:pPr>
            <a:r>
              <a:rPr lang="en-US" sz="1100" b="1">
                <a:solidFill>
                  <a:prstClr val="white"/>
                </a:solidFill>
                <a:latin typeface="Univers for KPMG Light" panose="020B0403020202020204" pitchFamily="34" charset="0"/>
                <a:cs typeface="Arial" pitchFamily="34" charset="0"/>
              </a:rPr>
              <a:t>Phase 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>
                <a:solidFill>
                  <a:prstClr val="white"/>
                </a:solidFill>
              </a:rPr>
              <a:t>Du dépositaire aux grossistes-répartiteurs</a:t>
            </a:r>
          </a:p>
        </p:txBody>
      </p:sp>
      <p:sp>
        <p:nvSpPr>
          <p:cNvPr id="73" name="Espace réservé du contenu 2"/>
          <p:cNvSpPr txBox="1">
            <a:spLocks/>
          </p:cNvSpPr>
          <p:nvPr/>
        </p:nvSpPr>
        <p:spPr>
          <a:xfrm>
            <a:off x="683568" y="1329612"/>
            <a:ext cx="8064895" cy="3294366"/>
          </a:xfrm>
          <a:prstGeom prst="rect">
            <a:avLst/>
          </a:prstGeo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chemeClr val="tx2"/>
                </a:solidFill>
                <a:sym typeface="Wingdings" panose="05000000000000000000" pitchFamily="2" charset="2"/>
              </a:rPr>
              <a:t>Livraison par le dépositaire à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un seul GR du fait que tous n’étaient pas équipés en 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tockage  des doses 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à -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20°C </a:t>
            </a:r>
            <a:r>
              <a:rPr lang="fr-FR" sz="1600" dirty="0" smtClean="0">
                <a:solidFill>
                  <a:schemeClr val="tx2"/>
                </a:solidFill>
                <a:sym typeface="Wingdings" panose="05000000000000000000" pitchFamily="2" charset="2"/>
              </a:rPr>
              <a:t>et par souci de rapidité de déploiement de l’expérimentation : a requis un flux supplémentaire de dispatching aux autres GR ensuite</a:t>
            </a:r>
            <a:r>
              <a:rPr lang="fr-FR" sz="1600" dirty="0">
                <a:solidFill>
                  <a:srgbClr val="1F497D"/>
                </a:solidFill>
                <a:sym typeface="Wingdings" panose="05000000000000000000" pitchFamily="2" charset="2"/>
              </a:rPr>
              <a:t/>
            </a:r>
            <a:br>
              <a:rPr lang="fr-FR" sz="1600" dirty="0">
                <a:solidFill>
                  <a:srgbClr val="1F497D"/>
                </a:solidFill>
                <a:sym typeface="Wingdings" panose="05000000000000000000" pitchFamily="2" charset="2"/>
              </a:rPr>
            </a:b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Cible non retenue si extension : ensemble des GR équipés en stockage -20°C et tous livrés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Etablissement d’une « 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fiche suiveuse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 » assurant la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traçabilité des vaccins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: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durée et T°C de transport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3943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5"/>
          <p:cNvSpPr txBox="1"/>
          <p:nvPr/>
        </p:nvSpPr>
        <p:spPr>
          <a:xfrm>
            <a:off x="296133" y="963924"/>
            <a:ext cx="9577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63631">
              <a:defRPr/>
            </a:pPr>
            <a:r>
              <a:rPr lang="en-US" sz="1100" b="1">
                <a:solidFill>
                  <a:prstClr val="white"/>
                </a:solidFill>
                <a:latin typeface="Univers for KPMG Light" panose="020B0403020202020204" pitchFamily="34" charset="0"/>
                <a:cs typeface="Arial" pitchFamily="34" charset="0"/>
              </a:rPr>
              <a:t>Phase 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>
                <a:solidFill>
                  <a:prstClr val="white"/>
                </a:solidFill>
              </a:rPr>
              <a:t>Des grossistes-répartiteurs aux officines</a:t>
            </a:r>
          </a:p>
        </p:txBody>
      </p:sp>
      <p:sp>
        <p:nvSpPr>
          <p:cNvPr id="73" name="Espace réservé du contenu 2"/>
          <p:cNvSpPr txBox="1">
            <a:spLocks/>
          </p:cNvSpPr>
          <p:nvPr/>
        </p:nvSpPr>
        <p:spPr>
          <a:xfrm>
            <a:off x="683568" y="1329612"/>
            <a:ext cx="8064895" cy="3294366"/>
          </a:xfrm>
          <a:prstGeom prst="rect">
            <a:avLst/>
          </a:prstGeo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GR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prennent connaissance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doses à livrer par officine : demandes des Ph + ML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(performance du SI)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GR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préviennent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 dates de livraison 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Traçabilité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: GR attestent du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temps de transport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(sauf si réalisé à -20°C),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entre +2 et +8°C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chemeClr val="tx2"/>
                </a:solidFill>
                <a:sym typeface="Wingdings" panose="05000000000000000000" pitchFamily="2" charset="2"/>
              </a:rPr>
              <a:t>Décongélation démarre donc à cette étape </a:t>
            </a:r>
            <a:endParaRPr lang="fr-FR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	Exige un nouvel étiquetage par le Ph en officine à réception 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	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Exige la bonne information des professionnels qu’ils peuvent recevoir du produit 		encore partiellement congelé 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chemeClr val="accent6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4354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5"/>
          <p:cNvSpPr txBox="1"/>
          <p:nvPr/>
        </p:nvSpPr>
        <p:spPr>
          <a:xfrm>
            <a:off x="296133" y="963924"/>
            <a:ext cx="9577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63631">
              <a:defRPr/>
            </a:pPr>
            <a:r>
              <a:rPr lang="en-US" sz="1100" b="1">
                <a:solidFill>
                  <a:prstClr val="white"/>
                </a:solidFill>
                <a:latin typeface="Univers for KPMG Light" panose="020B0403020202020204" pitchFamily="34" charset="0"/>
                <a:cs typeface="Arial" pitchFamily="34" charset="0"/>
              </a:rPr>
              <a:t>Phase 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>
                <a:solidFill>
                  <a:prstClr val="white"/>
                </a:solidFill>
              </a:rPr>
              <a:t>Des grossistes-répartiteurs aux officines</a:t>
            </a:r>
          </a:p>
        </p:txBody>
      </p:sp>
      <p:sp>
        <p:nvSpPr>
          <p:cNvPr id="73" name="Espace réservé du contenu 2"/>
          <p:cNvSpPr txBox="1">
            <a:spLocks/>
          </p:cNvSpPr>
          <p:nvPr/>
        </p:nvSpPr>
        <p:spPr>
          <a:xfrm>
            <a:off x="683568" y="1329612"/>
            <a:ext cx="8064895" cy="3294366"/>
          </a:xfrm>
          <a:prstGeom prst="rect">
            <a:avLst/>
          </a:prstGeom>
          <a:ln w="28575">
            <a:solidFill>
              <a:schemeClr val="accent1"/>
            </a:solidFill>
            <a:prstDash val="sysDash"/>
          </a:ln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1F497D"/>
                </a:solidFill>
              </a:rPr>
              <a:t>Traçabilité du temps de transport à 2-8°C: la solution du « </a:t>
            </a:r>
            <a:r>
              <a:rPr lang="fr-FR" sz="1600" b="1" dirty="0" err="1" smtClean="0">
                <a:solidFill>
                  <a:srgbClr val="1F497D"/>
                </a:solidFill>
              </a:rPr>
              <a:t>worst</a:t>
            </a:r>
            <a:r>
              <a:rPr lang="fr-FR" sz="1600" b="1" dirty="0" smtClean="0">
                <a:solidFill>
                  <a:srgbClr val="1F497D"/>
                </a:solidFill>
              </a:rPr>
              <a:t> case »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Impossibilité d’attester de l’heure exacte de livraison en officine (et donc de calculer le temps de transport réel) en l’absence du pharmacien (livreurs non habilités à réaliser cet acte) 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Solution retenue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: au départ des doses,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le GR indique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sur la feuille de traçabilité (= fiche suiveuse) la durée maximale de trajet possible,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le « </a:t>
            </a:r>
            <a:r>
              <a:rPr lang="fr-FR" sz="1600" dirty="0" err="1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worst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case ».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A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réception, le pharmacien corrige la durée par son horaire de réception effective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(cas de la pause méridienne : heure du retour du pharmacien) 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b="1" dirty="0" smtClean="0">
                <a:solidFill>
                  <a:srgbClr val="1F497D"/>
                </a:solidFill>
                <a:sym typeface="Wingdings" panose="05000000000000000000" pitchFamily="2" charset="2"/>
              </a:rPr>
              <a:t>ATTENTION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: 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les livraisons de nuit ont été écartées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car ne permettant pas d’attester du temps de transport réel,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pouvaient entrainer un temps de transport supposé &gt; 12h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8982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5"/>
          <p:cNvSpPr txBox="1"/>
          <p:nvPr/>
        </p:nvSpPr>
        <p:spPr>
          <a:xfrm>
            <a:off x="296133" y="963924"/>
            <a:ext cx="9577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63631">
              <a:defRPr/>
            </a:pPr>
            <a:r>
              <a:rPr lang="en-US" sz="1100" b="1">
                <a:solidFill>
                  <a:prstClr val="white"/>
                </a:solidFill>
                <a:latin typeface="Univers for KPMG Light" panose="020B0403020202020204" pitchFamily="34" charset="0"/>
                <a:cs typeface="Arial" pitchFamily="34" charset="0"/>
              </a:rPr>
              <a:t>Phase 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>
                <a:solidFill>
                  <a:prstClr val="white"/>
                </a:solidFill>
              </a:rPr>
              <a:t>Des officines aux cabinet médicaux</a:t>
            </a:r>
          </a:p>
        </p:txBody>
      </p:sp>
      <p:sp>
        <p:nvSpPr>
          <p:cNvPr id="73" name="Espace réservé du contenu 2"/>
          <p:cNvSpPr txBox="1">
            <a:spLocks/>
          </p:cNvSpPr>
          <p:nvPr/>
        </p:nvSpPr>
        <p:spPr>
          <a:xfrm>
            <a:off x="683568" y="1329612"/>
            <a:ext cx="8064895" cy="3114346"/>
          </a:xfrm>
          <a:prstGeom prst="rect">
            <a:avLst/>
          </a:prstGeo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Ph sont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avertis de l’arrivée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doses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Ph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effectuent la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traçabilité du temps de transport et nouvelle date de péremption à la décongélation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: acte pharmaceutique (conservation 30j à 2-8°C une fois décongelé)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Ph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préviennent les médecins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	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 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Soit livraison des médecins à 2-8°C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	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600" dirty="0">
                <a:solidFill>
                  <a:schemeClr val="tx2"/>
                </a:solidFill>
                <a:sym typeface="Wingdings" panose="05000000000000000000" pitchFamily="2" charset="2"/>
              </a:rPr>
              <a:t>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Soit médecins viennent chercher à 2-8°C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Ph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prévoient leur propres vaccinations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chemeClr val="tx2"/>
                </a:solidFill>
                <a:sym typeface="Wingdings" panose="05000000000000000000" pitchFamily="2" charset="2"/>
              </a:rPr>
              <a:t>	 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10 par créneaux de 6h + liste d’attente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Ph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remplissent SI Vaccination pour suivi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Ph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programment les 2ndes injections </a:t>
            </a:r>
          </a:p>
        </p:txBody>
      </p:sp>
      <p:sp>
        <p:nvSpPr>
          <p:cNvPr id="2" name="Accolade fermante 1"/>
          <p:cNvSpPr/>
          <p:nvPr/>
        </p:nvSpPr>
        <p:spPr>
          <a:xfrm>
            <a:off x="5436096" y="3147814"/>
            <a:ext cx="288032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001613" y="3518597"/>
            <a:ext cx="2217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tx2"/>
                </a:solidFill>
              </a:rPr>
              <a:t>Idem pour les médecins</a:t>
            </a:r>
            <a:endParaRPr lang="fr-FR" sz="1600" dirty="0">
              <a:solidFill>
                <a:schemeClr val="tx2"/>
              </a:solidFill>
            </a:endParaRPr>
          </a:p>
        </p:txBody>
      </p:sp>
      <p:sp>
        <p:nvSpPr>
          <p:cNvPr id="4" name="Accolade fermante 3"/>
          <p:cNvSpPr/>
          <p:nvPr/>
        </p:nvSpPr>
        <p:spPr>
          <a:xfrm>
            <a:off x="5436096" y="2499742"/>
            <a:ext cx="216024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796136" y="2593236"/>
            <a:ext cx="2629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tx2"/>
                </a:solidFill>
              </a:rPr>
              <a:t>Exige du matériel isotherme </a:t>
            </a:r>
            <a:br>
              <a:rPr lang="fr-FR" sz="1600" dirty="0" smtClean="0">
                <a:solidFill>
                  <a:schemeClr val="tx2"/>
                </a:solidFill>
              </a:rPr>
            </a:br>
            <a:r>
              <a:rPr lang="fr-FR" sz="1600" dirty="0" smtClean="0">
                <a:solidFill>
                  <a:schemeClr val="tx2"/>
                </a:solidFill>
              </a:rPr>
              <a:t>qualifié</a:t>
            </a:r>
            <a:endParaRPr lang="fr-FR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89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86" y="1491630"/>
            <a:ext cx="4358264" cy="191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5210"/>
            <a:ext cx="447675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10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Fiche suiveuse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93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55312"/>
            <a:ext cx="9144000" cy="4188188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fr-FR" sz="2200" b="1" i="1" dirty="0" smtClean="0">
                <a:solidFill>
                  <a:prstClr val="white"/>
                </a:solidFill>
                <a:ea typeface="Calibri" panose="020F0502020204030204" pitchFamily="34" charset="0"/>
              </a:rPr>
              <a:t>4. Système d’Information</a:t>
            </a:r>
            <a:endParaRPr lang="fr-FR" sz="2200" b="1" i="1" dirty="0">
              <a:solidFill>
                <a:prstClr val="white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43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9" y="1329612"/>
            <a:ext cx="8352927" cy="3474386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Autofit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3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1600" b="1" i="1" dirty="0" smtClean="0">
                <a:solidFill>
                  <a:schemeClr val="tx2"/>
                </a:solidFill>
              </a:rPr>
              <a:t>Un SI capable :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fonctionnalités minimales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endParaRPr lang="fr-FR" sz="16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</a:rPr>
              <a:t>De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faire remonter les besoins des Ph et des ML aux grossistes-répartiteurs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Capable d’intégrer d’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autres professionnels par la suite </a:t>
            </a: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(IDE, SF…)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Permettant d’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annuler les commandes </a:t>
            </a: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(en cas de désistement, de contretemps de l’effecteur…) 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Permettant de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bloquer les commandes quand les stocks sont épuisés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Permettant de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 produire un fichier fiabilisé des commandes par officines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300" dirty="0"/>
          </a:p>
          <a:p>
            <a:pPr marL="0" indent="0">
              <a:buNone/>
            </a:pPr>
            <a:endParaRPr lang="fr-FR" sz="1000" dirty="0"/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Système d’information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9" y="1329612"/>
            <a:ext cx="8352927" cy="3402378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Autofit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3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1600" b="1" i="1" dirty="0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onctionnalités d’optimisation du circuit proposées par </a:t>
            </a:r>
            <a:r>
              <a:rPr lang="fr-FR" sz="1600" b="1" i="1" dirty="0" err="1" smtClean="0">
                <a:solidFill>
                  <a:schemeClr val="accent6">
                    <a:lumMod val="75000"/>
                  </a:schemeClr>
                </a:solidFill>
              </a:rPr>
              <a:t>DistriVac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 :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</a:rPr>
              <a:t>De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permettre aux médecins de faire directement remonter </a:t>
            </a:r>
            <a:r>
              <a:rPr lang="fr-FR" sz="1600" b="1" i="1" dirty="0" smtClean="0">
                <a:solidFill>
                  <a:schemeClr val="tx2"/>
                </a:solidFill>
              </a:rPr>
              <a:t>leurs besoins (l’officine ne commande pas pour eux)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tx2"/>
                </a:solidFill>
              </a:rPr>
              <a:t>De permettre un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arbitrage régional quant aux commandes </a:t>
            </a:r>
            <a:r>
              <a:rPr lang="fr-FR" sz="1600" b="1" i="1" dirty="0" smtClean="0">
                <a:solidFill>
                  <a:schemeClr val="tx2"/>
                </a:solidFill>
              </a:rPr>
              <a:t>passées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D’informer les effecteurs sur les stocks disponibles </a:t>
            </a:r>
            <a:r>
              <a:rPr lang="fr-FR" sz="1600" b="1" i="1" dirty="0" smtClean="0">
                <a:solidFill>
                  <a:schemeClr val="tx2"/>
                </a:solidFill>
              </a:rPr>
              <a:t>pour allouer des doses au plus près des besoins, en fonction des disponibilités : adaptation de la stratégie vaccinale selon les territoires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Confirmer les commandes </a:t>
            </a:r>
            <a:r>
              <a:rPr lang="fr-FR" sz="1600" b="1" i="1" dirty="0" smtClean="0">
                <a:solidFill>
                  <a:schemeClr val="tx2"/>
                </a:solidFill>
              </a:rPr>
              <a:t>aux officines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Informer les officines des dates de livraison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Traçabilité </a:t>
            </a: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de la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distribution </a:t>
            </a: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et des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consommations </a:t>
            </a:r>
            <a:r>
              <a:rPr lang="fr-FR" sz="1600" b="1" i="1" dirty="0" smtClean="0">
                <a:solidFill>
                  <a:schemeClr val="tx2"/>
                </a:solidFill>
                <a:sym typeface="Wingdings"/>
              </a:rPr>
              <a:t>des vaccins</a:t>
            </a:r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Système d’information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CFA7506-3408-504A-B4D8-175A05954A3D}"/>
              </a:ext>
            </a:extLst>
          </p:cNvPr>
          <p:cNvSpPr txBox="1"/>
          <p:nvPr/>
        </p:nvSpPr>
        <p:spPr>
          <a:xfrm>
            <a:off x="264564" y="119027"/>
            <a:ext cx="8558652" cy="523220"/>
          </a:xfrm>
          <a:prstGeom prst="rect">
            <a:avLst/>
          </a:prstGeom>
          <a:solidFill>
            <a:srgbClr val="00517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FFFF"/>
                </a:solidFill>
              </a:rPr>
              <a:t>DISTRIVAC : CONNEXION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F1276EC0-9C5B-E648-BAE5-9D3B733E8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5" y="592608"/>
            <a:ext cx="8462747" cy="43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CFA7506-3408-504A-B4D8-175A05954A3D}"/>
              </a:ext>
            </a:extLst>
          </p:cNvPr>
          <p:cNvSpPr txBox="1"/>
          <p:nvPr/>
        </p:nvSpPr>
        <p:spPr>
          <a:xfrm>
            <a:off x="264564" y="119027"/>
            <a:ext cx="8558652" cy="523220"/>
          </a:xfrm>
          <a:prstGeom prst="rect">
            <a:avLst/>
          </a:prstGeom>
          <a:solidFill>
            <a:srgbClr val="00517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FFFF"/>
                </a:solidFill>
              </a:rPr>
              <a:t>DISTRIVAC : OUVERTURE DE </a:t>
            </a:r>
            <a:r>
              <a:rPr lang="fr-FR" sz="2800" dirty="0" smtClean="0">
                <a:solidFill>
                  <a:srgbClr val="FFFFFF"/>
                </a:solidFill>
              </a:rPr>
              <a:t>COMPTE</a:t>
            </a:r>
            <a:endParaRPr lang="fr-FR" sz="2800" dirty="0">
              <a:solidFill>
                <a:srgbClr val="FFFFFF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FA355460-61CC-E946-841E-836DAB583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2" y="700753"/>
            <a:ext cx="8475975" cy="439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4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CFA7506-3408-504A-B4D8-175A05954A3D}"/>
              </a:ext>
            </a:extLst>
          </p:cNvPr>
          <p:cNvSpPr txBox="1"/>
          <p:nvPr/>
        </p:nvSpPr>
        <p:spPr>
          <a:xfrm>
            <a:off x="292674" y="0"/>
            <a:ext cx="8558652" cy="954107"/>
          </a:xfrm>
          <a:prstGeom prst="rect">
            <a:avLst/>
          </a:prstGeom>
          <a:solidFill>
            <a:srgbClr val="00517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FFFF"/>
                </a:solidFill>
              </a:rPr>
              <a:t>DISTRIVAC : INTERFACE DE COMMANDE</a:t>
            </a:r>
          </a:p>
          <a:p>
            <a:pPr algn="ctr"/>
            <a:r>
              <a:rPr lang="fr-FR" sz="2800" dirty="0">
                <a:solidFill>
                  <a:srgbClr val="FFFFFF"/>
                </a:solidFill>
              </a:rPr>
              <a:t>Choix de la </a:t>
            </a:r>
            <a:r>
              <a:rPr lang="fr-FR" sz="2800" dirty="0" smtClean="0">
                <a:solidFill>
                  <a:srgbClr val="FFFFFF"/>
                </a:solidFill>
              </a:rPr>
              <a:t>pharmacie</a:t>
            </a:r>
            <a:endParaRPr lang="fr-FR" sz="2800" dirty="0">
              <a:solidFill>
                <a:srgbClr val="FFFFFF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07A4A9DF-58A2-F64B-BA79-E106EE348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54107"/>
            <a:ext cx="8080992" cy="418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CFA7506-3408-504A-B4D8-175A05954A3D}"/>
              </a:ext>
            </a:extLst>
          </p:cNvPr>
          <p:cNvSpPr txBox="1"/>
          <p:nvPr/>
        </p:nvSpPr>
        <p:spPr>
          <a:xfrm>
            <a:off x="448107" y="0"/>
            <a:ext cx="8103933" cy="954107"/>
          </a:xfrm>
          <a:prstGeom prst="rect">
            <a:avLst/>
          </a:prstGeom>
          <a:solidFill>
            <a:srgbClr val="00517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FFFF"/>
                </a:solidFill>
              </a:rPr>
              <a:t>DISTRIVAC : INTERFACE DE COMMANDE</a:t>
            </a:r>
          </a:p>
          <a:p>
            <a:pPr algn="ctr"/>
            <a:r>
              <a:rPr lang="fr-FR" sz="2800" dirty="0">
                <a:solidFill>
                  <a:srgbClr val="FFFFFF"/>
                </a:solidFill>
              </a:rPr>
              <a:t>Choix du vaccin et quantité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CFD3E895-35EE-8F44-9D94-026116BE4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07" y="915566"/>
            <a:ext cx="8103933" cy="419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2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9" y="1329612"/>
            <a:ext cx="8352927" cy="2898322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Autofit/>
          </a:bodyPr>
          <a:lstStyle/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3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Coût prévisionnel pour l’agence  </a:t>
            </a:r>
            <a:r>
              <a:rPr lang="fr-FR" sz="1600" b="1" i="1" dirty="0" smtClean="0">
                <a:solidFill>
                  <a:schemeClr val="tx2"/>
                </a:solidFill>
              </a:rPr>
              <a:t>: 85000€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fr-FR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fr-FR" sz="16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Dont </a:t>
            </a:r>
            <a:r>
              <a:rPr lang="fr-FR" sz="1600" b="1" i="1" dirty="0" smtClean="0">
                <a:solidFill>
                  <a:schemeClr val="tx2"/>
                </a:solidFill>
              </a:rPr>
              <a:t>25 </a:t>
            </a:r>
            <a:r>
              <a:rPr lang="fr-FR" sz="1600" b="1" i="1" dirty="0">
                <a:solidFill>
                  <a:schemeClr val="tx2"/>
                </a:solidFill>
              </a:rPr>
              <a:t>000 </a:t>
            </a:r>
            <a:r>
              <a:rPr lang="fr-FR" sz="1600" b="1" i="1" dirty="0" smtClean="0">
                <a:solidFill>
                  <a:schemeClr val="tx2"/>
                </a:solidFill>
              </a:rPr>
              <a:t>€ de </a:t>
            </a:r>
            <a:r>
              <a:rPr lang="fr-FR" sz="1600" b="1" i="1" dirty="0">
                <a:solidFill>
                  <a:schemeClr val="accent6">
                    <a:lumMod val="75000"/>
                  </a:schemeClr>
                </a:solidFill>
              </a:rPr>
              <a:t>développement</a:t>
            </a:r>
            <a:r>
              <a:rPr lang="fr-FR" sz="1600" b="1" i="1" dirty="0">
                <a:solidFill>
                  <a:schemeClr val="tx2"/>
                </a:solidFill>
              </a:rPr>
              <a:t> (200 heures de développement </a:t>
            </a:r>
            <a:r>
              <a:rPr lang="fr-FR" sz="1600" b="1" i="1" dirty="0" smtClean="0">
                <a:solidFill>
                  <a:schemeClr val="tx2"/>
                </a:solidFill>
              </a:rPr>
              <a:t>ont été nécessaires et nécessite encore quelques ajustements selon les préconisations de l’expérimentation)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b="1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Dont </a:t>
            </a:r>
            <a:r>
              <a:rPr lang="fr-FR" sz="1600" b="1" i="1" dirty="0" smtClean="0">
                <a:solidFill>
                  <a:schemeClr val="tx2"/>
                </a:solidFill>
              </a:rPr>
              <a:t>60000€ de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hotline</a:t>
            </a:r>
            <a:r>
              <a:rPr lang="fr-FR" sz="1600" b="1" i="1" dirty="0" smtClean="0">
                <a:solidFill>
                  <a:schemeClr val="tx2"/>
                </a:solidFill>
              </a:rPr>
              <a:t> / an</a:t>
            </a: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endParaRPr lang="fr-FR" sz="1600" b="1" i="1" dirty="0">
              <a:solidFill>
                <a:schemeClr val="tx2"/>
              </a:solidFill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b="1" i="1" dirty="0" smtClean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1600" b="1" i="1" dirty="0" err="1" smtClean="0">
                <a:solidFill>
                  <a:schemeClr val="tx2"/>
                </a:solidFill>
              </a:rPr>
              <a:t>DistriVac</a:t>
            </a:r>
            <a:r>
              <a:rPr lang="fr-FR" sz="1600" b="1" i="1" dirty="0" smtClean="0">
                <a:solidFill>
                  <a:schemeClr val="tx2"/>
                </a:solidFill>
              </a:rPr>
              <a:t>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peut être mis à </a:t>
            </a:r>
            <a:r>
              <a:rPr lang="fr-FR" sz="1600" b="1" i="1" dirty="0">
                <a:solidFill>
                  <a:schemeClr val="accent6">
                    <a:lumMod val="75000"/>
                  </a:schemeClr>
                </a:solidFill>
              </a:rPr>
              <a:t>disposition pour une franchise </a:t>
            </a:r>
            <a:r>
              <a:rPr lang="fr-FR" sz="1600" b="1" i="1" dirty="0">
                <a:solidFill>
                  <a:schemeClr val="tx2"/>
                </a:solidFill>
              </a:rPr>
              <a:t>avec pour principe le partage des frais de </a:t>
            </a:r>
            <a:r>
              <a:rPr lang="fr-FR" sz="1600" b="1" i="1" dirty="0" smtClean="0">
                <a:solidFill>
                  <a:schemeClr val="tx2"/>
                </a:solidFill>
              </a:rPr>
              <a:t>développement</a:t>
            </a:r>
            <a:endParaRPr lang="fr-FR" sz="1600" b="1" i="1" dirty="0">
              <a:solidFill>
                <a:schemeClr val="tx2"/>
              </a:solidFill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</a:pPr>
            <a:r>
              <a:rPr lang="fr-FR" sz="1600" b="1" i="1" dirty="0" smtClean="0">
                <a:solidFill>
                  <a:schemeClr val="tx2"/>
                </a:solidFill>
              </a:rPr>
              <a:t>Une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équipe </a:t>
            </a:r>
            <a:r>
              <a:rPr lang="fr-FR" sz="1600" b="1" i="1" dirty="0">
                <a:solidFill>
                  <a:schemeClr val="accent6">
                    <a:lumMod val="75000"/>
                  </a:schemeClr>
                </a:solidFill>
              </a:rPr>
              <a:t>de suivi </a:t>
            </a:r>
            <a:r>
              <a:rPr lang="fr-FR" sz="1600" b="1" i="1" dirty="0" smtClean="0">
                <a:solidFill>
                  <a:schemeClr val="accent6">
                    <a:lumMod val="75000"/>
                  </a:schemeClr>
                </a:solidFill>
              </a:rPr>
              <a:t>est nécessaire </a:t>
            </a:r>
            <a:r>
              <a:rPr lang="fr-FR" sz="1600" b="1" i="1" dirty="0" smtClean="0">
                <a:solidFill>
                  <a:schemeClr val="tx2"/>
                </a:solidFill>
              </a:rPr>
              <a:t>: </a:t>
            </a:r>
            <a:r>
              <a:rPr lang="fr-FR" sz="1600" b="1" i="1" dirty="0">
                <a:solidFill>
                  <a:schemeClr val="tx2"/>
                </a:solidFill>
              </a:rPr>
              <a:t>compter au minimum un, voire deux temps </a:t>
            </a:r>
            <a:r>
              <a:rPr lang="fr-FR" sz="1600" b="1" i="1" dirty="0" smtClean="0">
                <a:solidFill>
                  <a:schemeClr val="tx2"/>
                </a:solidFill>
              </a:rPr>
              <a:t>pleins</a:t>
            </a:r>
            <a:endParaRPr lang="fr-FR" sz="1600" b="1" i="1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540" b="1" dirty="0" smtClean="0">
                <a:solidFill>
                  <a:prstClr val="white"/>
                </a:solidFill>
              </a:rPr>
              <a:t>Système d’information</a:t>
            </a:r>
            <a:endParaRPr lang="fr-FR" sz="254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8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55312"/>
            <a:ext cx="9144000" cy="4188188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fr-FR" sz="2200" b="1" i="1" dirty="0">
                <a:solidFill>
                  <a:prstClr val="white"/>
                </a:solidFill>
                <a:ea typeface="Calibri" panose="020F0502020204030204" pitchFamily="34" charset="0"/>
              </a:rPr>
              <a:t>5</a:t>
            </a:r>
            <a:r>
              <a:rPr lang="fr-FR" sz="2200" b="1" i="1" dirty="0" smtClean="0">
                <a:solidFill>
                  <a:prstClr val="white"/>
                </a:solidFill>
                <a:ea typeface="Calibri" panose="020F0502020204030204" pitchFamily="34" charset="0"/>
              </a:rPr>
              <a:t>. Bilan</a:t>
            </a:r>
            <a:endParaRPr lang="fr-FR" sz="2200" b="1" i="1" dirty="0">
              <a:solidFill>
                <a:prstClr val="white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5"/>
          <p:cNvSpPr txBox="1"/>
          <p:nvPr/>
        </p:nvSpPr>
        <p:spPr>
          <a:xfrm>
            <a:off x="296133" y="963924"/>
            <a:ext cx="9577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63631">
              <a:defRPr/>
            </a:pPr>
            <a:r>
              <a:rPr lang="en-US" sz="1100" b="1">
                <a:solidFill>
                  <a:prstClr val="white"/>
                </a:solidFill>
                <a:latin typeface="Univers for KPMG Light" panose="020B0403020202020204" pitchFamily="34" charset="0"/>
                <a:cs typeface="Arial" pitchFamily="34" charset="0"/>
              </a:rPr>
              <a:t>Phase 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prstClr val="white"/>
                </a:solidFill>
              </a:rPr>
              <a:t>Acceptabilité</a:t>
            </a:r>
            <a:endParaRPr lang="fr-FR" b="1" dirty="0">
              <a:solidFill>
                <a:prstClr val="white"/>
              </a:solidFill>
            </a:endParaRPr>
          </a:p>
        </p:txBody>
      </p:sp>
      <p:sp>
        <p:nvSpPr>
          <p:cNvPr id="73" name="Espace réservé du contenu 2"/>
          <p:cNvSpPr txBox="1">
            <a:spLocks/>
          </p:cNvSpPr>
          <p:nvPr/>
        </p:nvSpPr>
        <p:spPr>
          <a:xfrm>
            <a:off x="683568" y="1329612"/>
            <a:ext cx="8064895" cy="3114346"/>
          </a:xfrm>
          <a:prstGeom prst="rect">
            <a:avLst/>
          </a:prstGeo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Retours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patients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: 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>
                <a:solidFill>
                  <a:srgbClr val="1F497D"/>
                </a:solidFill>
                <a:sym typeface="Wingdings" panose="05000000000000000000" pitchFamily="2" charset="2"/>
              </a:rPr>
              <a:t>	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-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forte demande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>
                <a:solidFill>
                  <a:srgbClr val="1F497D"/>
                </a:solidFill>
                <a:sym typeface="Wingdings" panose="05000000000000000000" pitchFamily="2" charset="2"/>
              </a:rPr>
              <a:t>	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- absente de crainte vis à vis du vaccin </a:t>
            </a:r>
            <a:r>
              <a:rPr lang="fr-FR" sz="1600" dirty="0" err="1" smtClean="0">
                <a:solidFill>
                  <a:srgbClr val="1F497D"/>
                </a:solidFill>
                <a:sym typeface="Wingdings" panose="05000000000000000000" pitchFamily="2" charset="2"/>
              </a:rPr>
              <a:t>Moderna</a:t>
            </a: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defTabSz="829361">
              <a:lnSpc>
                <a:spcPct val="115000"/>
              </a:lnSpc>
              <a:spcBef>
                <a:spcPts val="0"/>
              </a:spcBef>
              <a:buFont typeface="Wingdings"/>
              <a:buChar char="à"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Retours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effecteurs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 vaccinaux :</a:t>
            </a:r>
            <a:endParaRPr lang="fr-FR" sz="1200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	- </a:t>
            </a: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forte demande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>
                <a:solidFill>
                  <a:srgbClr val="1F497D"/>
                </a:solidFill>
                <a:sym typeface="Wingdings" panose="05000000000000000000" pitchFamily="2" charset="2"/>
              </a:rPr>
              <a:t>	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- forte implication</a:t>
            </a:r>
          </a:p>
          <a:p>
            <a:pPr marL="0" indent="0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600" dirty="0">
              <a:solidFill>
                <a:srgbClr val="1F497D"/>
              </a:solidFill>
              <a:sym typeface="Wingdings" panose="05000000000000000000" pitchFamily="2" charset="2"/>
            </a:endParaRPr>
          </a:p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se place en 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complémentarité des centres de vaccination</a:t>
            </a: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, </a:t>
            </a:r>
          </a:p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1600" dirty="0" smtClean="0">
                <a:solidFill>
                  <a:srgbClr val="1F497D"/>
                </a:solidFill>
                <a:sym typeface="Wingdings" panose="05000000000000000000" pitchFamily="2" charset="2"/>
              </a:rPr>
              <a:t>pas de retour de mise en difficulté/concurrence des dispositifs</a:t>
            </a:r>
            <a:endParaRPr lang="fr-FR" sz="2000" dirty="0" smtClean="0">
              <a:solidFill>
                <a:srgbClr val="1F497D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717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7574"/>
            <a:ext cx="8352928" cy="3600400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 fontScale="47500" lnSpcReduction="20000"/>
          </a:bodyPr>
          <a:lstStyle/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723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Cible vaccinale </a:t>
            </a:r>
            <a:r>
              <a:rPr lang="fr-FR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2"/>
                </a:solidFill>
                <a:sym typeface="Wingdings"/>
              </a:rPr>
              <a:t>	 les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primo vaccinés AZ de – 55 ans </a:t>
            </a:r>
            <a:r>
              <a:rPr lang="fr-FR" dirty="0" smtClean="0">
                <a:solidFill>
                  <a:schemeClr val="tx2"/>
                </a:solidFill>
                <a:sym typeface="Wingdings"/>
              </a:rPr>
              <a:t>en attente d’une injection ARNm dépendront-ils de ce 	dispositif ?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2"/>
                </a:solidFill>
                <a:sym typeface="Wingdings"/>
              </a:rPr>
              <a:t>	 </a:t>
            </a:r>
            <a:r>
              <a:rPr lang="fr-FR" dirty="0" smtClean="0">
                <a:solidFill>
                  <a:schemeClr val="tx2"/>
                </a:solidFill>
                <a:sym typeface="Wingdings"/>
              </a:rPr>
              <a:t>anticiper dès maintenant la livraison des</a:t>
            </a:r>
            <a:r>
              <a:rPr lang="fr-FR" dirty="0" smtClean="0">
                <a:solidFill>
                  <a:schemeClr val="tx2"/>
                </a:solidFill>
                <a:sym typeface="Wingdings"/>
              </a:rPr>
              <a:t>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2ndes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doses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des patients entrant dans le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	dispositif</a:t>
            </a:r>
            <a:endParaRPr lang="fr-FR" dirty="0" smtClean="0">
              <a:solidFill>
                <a:schemeClr val="accent6">
                  <a:lumMod val="75000"/>
                </a:schemeClr>
              </a:solidFill>
              <a:sym typeface="Wingdings"/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2"/>
                </a:solidFill>
                <a:sym typeface="Wingdings"/>
              </a:rPr>
              <a:t>	</a:t>
            </a:r>
            <a:r>
              <a:rPr lang="fr-FR" dirty="0" smtClean="0">
                <a:solidFill>
                  <a:schemeClr val="tx2"/>
                </a:solidFill>
                <a:sym typeface="Wingdings"/>
              </a:rPr>
              <a:t> f</a:t>
            </a:r>
            <a:r>
              <a:rPr lang="fr-FR" dirty="0" smtClean="0">
                <a:solidFill>
                  <a:schemeClr val="tx2"/>
                </a:solidFill>
              </a:rPr>
              <a:t>orte demande des patients</a:t>
            </a:r>
            <a:endParaRPr lang="fr-FR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tx2"/>
                </a:solidFill>
                <a:sym typeface="Wingdings"/>
              </a:rPr>
              <a:t> </a:t>
            </a:r>
            <a:endParaRPr lang="fr-FR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dirty="0" smtClean="0">
                <a:solidFill>
                  <a:schemeClr val="tx2"/>
                </a:solidFill>
              </a:rPr>
              <a:t>Intégration des 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autres professionnels </a:t>
            </a:r>
            <a:r>
              <a:rPr lang="fr-FR" dirty="0" smtClean="0">
                <a:solidFill>
                  <a:schemeClr val="tx2"/>
                </a:solidFill>
              </a:rPr>
              <a:t>au dispositif :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tx2"/>
                </a:solidFill>
                <a:sym typeface="Wingdings"/>
              </a:rPr>
              <a:t>	 forte demande des autres professionnels (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SF, IDE…</a:t>
            </a:r>
            <a:r>
              <a:rPr lang="fr-FR" dirty="0" smtClean="0">
                <a:solidFill>
                  <a:schemeClr val="tx2"/>
                </a:solidFill>
                <a:sym typeface="Wingdings"/>
              </a:rPr>
              <a:t>)</a:t>
            </a:r>
          </a:p>
          <a:p>
            <a:pPr marL="0" indent="0">
              <a:buNone/>
            </a:pPr>
            <a:r>
              <a:rPr lang="fr-FR" dirty="0">
                <a:solidFill>
                  <a:schemeClr val="tx2"/>
                </a:solidFill>
                <a:sym typeface="Wingdings"/>
              </a:rPr>
              <a:t>	</a:t>
            </a:r>
            <a:r>
              <a:rPr lang="fr-FR" dirty="0" smtClean="0">
                <a:solidFill>
                  <a:schemeClr val="tx2"/>
                </a:solidFill>
                <a:sym typeface="Wingdings"/>
              </a:rPr>
              <a:t> à anticiper pour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intégration dans le SI</a:t>
            </a:r>
          </a:p>
          <a:p>
            <a:pPr marL="0" indent="0">
              <a:buNone/>
            </a:pPr>
            <a:endParaRPr lang="fr-FR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Pb de facturation des Ph </a:t>
            </a:r>
            <a:r>
              <a:rPr lang="fr-FR" dirty="0" smtClean="0">
                <a:solidFill>
                  <a:schemeClr val="tx2"/>
                </a:solidFill>
              </a:rPr>
              <a:t>: pas de réponse de la CNAM à ce stade – facturations sont en attente</a:t>
            </a:r>
            <a:endParaRPr lang="fr-FR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dirty="0" smtClean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000" b="1" dirty="0" smtClean="0">
                <a:solidFill>
                  <a:prstClr val="white"/>
                </a:solidFill>
              </a:rPr>
              <a:t>Points de vigilance</a:t>
            </a:r>
            <a:endParaRPr lang="fr-FR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8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7574"/>
            <a:ext cx="8352928" cy="3888432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Echanges entre GR et professionnels </a:t>
            </a:r>
            <a:r>
              <a:rPr lang="fr-FR" sz="1500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	 </a:t>
            </a:r>
            <a:r>
              <a:rPr lang="fr-FR" sz="1500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fichiers de commandes 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par officine doivent être consolidés. Attention les GR parlent en 	</a:t>
            </a:r>
            <a:r>
              <a:rPr lang="fr-FR" sz="1500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CIP,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 les officines en </a:t>
            </a:r>
            <a:r>
              <a:rPr lang="fr-FR" sz="1500" dirty="0" err="1" smtClean="0">
                <a:solidFill>
                  <a:schemeClr val="tx2"/>
                </a:solidFill>
                <a:sym typeface="Wingdings"/>
              </a:rPr>
              <a:t>Finess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, les Ph en </a:t>
            </a:r>
            <a:r>
              <a:rPr lang="fr-FR" sz="1500" dirty="0" err="1" smtClean="0">
                <a:solidFill>
                  <a:schemeClr val="tx2"/>
                </a:solidFill>
                <a:sym typeface="Wingdings"/>
              </a:rPr>
              <a:t>n°AM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… Passage par la </a:t>
            </a:r>
            <a:r>
              <a:rPr lang="fr-FR" sz="1500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table de correspondance SPF</a:t>
            </a:r>
          </a:p>
          <a:p>
            <a:pPr marL="0" indent="0">
              <a:buNone/>
            </a:pPr>
            <a:r>
              <a:rPr lang="fr-FR" sz="1500" dirty="0">
                <a:solidFill>
                  <a:schemeClr val="tx2"/>
                </a:solidFill>
                <a:sym typeface="Wingdings"/>
              </a:rPr>
              <a:t> 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	 </a:t>
            </a:r>
            <a:r>
              <a:rPr lang="fr-FR" sz="1500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Fiche suiveuse </a:t>
            </a:r>
            <a:r>
              <a:rPr lang="fr-FR" sz="1500" dirty="0">
                <a:solidFill>
                  <a:schemeClr val="tx2"/>
                </a:solidFill>
                <a:sym typeface="Wingdings"/>
              </a:rPr>
              <a:t>: contenu et </a:t>
            </a:r>
            <a:r>
              <a:rPr lang="fr-FR" sz="1500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niveau d’exigence requis (</a:t>
            </a:r>
            <a:r>
              <a:rPr lang="fr-FR" sz="1500" dirty="0" err="1">
                <a:solidFill>
                  <a:schemeClr val="accent6">
                    <a:lumMod val="75000"/>
                  </a:schemeClr>
                </a:solidFill>
                <a:sym typeface="Wingdings"/>
              </a:rPr>
              <a:t>worst</a:t>
            </a:r>
            <a:r>
              <a:rPr lang="fr-FR" sz="1500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 case ou heures réelles </a:t>
            </a:r>
            <a:r>
              <a:rPr lang="fr-FR" sz="1500" dirty="0">
                <a:solidFill>
                  <a:schemeClr val="tx2"/>
                </a:solidFill>
                <a:sym typeface="Wingdings"/>
              </a:rPr>
              <a:t>?) pour 	faire face aux évènements indésirables ?</a:t>
            </a:r>
          </a:p>
          <a:p>
            <a:pPr marL="0" indent="0">
              <a:buNone/>
            </a:pPr>
            <a:r>
              <a:rPr lang="fr-FR" sz="1500" dirty="0">
                <a:solidFill>
                  <a:schemeClr val="tx2"/>
                </a:solidFill>
                <a:sym typeface="Wingdings"/>
              </a:rPr>
              <a:t>	  </a:t>
            </a:r>
            <a:r>
              <a:rPr lang="fr-FR" sz="1500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Charge de travail pour les GR d’effectuer les déconditionnement</a:t>
            </a:r>
            <a:r>
              <a:rPr lang="fr-FR" sz="1500" dirty="0">
                <a:solidFill>
                  <a:schemeClr val="tx2"/>
                </a:solidFill>
                <a:sym typeface="Wingdings"/>
              </a:rPr>
              <a:t> : quelle gestion des 	étiquettes et des notices 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?</a:t>
            </a:r>
          </a:p>
          <a:p>
            <a:pPr marL="0" indent="0">
              <a:buNone/>
            </a:pP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	 les </a:t>
            </a:r>
            <a:r>
              <a:rPr lang="fr-FR" sz="1500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dates de livraisons par les GR 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doivent être consolidées pour éviter perte de confiance 	des professionnels de santé</a:t>
            </a:r>
          </a:p>
          <a:p>
            <a:pPr marL="0" indent="0">
              <a:buNone/>
            </a:pP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	 demande forte des professionnels de santé de pouvoir commander « au fil de l’eau » en 	fonction de leurs besoins (exigerait un stock chez les GR qui aujourd’hui fonctionnent à flux 	tendus)</a:t>
            </a:r>
          </a:p>
          <a:p>
            <a:pPr marL="0" indent="0">
              <a:buNone/>
            </a:pP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	 </a:t>
            </a:r>
            <a:r>
              <a:rPr lang="fr-FR" sz="1500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Étalement des livraisons sur la semaine demandé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 par les GR ET les officines pour sécuriser 	les livraisons des différents vaccins (ex : lundi = AZ, mardi = </a:t>
            </a:r>
            <a:r>
              <a:rPr lang="fr-FR" sz="1500" dirty="0" err="1" smtClean="0">
                <a:solidFill>
                  <a:schemeClr val="tx2"/>
                </a:solidFill>
                <a:sym typeface="Wingdings"/>
              </a:rPr>
              <a:t>Moderna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, mercredi = Janssen…)</a:t>
            </a:r>
          </a:p>
          <a:p>
            <a:pPr marL="0" indent="0">
              <a:buNone/>
            </a:pPr>
            <a:r>
              <a:rPr lang="fr-FR" sz="1500" dirty="0">
                <a:solidFill>
                  <a:schemeClr val="tx2"/>
                </a:solidFill>
                <a:sym typeface="Wingdings"/>
              </a:rPr>
              <a:t>	</a:t>
            </a:r>
            <a:endParaRPr lang="fr-FR" sz="15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500" dirty="0" smtClean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000" b="1" dirty="0" smtClean="0">
                <a:solidFill>
                  <a:prstClr val="white"/>
                </a:solidFill>
              </a:rPr>
              <a:t>Points de vigilance</a:t>
            </a:r>
            <a:endParaRPr lang="fr-FR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7574"/>
            <a:ext cx="8352928" cy="3888432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5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Transport entre officines et cabinets médicaux </a:t>
            </a:r>
            <a:r>
              <a:rPr lang="fr-FR" sz="1500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	</a:t>
            </a:r>
            <a:r>
              <a:rPr lang="fr-FR" sz="1500" dirty="0">
                <a:solidFill>
                  <a:schemeClr val="tx2"/>
                </a:solidFill>
                <a:sym typeface="Wingdings"/>
              </a:rPr>
              <a:t>  </a:t>
            </a:r>
            <a:r>
              <a:rPr lang="fr-FR" sz="1500" dirty="0" smtClean="0">
                <a:solidFill>
                  <a:schemeClr val="tx2"/>
                </a:solidFill>
                <a:sym typeface="Wingdings"/>
              </a:rPr>
              <a:t>Enquête en cours pour s’assurer des conditions de transport (durée, T°C, matériel 	isotherme, besoins éventuels, livraison par Ph ou récupération par médecins ?)</a:t>
            </a:r>
          </a:p>
          <a:p>
            <a:pPr marL="0" indent="0">
              <a:buNone/>
            </a:pPr>
            <a:endParaRPr lang="fr-FR" sz="15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</a:rPr>
              <a:t>Possibilité du SI d’identifier les commandes pour 2ndes doses en priorité </a:t>
            </a:r>
            <a:r>
              <a:rPr lang="fr-FR" sz="1500" dirty="0">
                <a:solidFill>
                  <a:schemeClr val="tx2"/>
                </a:solidFill>
              </a:rPr>
              <a:t>par la suite</a:t>
            </a:r>
          </a:p>
          <a:p>
            <a:pPr marL="0" indent="0">
              <a:buNone/>
            </a:pPr>
            <a:r>
              <a:rPr lang="fr-FR" sz="1500" dirty="0">
                <a:solidFill>
                  <a:schemeClr val="tx2"/>
                </a:solidFill>
                <a:sym typeface="Wingdings"/>
              </a:rPr>
              <a:t>	 Pour que les primo vaccinations </a:t>
            </a:r>
            <a:r>
              <a:rPr lang="fr-FR" sz="1500" dirty="0" err="1">
                <a:solidFill>
                  <a:schemeClr val="tx2"/>
                </a:solidFill>
                <a:sym typeface="Wingdings"/>
              </a:rPr>
              <a:t>Moderna</a:t>
            </a:r>
            <a:r>
              <a:rPr lang="fr-FR" sz="1500" dirty="0">
                <a:solidFill>
                  <a:schemeClr val="tx2"/>
                </a:solidFill>
                <a:sym typeface="Wingdings"/>
              </a:rPr>
              <a:t> ne prennent pas le pas sur les 2ndes doses en 	attente</a:t>
            </a:r>
            <a:endParaRPr lang="fr-FR" sz="15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5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500" dirty="0" smtClean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1052" y="115099"/>
            <a:ext cx="3645924" cy="64499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000" b="1" dirty="0" smtClean="0">
                <a:solidFill>
                  <a:prstClr val="white"/>
                </a:solidFill>
              </a:rPr>
              <a:t>Points de vigilance</a:t>
            </a:r>
            <a:endParaRPr lang="fr-FR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9126" y="1543109"/>
            <a:ext cx="6209837" cy="2253217"/>
          </a:xfrm>
          <a:ln w="28575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/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723" b="1" i="1" dirty="0">
              <a:solidFill>
                <a:schemeClr val="accent1"/>
              </a:solidFill>
            </a:endParaRPr>
          </a:p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723" b="1" i="1" dirty="0">
              <a:solidFill>
                <a:schemeClr val="accent1"/>
              </a:solidFill>
            </a:endParaRPr>
          </a:p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endParaRPr lang="fr-FR" sz="1723" b="1" i="1" dirty="0">
              <a:solidFill>
                <a:schemeClr val="accent1"/>
              </a:solidFill>
            </a:endParaRPr>
          </a:p>
          <a:p>
            <a:pPr marL="0" indent="0" algn="ctr" defTabSz="829361">
              <a:lnSpc>
                <a:spcPct val="115000"/>
              </a:lnSpc>
              <a:spcBef>
                <a:spcPts val="0"/>
              </a:spcBef>
              <a:buNone/>
            </a:pPr>
            <a:r>
              <a:rPr lang="fr-FR" sz="2400" b="1" i="1" dirty="0" smtClean="0">
                <a:solidFill>
                  <a:schemeClr val="accent1"/>
                </a:solidFill>
              </a:rPr>
              <a:t>Merci de votre attention</a:t>
            </a:r>
          </a:p>
          <a:p>
            <a:pPr algn="just">
              <a:buFontTx/>
              <a:buChar char="-"/>
            </a:pPr>
            <a:endParaRPr lang="fr-FR" sz="1723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020" y="123478"/>
            <a:ext cx="2088828" cy="1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45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"/>
</p:tagLst>
</file>

<file path=ppt/theme/theme1.xml><?xml version="1.0" encoding="utf-8"?>
<a:theme xmlns:a="http://schemas.openxmlformats.org/drawingml/2006/main" name="TEMPLATE_ARS_GD EST 16-9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ésentation25" id="{CCAA3B1F-37AD-D142-9B00-F2952BC71F32}" vid="{8780E14E-37A2-0148-9F40-6587BA01BE65}"/>
    </a:ext>
  </a:extLst>
</a:theme>
</file>

<file path=ppt/theme/theme2.xml><?xml version="1.0" encoding="utf-8"?>
<a:theme xmlns:a="http://schemas.openxmlformats.org/drawingml/2006/main" name="1_TEMPLATE_ARS_GD EST 16-9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ésentation25" id="{CCAA3B1F-37AD-D142-9B00-F2952BC71F32}" vid="{8780E14E-37A2-0148-9F40-6587BA01BE65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TEMPLATE_ARS_GD EST 16-9</Template>
  <TotalTime>1028</TotalTime>
  <Words>1188</Words>
  <Application>Microsoft Office PowerPoint</Application>
  <PresentationFormat>Affichage à l'écran (16:9)</PresentationFormat>
  <Paragraphs>273</Paragraphs>
  <Slides>32</Slides>
  <Notes>10</Notes>
  <HiddenSlides>0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37" baseType="lpstr">
      <vt:lpstr>TEMPLATE_ARS_GD EST 16-9</vt:lpstr>
      <vt:lpstr>1_TEMPLATE_ARS_GD EST 16-9</vt:lpstr>
      <vt:lpstr>Thème Office</vt:lpstr>
      <vt:lpstr>Diapositive think-cell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Company>Ministères Chargés des Affaires Sociales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*</dc:creator>
  <cp:lastModifiedBy>MERCIER</cp:lastModifiedBy>
  <cp:revision>83</cp:revision>
  <dcterms:created xsi:type="dcterms:W3CDTF">2020-06-18T08:58:47Z</dcterms:created>
  <dcterms:modified xsi:type="dcterms:W3CDTF">2021-04-28T13:37:11Z</dcterms:modified>
</cp:coreProperties>
</file>