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notesMasterIdLst>
    <p:notesMasterId r:id="rId10"/>
  </p:notesMasterIdLst>
  <p:sldIdLst>
    <p:sldId id="351" r:id="rId2"/>
    <p:sldId id="376" r:id="rId3"/>
    <p:sldId id="377" r:id="rId4"/>
    <p:sldId id="378" r:id="rId5"/>
    <p:sldId id="379" r:id="rId6"/>
    <p:sldId id="380" r:id="rId7"/>
    <p:sldId id="381" r:id="rId8"/>
    <p:sldId id="382" r:id="rId9"/>
  </p:sldIdLst>
  <p:sldSz cx="12192000" cy="6858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2" pos="279" userDrawn="1">
          <p15:clr>
            <a:srgbClr val="A4A3A4"/>
          </p15:clr>
        </p15:guide>
        <p15:guide id="5" orient="horz" pos="1548" userDrawn="1">
          <p15:clr>
            <a:srgbClr val="A4A3A4"/>
          </p15:clr>
        </p15:guide>
        <p15:guide id="11" orient="horz" pos="436" userDrawn="1">
          <p15:clr>
            <a:srgbClr val="A4A3A4"/>
          </p15:clr>
        </p15:guide>
        <p15:guide id="12" pos="3840" userDrawn="1">
          <p15:clr>
            <a:srgbClr val="A4A3A4"/>
          </p15:clr>
        </p15:guide>
        <p15:guide id="13" pos="7355" userDrawn="1">
          <p15:clr>
            <a:srgbClr val="A4A3A4"/>
          </p15:clr>
        </p15:guide>
        <p15:guide id="14" pos="1209" userDrawn="1">
          <p15:clr>
            <a:srgbClr val="A4A3A4"/>
          </p15:clr>
        </p15:guide>
        <p15:guide id="15" orient="horz" pos="4133" userDrawn="1">
          <p15:clr>
            <a:srgbClr val="A4A3A4"/>
          </p15:clr>
        </p15:guide>
        <p15:guide id="16" orient="horz" pos="17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F6A4"/>
    <a:srgbClr val="0F8D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660"/>
  </p:normalViewPr>
  <p:slideViewPr>
    <p:cSldViewPr snapToGrid="0" showGuides="1">
      <p:cViewPr varScale="1">
        <p:scale>
          <a:sx n="65" d="100"/>
          <a:sy n="65" d="100"/>
        </p:scale>
        <p:origin x="1014" y="78"/>
      </p:cViewPr>
      <p:guideLst>
        <p:guide pos="279"/>
        <p:guide orient="horz" pos="1548"/>
        <p:guide orient="horz" pos="436"/>
        <p:guide pos="3840"/>
        <p:guide pos="7355"/>
        <p:guide pos="1209"/>
        <p:guide orient="horz" pos="4133"/>
        <p:guide orient="horz" pos="1729"/>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90488" y="744538"/>
            <a:ext cx="6616700" cy="3722687"/>
          </a:xfrm>
          <a:prstGeom prst="rect">
            <a:avLst/>
          </a:prstGeom>
        </p:spPr>
        <p:txBody>
          <a:bodyPr/>
          <a:lstStyle/>
          <a:p>
            <a:endParaRPr/>
          </a:p>
        </p:txBody>
      </p:sp>
      <p:sp>
        <p:nvSpPr>
          <p:cNvPr id="92" name="Shape 92"/>
          <p:cNvSpPr>
            <a:spLocks noGrp="1"/>
          </p:cNvSpPr>
          <p:nvPr>
            <p:ph type="body" sz="quarter" idx="1"/>
          </p:nvPr>
        </p:nvSpPr>
        <p:spPr>
          <a:xfrm>
            <a:off x="906357" y="4715153"/>
            <a:ext cx="4984962" cy="4466987"/>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1524000" y="1122362"/>
            <a:ext cx="9144000" cy="2387601"/>
          </a:xfrm>
          <a:prstGeom prst="rect">
            <a:avLst/>
          </a:prstGeom>
        </p:spPr>
        <p:txBody>
          <a:bodyPr anchor="b"/>
          <a:lstStyle>
            <a:lvl1pPr algn="ctr">
              <a:defRPr sz="6000"/>
            </a:lvl1pPr>
          </a:lstStyle>
          <a:p>
            <a:r>
              <a:t>Texte du titre</a:t>
            </a:r>
          </a:p>
        </p:txBody>
      </p:sp>
      <p:sp>
        <p:nvSpPr>
          <p:cNvPr id="12" name="Texte niveau 1…"/>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seul">
    <p:spTree>
      <p:nvGrpSpPr>
        <p:cNvPr id="1" name=""/>
        <p:cNvGrpSpPr/>
        <p:nvPr/>
      </p:nvGrpSpPr>
      <p:grpSpPr>
        <a:xfrm>
          <a:off x="0" y="0"/>
          <a:ext cx="0" cy="0"/>
          <a:chOff x="0" y="0"/>
          <a:chExt cx="0" cy="0"/>
        </a:xfrm>
      </p:grpSpPr>
      <p:sp>
        <p:nvSpPr>
          <p:cNvPr id="57" name="Texte du titre"/>
          <p:cNvSpPr txBox="1">
            <a:spLocks noGrp="1"/>
          </p:cNvSpPr>
          <p:nvPr>
            <p:ph type="title"/>
          </p:nvPr>
        </p:nvSpPr>
        <p:spPr>
          <a:prstGeom prst="rect">
            <a:avLst/>
          </a:prstGeom>
        </p:spPr>
        <p:txBody>
          <a:bodyPr/>
          <a:lstStyle/>
          <a:p>
            <a:r>
              <a:t>Texte du titre</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6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ntenu avec légende">
    <p:spTree>
      <p:nvGrpSpPr>
        <p:cNvPr id="1" name=""/>
        <p:cNvGrpSpPr/>
        <p:nvPr/>
      </p:nvGrpSpPr>
      <p:grpSpPr>
        <a:xfrm>
          <a:off x="0" y="0"/>
          <a:ext cx="0" cy="0"/>
          <a:chOff x="0" y="0"/>
          <a:chExt cx="0" cy="0"/>
        </a:xfrm>
      </p:grpSpPr>
      <p:sp>
        <p:nvSpPr>
          <p:cNvPr id="72" name="Texte du titre"/>
          <p:cNvSpPr txBox="1">
            <a:spLocks noGrp="1"/>
          </p:cNvSpPr>
          <p:nvPr>
            <p:ph type="title"/>
          </p:nvPr>
        </p:nvSpPr>
        <p:spPr>
          <a:xfrm>
            <a:off x="839787" y="457200"/>
            <a:ext cx="3932239" cy="1600200"/>
          </a:xfrm>
          <a:prstGeom prst="rect">
            <a:avLst/>
          </a:prstGeom>
        </p:spPr>
        <p:txBody>
          <a:bodyPr anchor="b"/>
          <a:lstStyle>
            <a:lvl1pPr>
              <a:defRPr sz="3200"/>
            </a:lvl1pPr>
          </a:lstStyle>
          <a:p>
            <a:r>
              <a:t>Texte du titre</a:t>
            </a:r>
          </a:p>
        </p:txBody>
      </p:sp>
      <p:sp>
        <p:nvSpPr>
          <p:cNvPr id="73" name="Texte niveau 1…"/>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Texte niveau 1</a:t>
            </a:r>
          </a:p>
          <a:p>
            <a:pPr lvl="1"/>
            <a:r>
              <a:t>Texte niveau 2</a:t>
            </a:r>
          </a:p>
          <a:p>
            <a:pPr lvl="2"/>
            <a:r>
              <a:t>Texte niveau 3</a:t>
            </a:r>
          </a:p>
          <a:p>
            <a:pPr lvl="3"/>
            <a:r>
              <a:t>Texte niveau 4</a:t>
            </a:r>
          </a:p>
          <a:p>
            <a:pPr lvl="4"/>
            <a:r>
              <a:t>Texte niveau 5</a:t>
            </a:r>
          </a:p>
        </p:txBody>
      </p:sp>
      <p:sp>
        <p:nvSpPr>
          <p:cNvPr id="74" name="Espace réservé du texte 3"/>
          <p:cNvSpPr>
            <a:spLocks noGrp="1"/>
          </p:cNvSpPr>
          <p:nvPr>
            <p:ph type="body" sz="quarter" idx="13"/>
          </p:nvPr>
        </p:nvSpPr>
        <p:spPr>
          <a:xfrm>
            <a:off x="839787" y="2057400"/>
            <a:ext cx="3932239" cy="3811588"/>
          </a:xfrm>
          <a:prstGeom prst="rect">
            <a:avLst/>
          </a:prstGeom>
        </p:spPr>
        <p:txBody>
          <a:bodyPr/>
          <a:lstStyle/>
          <a:p>
            <a:pPr marL="0" indent="0">
              <a:buSzTx/>
              <a:buFontTx/>
              <a:buNone/>
              <a:defRPr sz="1600"/>
            </a:pPr>
            <a:endParaRPr/>
          </a:p>
        </p:txBody>
      </p:sp>
      <p:sp>
        <p:nvSpPr>
          <p:cNvPr id="7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Image avec légende">
    <p:spTree>
      <p:nvGrpSpPr>
        <p:cNvPr id="1" name=""/>
        <p:cNvGrpSpPr/>
        <p:nvPr/>
      </p:nvGrpSpPr>
      <p:grpSpPr>
        <a:xfrm>
          <a:off x="0" y="0"/>
          <a:ext cx="0" cy="0"/>
          <a:chOff x="0" y="0"/>
          <a:chExt cx="0" cy="0"/>
        </a:xfrm>
      </p:grpSpPr>
      <p:sp>
        <p:nvSpPr>
          <p:cNvPr id="82" name="Texte du titre"/>
          <p:cNvSpPr txBox="1">
            <a:spLocks noGrp="1"/>
          </p:cNvSpPr>
          <p:nvPr>
            <p:ph type="title"/>
          </p:nvPr>
        </p:nvSpPr>
        <p:spPr>
          <a:xfrm>
            <a:off x="839787" y="457200"/>
            <a:ext cx="3932239" cy="1600200"/>
          </a:xfrm>
          <a:prstGeom prst="rect">
            <a:avLst/>
          </a:prstGeom>
        </p:spPr>
        <p:txBody>
          <a:bodyPr anchor="b"/>
          <a:lstStyle>
            <a:lvl1pPr>
              <a:defRPr sz="3200"/>
            </a:lvl1pPr>
          </a:lstStyle>
          <a:p>
            <a:r>
              <a:t>Texte du titre</a:t>
            </a:r>
          </a:p>
        </p:txBody>
      </p:sp>
      <p:sp>
        <p:nvSpPr>
          <p:cNvPr id="83" name="Espace réservé pour une image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Texte niveau 1…"/>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Texte niveau 1</a:t>
            </a:r>
          </a:p>
          <a:p>
            <a:pPr lvl="1"/>
            <a:r>
              <a:t>Texte niveau 2</a:t>
            </a:r>
          </a:p>
          <a:p>
            <a:pPr lvl="2"/>
            <a:r>
              <a:t>Texte niveau 3</a:t>
            </a:r>
          </a:p>
          <a:p>
            <a:pPr lvl="3"/>
            <a:r>
              <a:t>Texte niveau 4</a:t>
            </a:r>
          </a:p>
          <a:p>
            <a:pPr lvl="4"/>
            <a:r>
              <a:t>Texte niveau 5</a:t>
            </a:r>
          </a:p>
        </p:txBody>
      </p:sp>
      <p:sp>
        <p:nvSpPr>
          <p:cNvPr id="8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Texte du titre</a:t>
            </a:r>
          </a:p>
        </p:txBody>
      </p:sp>
      <p:sp>
        <p:nvSpPr>
          <p:cNvPr id="3" name="Texte niveau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5"/>
          <p:cNvSpPr/>
          <p:nvPr/>
        </p:nvSpPr>
        <p:spPr>
          <a:xfrm>
            <a:off x="342900" y="2057400"/>
            <a:ext cx="11849101" cy="4414840"/>
          </a:xfrm>
          <a:prstGeom prst="rect">
            <a:avLst/>
          </a:prstGeom>
          <a:solidFill>
            <a:srgbClr val="0A0090"/>
          </a:solidFill>
          <a:ln w="12700">
            <a:miter lim="400000"/>
          </a:ln>
          <a:effectLst>
            <a:outerShdw blurRad="50800" dist="38100" dir="5400000" rotWithShape="0">
              <a:srgbClr val="000000">
                <a:alpha val="40000"/>
              </a:srgbClr>
            </a:outerShdw>
          </a:effectLst>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sz="1300">
                <a:solidFill>
                  <a:srgbClr val="FFFFFF"/>
                </a:solidFill>
              </a:defRPr>
            </a:pPr>
            <a:endParaRPr kumimoji="0" sz="1300" b="0" i="0" u="none" strike="noStrike" kern="0" cap="none" spc="0" normalizeH="0" baseline="0" noProof="0">
              <a:ln>
                <a:noFill/>
              </a:ln>
              <a:solidFill>
                <a:srgbClr val="FFFFFF"/>
              </a:solidFill>
              <a:effectLst/>
              <a:uLnTx/>
              <a:uFillTx/>
              <a:latin typeface="Calibri"/>
              <a:cs typeface="Calibri"/>
              <a:sym typeface="Calibri"/>
            </a:endParaRPr>
          </a:p>
        </p:txBody>
      </p:sp>
      <p:sp>
        <p:nvSpPr>
          <p:cNvPr id="95" name="ZoneTexte 4"/>
          <p:cNvSpPr txBox="1"/>
          <p:nvPr/>
        </p:nvSpPr>
        <p:spPr>
          <a:xfrm>
            <a:off x="1101407" y="2733675"/>
            <a:ext cx="9811386" cy="25853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5400" b="1">
                <a:solidFill>
                  <a:srgbClr val="FFFFFF"/>
                </a:solidFill>
                <a:latin typeface="Marianne"/>
                <a:ea typeface="Marianne"/>
                <a:cs typeface="Marianne"/>
                <a:sym typeface="Marianne"/>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fr-FR" sz="5400" b="1" i="0" u="none" strike="noStrike" kern="0" cap="none" spc="0" normalizeH="0" baseline="0" noProof="0" dirty="0" smtClean="0">
                <a:ln>
                  <a:noFill/>
                </a:ln>
                <a:solidFill>
                  <a:srgbClr val="FFFFFF"/>
                </a:solidFill>
                <a:effectLst/>
                <a:uLnTx/>
                <a:uFillTx/>
                <a:latin typeface="Marianne"/>
                <a:sym typeface="Marianne"/>
              </a:rPr>
              <a:t>Présentation du</a:t>
            </a:r>
            <a:r>
              <a:rPr kumimoji="0" lang="fr-FR" sz="5400" b="1" i="0" u="none" strike="noStrike" kern="0" cap="none" spc="0" normalizeH="0" noProof="0" dirty="0" smtClean="0">
                <a:ln>
                  <a:noFill/>
                </a:ln>
                <a:solidFill>
                  <a:srgbClr val="FFFFFF"/>
                </a:solidFill>
                <a:effectLst/>
                <a:uLnTx/>
                <a:uFillTx/>
                <a:latin typeface="Marianne"/>
                <a:sym typeface="Marianne"/>
              </a:rPr>
              <a:t> dispositif de dépistage salivaire dans l’Education nationale</a:t>
            </a:r>
            <a:endParaRPr kumimoji="0" sz="5400" b="1" i="0" u="none" strike="noStrike" kern="0" cap="none" spc="0" normalizeH="0" baseline="0" noProof="0" dirty="0">
              <a:ln>
                <a:noFill/>
              </a:ln>
              <a:solidFill>
                <a:srgbClr val="FFFFFF"/>
              </a:solidFill>
              <a:effectLst/>
              <a:uLnTx/>
              <a:uFillTx/>
              <a:latin typeface="Marianne"/>
              <a:sym typeface="Marianne"/>
            </a:endParaRPr>
          </a:p>
        </p:txBody>
      </p:sp>
      <p:sp>
        <p:nvSpPr>
          <p:cNvPr id="96" name="ZoneTexte 7"/>
          <p:cNvSpPr txBox="1"/>
          <p:nvPr/>
        </p:nvSpPr>
        <p:spPr>
          <a:xfrm>
            <a:off x="1101407" y="5702260"/>
            <a:ext cx="10349549" cy="39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r">
              <a:defRPr sz="2000">
                <a:solidFill>
                  <a:srgbClr val="867DFF"/>
                </a:solidFill>
                <a:latin typeface="Marianne Light"/>
                <a:ea typeface="Marianne Light"/>
                <a:cs typeface="Marianne Light"/>
                <a:sym typeface="Marianne Light"/>
              </a:defRPr>
            </a:lvl1pPr>
          </a:lstStyle>
          <a:p>
            <a:pPr marL="0" marR="0" lvl="0" indent="0" algn="r" defTabSz="914400" rtl="0" eaLnBrk="1" fontAlgn="auto" latinLnBrk="0" hangingPunct="0">
              <a:lnSpc>
                <a:spcPct val="100000"/>
              </a:lnSpc>
              <a:spcBef>
                <a:spcPts val="0"/>
              </a:spcBef>
              <a:spcAft>
                <a:spcPts val="0"/>
              </a:spcAft>
              <a:buClrTx/>
              <a:buSzTx/>
              <a:buFontTx/>
              <a:buNone/>
              <a:tabLst/>
              <a:defRPr/>
            </a:pPr>
            <a:r>
              <a:rPr lang="fr-FR" dirty="0" smtClean="0"/>
              <a:t>22</a:t>
            </a:r>
            <a:r>
              <a:rPr kumimoji="0" lang="fr-FR" sz="2000" b="0" i="0" u="none" strike="noStrike" kern="0" cap="none" spc="0" normalizeH="0" baseline="0" noProof="0" dirty="0" smtClean="0">
                <a:ln>
                  <a:noFill/>
                </a:ln>
                <a:solidFill>
                  <a:srgbClr val="867DFF"/>
                </a:solidFill>
                <a:effectLst/>
                <a:uLnTx/>
                <a:uFillTx/>
                <a:latin typeface="Marianne Light"/>
                <a:sym typeface="Marianne Light"/>
              </a:rPr>
              <a:t> février </a:t>
            </a:r>
            <a:r>
              <a:rPr kumimoji="0" sz="2000" b="0" i="0" u="none" strike="noStrike" kern="0" cap="none" spc="0" normalizeH="0" baseline="0" noProof="0" dirty="0" smtClean="0">
                <a:ln>
                  <a:noFill/>
                </a:ln>
                <a:solidFill>
                  <a:srgbClr val="867DFF"/>
                </a:solidFill>
                <a:effectLst/>
                <a:uLnTx/>
                <a:uFillTx/>
                <a:latin typeface="Marianne Light"/>
                <a:sym typeface="Marianne Light"/>
              </a:rPr>
              <a:t>2021</a:t>
            </a:r>
            <a:endParaRPr kumimoji="0" sz="2000" b="0" i="0" u="none" strike="noStrike" kern="0" cap="none" spc="0" normalizeH="0" baseline="0" noProof="0" dirty="0">
              <a:ln>
                <a:noFill/>
              </a:ln>
              <a:solidFill>
                <a:srgbClr val="867DFF"/>
              </a:solidFill>
              <a:effectLst/>
              <a:uLnTx/>
              <a:uFillTx/>
              <a:latin typeface="Marianne Light"/>
              <a:sym typeface="Marianne Light"/>
            </a:endParaRPr>
          </a:p>
        </p:txBody>
      </p:sp>
      <p:pic>
        <p:nvPicPr>
          <p:cNvPr id="97" name="Image 8" descr="Image 8"/>
          <p:cNvPicPr>
            <a:picLocks noChangeAspect="1"/>
          </p:cNvPicPr>
          <p:nvPr/>
        </p:nvPicPr>
        <p:blipFill>
          <a:blip r:embed="rId2">
            <a:extLst/>
          </a:blip>
          <a:stretch>
            <a:fillRect/>
          </a:stretch>
        </p:blipFill>
        <p:spPr>
          <a:xfrm>
            <a:off x="476535" y="260612"/>
            <a:ext cx="2163082" cy="1684233"/>
          </a:xfrm>
          <a:prstGeom prst="rect">
            <a:avLst/>
          </a:prstGeom>
          <a:ln w="12700">
            <a:miter lim="400000"/>
          </a:ln>
        </p:spPr>
      </p:pic>
      <p:sp>
        <p:nvSpPr>
          <p:cNvPr id="98" name="ZoneTexte 6"/>
          <p:cNvSpPr txBox="1"/>
          <p:nvPr/>
        </p:nvSpPr>
        <p:spPr>
          <a:xfrm>
            <a:off x="1114209" y="3772713"/>
            <a:ext cx="10336747"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5400">
                <a:solidFill>
                  <a:srgbClr val="FFFFFF"/>
                </a:solidFill>
                <a:latin typeface="Marianne Light"/>
                <a:ea typeface="Marianne Light"/>
                <a:cs typeface="Marianne Light"/>
                <a:sym typeface="Marianne Light"/>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4000" b="0" i="0" u="none" strike="noStrike" kern="0" cap="none" spc="0" normalizeH="0" baseline="0" noProof="0" dirty="0">
              <a:ln>
                <a:noFill/>
              </a:ln>
              <a:solidFill>
                <a:srgbClr val="FFFFFF"/>
              </a:solidFill>
              <a:effectLst/>
              <a:uLnTx/>
              <a:uFillTx/>
              <a:latin typeface="Marianne Light"/>
              <a:sym typeface="Marianne Light"/>
            </a:endParaRPr>
          </a:p>
        </p:txBody>
      </p:sp>
      <p:pic>
        <p:nvPicPr>
          <p:cNvPr id="3074" name="Picture 2" descr="Résultat de recherche d'images pour &quot;logo éducation national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2022" y="350253"/>
            <a:ext cx="1905000" cy="150495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2737" y="392877"/>
            <a:ext cx="1539005" cy="141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00372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itre 1"/>
          <p:cNvSpPr txBox="1"/>
          <p:nvPr/>
        </p:nvSpPr>
        <p:spPr>
          <a:xfrm>
            <a:off x="425480" y="13649"/>
            <a:ext cx="11278010" cy="7571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lvl="0" algn="ctr">
              <a:lnSpc>
                <a:spcPct val="90000"/>
              </a:lnSpc>
              <a:defRPr sz="2800">
                <a:solidFill>
                  <a:srgbClr val="FF5050"/>
                </a:solidFill>
                <a:latin typeface="Marianne ExtraBold"/>
                <a:ea typeface="Marianne ExtraBold"/>
                <a:cs typeface="Marianne ExtraBold"/>
                <a:sym typeface="Marianne ExtraBold"/>
              </a:defRPr>
            </a:pPr>
            <a:r>
              <a:rPr lang="fr-FR" sz="2400" b="1" dirty="0" smtClean="0">
                <a:solidFill>
                  <a:schemeClr val="accent1">
                    <a:lumMod val="50000"/>
                  </a:schemeClr>
                </a:solidFill>
                <a:latin typeface="Marianne" panose="02000000000000000000" pitchFamily="50" charset="0"/>
                <a:sym typeface="Marianne ExtraBold"/>
              </a:rPr>
              <a:t>L’avis de la HAS du 10 février autorise les dépistages salivaires sur publics asymptomatiques et ouvre une capacité d’environ 600k tests par semaine</a:t>
            </a:r>
            <a:endParaRPr lang="fr-FR" sz="2400" b="1" dirty="0">
              <a:solidFill>
                <a:schemeClr val="accent1">
                  <a:lumMod val="50000"/>
                </a:schemeClr>
              </a:solidFill>
              <a:latin typeface="Marianne" panose="02000000000000000000" pitchFamily="50" charset="0"/>
              <a:sym typeface="Marianne ExtraBold"/>
            </a:endParaRPr>
          </a:p>
        </p:txBody>
      </p:sp>
      <p:sp>
        <p:nvSpPr>
          <p:cNvPr id="248" name="Connecteur droit 29"/>
          <p:cNvSpPr/>
          <p:nvPr/>
        </p:nvSpPr>
        <p:spPr>
          <a:xfrm>
            <a:off x="496956" y="829780"/>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4" name="ZoneTexte 3"/>
          <p:cNvSpPr txBox="1"/>
          <p:nvPr/>
        </p:nvSpPr>
        <p:spPr>
          <a:xfrm>
            <a:off x="437962" y="960073"/>
            <a:ext cx="11238101" cy="64940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000000"/>
                </a:solidFill>
                <a:effectLst/>
                <a:uLnTx/>
                <a:uFillTx/>
                <a:latin typeface="Calibri"/>
                <a:cs typeface="Calibri"/>
                <a:sym typeface="Calibri"/>
              </a:rPr>
              <a:t>Compte tenu des résultats de la méta-analyse réalisée par la HAS et de la position du groupe d’experts réuni le 04 février 2021, la HAS est désormais favorable à la prise en charge des tests RT-PCR sur prélèvement salivaire dans deux nouvelles indications :</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fr-FR" sz="1600" b="0" i="0" u="sng" strike="noStrike" kern="0" cap="none" spc="0" normalizeH="0" baseline="0" noProof="0" dirty="0">
                <a:ln>
                  <a:noFill/>
                </a:ln>
                <a:solidFill>
                  <a:srgbClr val="000000"/>
                </a:solidFill>
                <a:effectLst/>
                <a:uLnTx/>
                <a:uFillTx/>
                <a:latin typeface="Calibri"/>
                <a:cs typeface="Calibri"/>
                <a:sym typeface="Calibri"/>
              </a:rPr>
              <a:t>en seconde intention</a:t>
            </a:r>
            <a:r>
              <a:rPr kumimoji="0" lang="fr-FR" sz="1600" b="0" i="0" u="none" strike="noStrike" kern="0" cap="none" spc="0" normalizeH="0" baseline="0" noProof="0" dirty="0">
                <a:ln>
                  <a:noFill/>
                </a:ln>
                <a:solidFill>
                  <a:srgbClr val="000000"/>
                </a:solidFill>
                <a:effectLst/>
                <a:uLnTx/>
                <a:uFillTx/>
                <a:latin typeface="Calibri"/>
                <a:cs typeface="Calibri"/>
                <a:sym typeface="Calibri"/>
              </a:rPr>
              <a:t> chez les personnes contact pour qui un prélèvement </a:t>
            </a:r>
            <a:r>
              <a:rPr kumimoji="0" lang="fr-FR" sz="1600" b="0" i="0" u="none" strike="noStrike" kern="0" cap="none" spc="0" normalizeH="0" baseline="0" noProof="0" dirty="0" err="1">
                <a:ln>
                  <a:noFill/>
                </a:ln>
                <a:solidFill>
                  <a:srgbClr val="000000"/>
                </a:solidFill>
                <a:effectLst/>
                <a:uLnTx/>
                <a:uFillTx/>
                <a:latin typeface="Calibri"/>
                <a:cs typeface="Calibri"/>
                <a:sym typeface="Calibri"/>
              </a:rPr>
              <a:t>nasopharyngé</a:t>
            </a:r>
            <a:r>
              <a:rPr kumimoji="0" lang="fr-FR" sz="1600" b="0" i="0" u="none" strike="noStrike" kern="0" cap="none" spc="0" normalizeH="0" baseline="0" noProof="0" dirty="0">
                <a:ln>
                  <a:noFill/>
                </a:ln>
                <a:solidFill>
                  <a:srgbClr val="000000"/>
                </a:solidFill>
                <a:effectLst/>
                <a:uLnTx/>
                <a:uFillTx/>
                <a:latin typeface="Calibri"/>
                <a:cs typeface="Calibri"/>
                <a:sym typeface="Calibri"/>
              </a:rPr>
              <a:t> n’est pas envisageable ;</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fr-FR" sz="1600" b="0" i="0" u="sng" strike="noStrike" kern="0" cap="none" spc="0" normalizeH="0" baseline="0" noProof="0" dirty="0">
                <a:ln>
                  <a:noFill/>
                </a:ln>
                <a:solidFill>
                  <a:srgbClr val="000000"/>
                </a:solidFill>
                <a:effectLst/>
                <a:uLnTx/>
                <a:uFillTx/>
                <a:latin typeface="Calibri"/>
                <a:cs typeface="Calibri"/>
                <a:sym typeface="Calibri"/>
              </a:rPr>
              <a:t>en première intention dans le cadre de dépistages ciblés à large échelle en particulier s’ils sont répétés régulièrement : au sein d’écoles, d’universités, pour le personnel des établissements de santé, des EHPAD</a:t>
            </a:r>
            <a:r>
              <a:rPr kumimoji="0" lang="fr-FR" sz="1600" b="0" i="0" u="none" strike="noStrike" kern="0" cap="none" spc="0" normalizeH="0" baseline="0" noProof="0" dirty="0" smtClean="0">
                <a:ln>
                  <a:noFill/>
                </a:ln>
                <a:solidFill>
                  <a:srgbClr val="000000"/>
                </a:solidFill>
                <a:effectLst/>
                <a:uLnTx/>
                <a:uFillTx/>
                <a:latin typeface="Calibri"/>
                <a:cs typeface="Calibri"/>
                <a:sym typeface="Calibri"/>
              </a:rPr>
              <a:t>...</a:t>
            </a:r>
          </a:p>
          <a:p>
            <a:pPr marL="0" marR="0" lvl="0" indent="0" algn="just" defTabSz="914400" rtl="0" eaLnBrk="1" fontAlgn="auto" latinLnBrk="0" hangingPunct="0">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000000"/>
              </a:solidFill>
              <a:effectLst/>
              <a:uLnTx/>
              <a:uFillTx/>
              <a:latin typeface="Calibri"/>
              <a:cs typeface="Calibri"/>
              <a:sym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000000"/>
                </a:solidFill>
                <a:effectLst/>
                <a:uLnTx/>
                <a:uFillTx/>
                <a:latin typeface="Calibri"/>
                <a:cs typeface="Calibri"/>
                <a:sym typeface="Calibri"/>
              </a:rPr>
              <a:t>Enfin, pour faire face à la demande générée par les dépistages itératifs ciblés à grande échelle en RT-PCR sur prélèvement salivaire et éviter l’engorgement des laboratoires d’analyses médicales, la HAS recommande d’explorer la mise en œuvre de tests </a:t>
            </a:r>
            <a:r>
              <a:rPr kumimoji="0" lang="fr-FR" sz="1600" b="0" i="0" u="none" strike="noStrike" kern="0" cap="none" spc="0" normalizeH="0" baseline="0" noProof="0" dirty="0" err="1">
                <a:ln>
                  <a:noFill/>
                </a:ln>
                <a:solidFill>
                  <a:srgbClr val="000000"/>
                </a:solidFill>
                <a:effectLst/>
                <a:uLnTx/>
                <a:uFillTx/>
                <a:latin typeface="Calibri"/>
                <a:cs typeface="Calibri"/>
                <a:sym typeface="Calibri"/>
              </a:rPr>
              <a:t>poolés</a:t>
            </a:r>
            <a:r>
              <a:rPr kumimoji="0" lang="fr-FR" sz="1600" b="0" i="0" u="none" strike="noStrike" kern="0" cap="none" spc="0" normalizeH="0" baseline="0" noProof="0" dirty="0">
                <a:ln>
                  <a:noFill/>
                </a:ln>
                <a:solidFill>
                  <a:srgbClr val="000000"/>
                </a:solidFill>
                <a:effectLst/>
                <a:uLnTx/>
                <a:uFillTx/>
                <a:latin typeface="Calibri"/>
                <a:cs typeface="Calibri"/>
                <a:sym typeface="Calibri"/>
              </a:rPr>
              <a:t> (plusieurs échantillons différents sont analysés en une fois</a:t>
            </a:r>
            <a:r>
              <a:rPr kumimoji="0" lang="fr-FR" sz="1600" b="0" i="0" u="none" strike="noStrike" kern="0" cap="none" spc="0" normalizeH="0" baseline="0" noProof="0" dirty="0" smtClean="0">
                <a:ln>
                  <a:noFill/>
                </a:ln>
                <a:solidFill>
                  <a:srgbClr val="000000"/>
                </a:solidFill>
                <a:effectLst/>
                <a:uLnTx/>
                <a:uFillTx/>
                <a:latin typeface="Calibri"/>
                <a:cs typeface="Calibri"/>
                <a:sym typeface="Calibri"/>
              </a:rPr>
              <a:t>).</a:t>
            </a:r>
          </a:p>
          <a:p>
            <a:pPr marL="0" marR="0" lvl="0" indent="0" algn="just" defTabSz="914400" rtl="0" eaLnBrk="1" fontAlgn="auto" latinLnBrk="0" hangingPunct="0">
              <a:lnSpc>
                <a:spcPct val="100000"/>
              </a:lnSpc>
              <a:spcBef>
                <a:spcPts val="0"/>
              </a:spcBef>
              <a:spcAft>
                <a:spcPts val="0"/>
              </a:spcAft>
              <a:buClrTx/>
              <a:buSzTx/>
              <a:buFontTx/>
              <a:buNone/>
              <a:tabLst/>
              <a:defRPr/>
            </a:pPr>
            <a:endParaRPr lang="fr-FR" sz="1600" b="1" baseline="0" dirty="0">
              <a:latin typeface="Calibri"/>
              <a:cs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fr-FR" sz="1600" b="1" i="0" u="none" strike="noStrike" kern="0" cap="none" spc="0" normalizeH="0" noProof="0" dirty="0" smtClean="0">
                <a:ln>
                  <a:noFill/>
                </a:ln>
                <a:solidFill>
                  <a:srgbClr val="000000"/>
                </a:solidFill>
                <a:effectLst/>
                <a:uLnTx/>
                <a:uFillTx/>
                <a:latin typeface="Calibri"/>
                <a:cs typeface="Calibri"/>
                <a:sym typeface="Calibri"/>
              </a:rPr>
              <a:t>Sur la base de cet avis et des précisions techniques qu’il comprend, notamment en termes de kits et de machines reconnus comme pouvant être utilisés pour réaliser des dépistages salivaires, une évaluation du capacitaire à date a été réalisée : </a:t>
            </a:r>
          </a:p>
          <a:p>
            <a:pPr marL="0" marR="0" lvl="0" indent="0" algn="just" defTabSz="914400" rtl="0" eaLnBrk="1" fontAlgn="auto" latinLnBrk="0" hangingPunct="0">
              <a:lnSpc>
                <a:spcPct val="100000"/>
              </a:lnSpc>
              <a:spcBef>
                <a:spcPts val="0"/>
              </a:spcBef>
              <a:spcAft>
                <a:spcPts val="0"/>
              </a:spcAft>
              <a:buClrTx/>
              <a:buSzTx/>
              <a:buFontTx/>
              <a:buNone/>
              <a:tabLst/>
              <a:defRPr/>
            </a:pPr>
            <a:endParaRPr lang="fr-FR" sz="1600" b="1" dirty="0">
              <a:latin typeface="Calibri"/>
              <a:cs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kumimoji="0" lang="fr-FR" sz="1600" b="1" i="0" u="none" strike="noStrike" kern="0" cap="none" spc="0" normalizeH="0" noProof="0" dirty="0" smtClean="0">
              <a:ln>
                <a:noFill/>
              </a:ln>
              <a:solidFill>
                <a:srgbClr val="000000"/>
              </a:solidFill>
              <a:effectLst/>
              <a:uLnTx/>
              <a:uFillTx/>
              <a:latin typeface="Calibri"/>
              <a:cs typeface="Calibri"/>
              <a:sym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lang="fr-FR" sz="1600" b="1" dirty="0">
              <a:latin typeface="Calibri"/>
              <a:cs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kumimoji="0" lang="fr-FR" sz="1600" b="1" i="0" u="none" strike="noStrike" kern="0" cap="none" spc="0" normalizeH="0" noProof="0" dirty="0" smtClean="0">
              <a:ln>
                <a:noFill/>
              </a:ln>
              <a:solidFill>
                <a:srgbClr val="000000"/>
              </a:solidFill>
              <a:effectLst/>
              <a:uLnTx/>
              <a:uFillTx/>
              <a:latin typeface="Calibri"/>
              <a:cs typeface="Calibri"/>
              <a:sym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lang="fr-FR" sz="1600" b="1" dirty="0">
              <a:latin typeface="Calibri"/>
              <a:cs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kumimoji="0" lang="fr-FR" sz="1600" b="1" i="0" u="none" strike="noStrike" kern="0" cap="none" spc="0" normalizeH="0" noProof="0" dirty="0" smtClean="0">
              <a:ln>
                <a:noFill/>
              </a:ln>
              <a:solidFill>
                <a:srgbClr val="000000"/>
              </a:solidFill>
              <a:effectLst/>
              <a:uLnTx/>
              <a:uFillTx/>
              <a:latin typeface="Calibri"/>
              <a:cs typeface="Calibri"/>
              <a:sym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lang="fr-FR" sz="1600" b="1" dirty="0">
              <a:latin typeface="Calibri"/>
              <a:cs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kumimoji="0" lang="fr-FR" sz="1600" b="1" i="0" u="none" strike="noStrike" kern="0" cap="none" spc="0" normalizeH="0" noProof="0" dirty="0" smtClean="0">
              <a:ln>
                <a:noFill/>
              </a:ln>
              <a:solidFill>
                <a:srgbClr val="000000"/>
              </a:solidFill>
              <a:effectLst/>
              <a:uLnTx/>
              <a:uFillTx/>
              <a:latin typeface="Calibri"/>
              <a:cs typeface="Calibri"/>
              <a:sym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lang="fr-FR" sz="1600" b="1" dirty="0" smtClean="0">
                <a:latin typeface="Calibri"/>
                <a:cs typeface="Calibri"/>
              </a:rPr>
              <a:t>Sur cette capacité estimée, 300 000 tests sont réservés à l’Education nationale. </a:t>
            </a:r>
          </a:p>
          <a:p>
            <a:pPr marL="0" marR="0" lvl="0" indent="0" algn="just" defTabSz="914400" rtl="0" eaLnBrk="1" fontAlgn="auto" latinLnBrk="0" hangingPunct="0">
              <a:lnSpc>
                <a:spcPct val="100000"/>
              </a:lnSpc>
              <a:spcBef>
                <a:spcPts val="0"/>
              </a:spcBef>
              <a:spcAft>
                <a:spcPts val="0"/>
              </a:spcAft>
              <a:buClrTx/>
              <a:buSzTx/>
              <a:buFontTx/>
              <a:buNone/>
              <a:tabLst/>
              <a:defRPr/>
            </a:pPr>
            <a:r>
              <a:rPr lang="fr-FR" sz="1600" dirty="0" smtClean="0">
                <a:latin typeface="Calibri"/>
                <a:cs typeface="Calibri"/>
              </a:rPr>
              <a:t>Le reste du capacitaire sera orienté vers des publics sur lesquels le prélèvement </a:t>
            </a:r>
            <a:r>
              <a:rPr lang="fr-FR" sz="1600" dirty="0" err="1" smtClean="0">
                <a:latin typeface="Calibri"/>
                <a:cs typeface="Calibri"/>
              </a:rPr>
              <a:t>nasopharyngé</a:t>
            </a:r>
            <a:r>
              <a:rPr lang="fr-FR" sz="1600" dirty="0" smtClean="0">
                <a:latin typeface="Calibri"/>
                <a:cs typeface="Calibri"/>
              </a:rPr>
              <a:t> est difficile (personnes handicapées notamment) ou qui doivent réaliser des dépistages très réguliers (personnels soignants). </a:t>
            </a:r>
            <a:endParaRPr kumimoji="0" lang="fr-FR" sz="1600" i="0" u="none" strike="noStrike" kern="0" cap="none" spc="0" normalizeH="0" noProof="0" dirty="0" smtClean="0">
              <a:ln>
                <a:noFill/>
              </a:ln>
              <a:solidFill>
                <a:srgbClr val="000000"/>
              </a:solidFill>
              <a:effectLst/>
              <a:uLnTx/>
              <a:uFillTx/>
              <a:latin typeface="Calibri"/>
              <a:cs typeface="Calibri"/>
              <a:sym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lang="fr-FR" sz="1600" b="1" baseline="0" dirty="0">
              <a:latin typeface="Calibri"/>
              <a:cs typeface="Calibri"/>
            </a:endParaRPr>
          </a:p>
          <a:p>
            <a:pPr marL="0" marR="0" lvl="0" indent="0" algn="just" defTabSz="914400" rtl="0" eaLnBrk="1" fontAlgn="auto" latinLnBrk="0" hangingPunct="0">
              <a:lnSpc>
                <a:spcPct val="100000"/>
              </a:lnSpc>
              <a:spcBef>
                <a:spcPts val="0"/>
              </a:spcBef>
              <a:spcAft>
                <a:spcPts val="0"/>
              </a:spcAft>
              <a:buClrTx/>
              <a:buSzTx/>
              <a:buFontTx/>
              <a:buNone/>
              <a:tabLst/>
              <a:defRPr/>
            </a:pPr>
            <a:endParaRPr kumimoji="0" lang="fr-FR" sz="1600" b="1" i="0" u="none" strike="noStrike" kern="0" cap="none" spc="0" normalizeH="0" baseline="0" noProof="0" dirty="0">
              <a:ln>
                <a:noFill/>
              </a:ln>
              <a:solidFill>
                <a:srgbClr val="000000"/>
              </a:solidFill>
              <a:effectLst/>
              <a:uLnTx/>
              <a:uFillTx/>
              <a:latin typeface="Calibri"/>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000000"/>
              </a:solidFill>
              <a:effectLst/>
              <a:uLnTx/>
              <a:uFillTx/>
              <a:latin typeface="Calibri"/>
              <a:cs typeface="Calibri"/>
              <a:sym typeface="Calibri"/>
            </a:endParaRPr>
          </a:p>
        </p:txBody>
      </p:sp>
      <p:sp>
        <p:nvSpPr>
          <p:cNvPr id="15" name="ZoneTexte 14"/>
          <p:cNvSpPr txBox="1"/>
          <p:nvPr/>
        </p:nvSpPr>
        <p:spPr>
          <a:xfrm>
            <a:off x="3428397" y="1468582"/>
            <a:ext cx="50846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dirty="0">
              <a:ln>
                <a:noFill/>
              </a:ln>
              <a:solidFill>
                <a:srgbClr val="000000"/>
              </a:solidFill>
              <a:effectLst/>
              <a:uFillTx/>
              <a:latin typeface="+mn-lt"/>
              <a:ea typeface="+mn-ea"/>
              <a:cs typeface="+mn-cs"/>
              <a:sym typeface="Calibri"/>
            </a:endParaRPr>
          </a:p>
        </p:txBody>
      </p:sp>
      <p:graphicFrame>
        <p:nvGraphicFramePr>
          <p:cNvPr id="2" name="Tableau 1"/>
          <p:cNvGraphicFramePr>
            <a:graphicFrameLocks noGrp="1"/>
          </p:cNvGraphicFramePr>
          <p:nvPr>
            <p:extLst>
              <p:ext uri="{D42A27DB-BD31-4B8C-83A1-F6EECF244321}">
                <p14:modId xmlns:p14="http://schemas.microsoft.com/office/powerpoint/2010/main" val="149512961"/>
              </p:ext>
            </p:extLst>
          </p:nvPr>
        </p:nvGraphicFramePr>
        <p:xfrm>
          <a:off x="2109478" y="4250169"/>
          <a:ext cx="7963668" cy="1369695"/>
        </p:xfrm>
        <a:graphic>
          <a:graphicData uri="http://schemas.openxmlformats.org/drawingml/2006/table">
            <a:tbl>
              <a:tblPr firstRow="1" firstCol="1" bandRow="1">
                <a:tableStyleId>{5940675A-B579-460E-94D1-54222C63F5DA}</a:tableStyleId>
              </a:tblPr>
              <a:tblGrid>
                <a:gridCol w="1592382">
                  <a:extLst>
                    <a:ext uri="{9D8B030D-6E8A-4147-A177-3AD203B41FA5}">
                      <a16:colId xmlns:a16="http://schemas.microsoft.com/office/drawing/2014/main" val="351436596"/>
                    </a:ext>
                  </a:extLst>
                </a:gridCol>
                <a:gridCol w="1592382">
                  <a:extLst>
                    <a:ext uri="{9D8B030D-6E8A-4147-A177-3AD203B41FA5}">
                      <a16:colId xmlns:a16="http://schemas.microsoft.com/office/drawing/2014/main" val="2199462082"/>
                    </a:ext>
                  </a:extLst>
                </a:gridCol>
                <a:gridCol w="1592382">
                  <a:extLst>
                    <a:ext uri="{9D8B030D-6E8A-4147-A177-3AD203B41FA5}">
                      <a16:colId xmlns:a16="http://schemas.microsoft.com/office/drawing/2014/main" val="3251107579"/>
                    </a:ext>
                  </a:extLst>
                </a:gridCol>
                <a:gridCol w="1593261">
                  <a:extLst>
                    <a:ext uri="{9D8B030D-6E8A-4147-A177-3AD203B41FA5}">
                      <a16:colId xmlns:a16="http://schemas.microsoft.com/office/drawing/2014/main" val="3555702946"/>
                    </a:ext>
                  </a:extLst>
                </a:gridCol>
                <a:gridCol w="1593261">
                  <a:extLst>
                    <a:ext uri="{9D8B030D-6E8A-4147-A177-3AD203B41FA5}">
                      <a16:colId xmlns:a16="http://schemas.microsoft.com/office/drawing/2014/main" val="3743977575"/>
                    </a:ext>
                  </a:extLst>
                </a:gridCol>
              </a:tblGrid>
              <a:tr h="0">
                <a:tc>
                  <a:txBody>
                    <a:bodyPr/>
                    <a:lstStyle/>
                    <a:p>
                      <a:pPr algn="ctr">
                        <a:lnSpc>
                          <a:spcPct val="107000"/>
                        </a:lnSpc>
                        <a:spcAft>
                          <a:spcPts val="0"/>
                        </a:spcAft>
                      </a:pPr>
                      <a:r>
                        <a:rPr lang="fr-FR" sz="1400" b="1" dirty="0">
                          <a:solidFill>
                            <a:schemeClr val="bg1"/>
                          </a:solidFill>
                          <a:effectLst/>
                        </a:rPr>
                        <a:t>Laboratoire</a:t>
                      </a:r>
                      <a:endPar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lgn="ctr">
                        <a:lnSpc>
                          <a:spcPct val="107000"/>
                        </a:lnSpc>
                        <a:spcAft>
                          <a:spcPts val="0"/>
                        </a:spcAft>
                      </a:pPr>
                      <a:r>
                        <a:rPr lang="fr-FR" sz="1400" b="1" dirty="0" err="1">
                          <a:solidFill>
                            <a:schemeClr val="bg1"/>
                          </a:solidFill>
                          <a:effectLst/>
                        </a:rPr>
                        <a:t>Unilabs</a:t>
                      </a:r>
                      <a:r>
                        <a:rPr lang="fr-FR" sz="1400" b="1" dirty="0">
                          <a:solidFill>
                            <a:schemeClr val="bg1"/>
                          </a:solidFill>
                          <a:effectLst/>
                        </a:rPr>
                        <a:t> (voie APHP)</a:t>
                      </a:r>
                      <a:endPar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lgn="ctr">
                        <a:lnSpc>
                          <a:spcPct val="107000"/>
                        </a:lnSpc>
                        <a:spcAft>
                          <a:spcPts val="0"/>
                        </a:spcAft>
                      </a:pPr>
                      <a:r>
                        <a:rPr lang="fr-FR" sz="1400" b="1" dirty="0" err="1">
                          <a:solidFill>
                            <a:schemeClr val="bg1"/>
                          </a:solidFill>
                          <a:effectLst/>
                        </a:rPr>
                        <a:t>Biogroup</a:t>
                      </a:r>
                      <a:r>
                        <a:rPr lang="fr-FR" sz="1400" b="1" dirty="0">
                          <a:solidFill>
                            <a:schemeClr val="bg1"/>
                          </a:solidFill>
                          <a:effectLst/>
                        </a:rPr>
                        <a:t> (voie APHP)</a:t>
                      </a:r>
                      <a:endPar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lgn="ctr">
                        <a:lnSpc>
                          <a:spcPct val="107000"/>
                        </a:lnSpc>
                        <a:spcAft>
                          <a:spcPts val="0"/>
                        </a:spcAft>
                      </a:pPr>
                      <a:r>
                        <a:rPr lang="fr-FR" sz="1400" b="1" dirty="0" err="1">
                          <a:solidFill>
                            <a:schemeClr val="bg1"/>
                          </a:solidFill>
                          <a:effectLst/>
                        </a:rPr>
                        <a:t>Cerba</a:t>
                      </a:r>
                      <a:r>
                        <a:rPr lang="fr-FR" sz="1400" b="1" dirty="0">
                          <a:solidFill>
                            <a:schemeClr val="bg1"/>
                          </a:solidFill>
                          <a:effectLst/>
                        </a:rPr>
                        <a:t> et </a:t>
                      </a:r>
                      <a:r>
                        <a:rPr lang="fr-FR" sz="1400" b="1" dirty="0" err="1">
                          <a:solidFill>
                            <a:schemeClr val="bg1"/>
                          </a:solidFill>
                          <a:effectLst/>
                        </a:rPr>
                        <a:t>Synlab</a:t>
                      </a:r>
                      <a:r>
                        <a:rPr lang="fr-FR" sz="1400" b="1" dirty="0">
                          <a:solidFill>
                            <a:schemeClr val="bg1"/>
                          </a:solidFill>
                          <a:effectLst/>
                        </a:rPr>
                        <a:t> (test </a:t>
                      </a:r>
                      <a:r>
                        <a:rPr lang="fr-FR" sz="1400" b="1" dirty="0" err="1">
                          <a:solidFill>
                            <a:schemeClr val="bg1"/>
                          </a:solidFill>
                          <a:effectLst/>
                        </a:rPr>
                        <a:t>PerkinElmer</a:t>
                      </a:r>
                      <a:r>
                        <a:rPr lang="fr-FR" sz="1400" b="1" dirty="0">
                          <a:solidFill>
                            <a:schemeClr val="bg1"/>
                          </a:solidFill>
                          <a:effectLst/>
                        </a:rPr>
                        <a:t>)</a:t>
                      </a:r>
                      <a:endPar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lgn="ctr">
                        <a:lnSpc>
                          <a:spcPct val="107000"/>
                        </a:lnSpc>
                        <a:spcAft>
                          <a:spcPts val="0"/>
                        </a:spcAft>
                      </a:pPr>
                      <a:r>
                        <a:rPr lang="fr-FR" sz="1400" b="1" dirty="0">
                          <a:solidFill>
                            <a:schemeClr val="bg1"/>
                          </a:solidFill>
                          <a:effectLst/>
                        </a:rPr>
                        <a:t>Total capacitaire</a:t>
                      </a:r>
                      <a:endParaRPr lang="fr-FR"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extLst>
                  <a:ext uri="{0D108BD9-81ED-4DB2-BD59-A6C34878D82A}">
                    <a16:rowId xmlns:a16="http://schemas.microsoft.com/office/drawing/2014/main" val="1121926564"/>
                  </a:ext>
                </a:extLst>
              </a:tr>
              <a:tr h="0">
                <a:tc>
                  <a:txBody>
                    <a:bodyPr/>
                    <a:lstStyle/>
                    <a:p>
                      <a:pPr algn="l">
                        <a:lnSpc>
                          <a:spcPct val="107000"/>
                        </a:lnSpc>
                        <a:spcAft>
                          <a:spcPts val="0"/>
                        </a:spcAft>
                      </a:pPr>
                      <a:r>
                        <a:rPr lang="fr-FR" sz="1400" dirty="0">
                          <a:effectLst/>
                        </a:rPr>
                        <a:t>Capacité journalière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nSpc>
                          <a:spcPct val="107000"/>
                        </a:lnSpc>
                        <a:spcAft>
                          <a:spcPts val="0"/>
                        </a:spcAft>
                      </a:pPr>
                      <a:r>
                        <a:rPr lang="fr-FR" sz="1400" dirty="0">
                          <a:effectLst/>
                        </a:rPr>
                        <a:t>12k/jours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a:effectLst/>
                        </a:rPr>
                        <a:t>70k/jour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a:effectLst/>
                        </a:rPr>
                        <a:t>28k/jour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a:effectLst/>
                        </a:rPr>
                        <a:t>110k/jour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1030771"/>
                  </a:ext>
                </a:extLst>
              </a:tr>
              <a:tr h="0">
                <a:tc>
                  <a:txBody>
                    <a:bodyPr/>
                    <a:lstStyle/>
                    <a:p>
                      <a:pPr algn="l">
                        <a:lnSpc>
                          <a:spcPct val="107000"/>
                        </a:lnSpc>
                        <a:spcAft>
                          <a:spcPts val="0"/>
                        </a:spcAft>
                      </a:pPr>
                      <a:r>
                        <a:rPr lang="fr-FR" sz="1400" dirty="0">
                          <a:effectLst/>
                        </a:rPr>
                        <a:t>Capacité hebdomadaire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nSpc>
                          <a:spcPct val="107000"/>
                        </a:lnSpc>
                        <a:spcAft>
                          <a:spcPts val="0"/>
                        </a:spcAft>
                      </a:pPr>
                      <a:r>
                        <a:rPr lang="fr-FR" sz="1400" dirty="0">
                          <a:effectLst/>
                        </a:rPr>
                        <a:t>84k/semaine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dirty="0">
                          <a:effectLst/>
                        </a:rPr>
                        <a:t>350k/semaine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dirty="0">
                          <a:effectLst/>
                        </a:rPr>
                        <a:t>196k/semaine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dirty="0">
                          <a:effectLst/>
                        </a:rPr>
                        <a:t>630k/semaine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5923057"/>
                  </a:ext>
                </a:extLst>
              </a:tr>
            </a:tbl>
          </a:graphicData>
        </a:graphic>
      </p:graphicFrame>
    </p:spTree>
    <p:extLst>
      <p:ext uri="{BB962C8B-B14F-4D97-AF65-F5344CB8AC3E}">
        <p14:creationId xmlns:p14="http://schemas.microsoft.com/office/powerpoint/2010/main" val="1388928077"/>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itre 1"/>
          <p:cNvSpPr txBox="1"/>
          <p:nvPr/>
        </p:nvSpPr>
        <p:spPr>
          <a:xfrm>
            <a:off x="425480" y="13649"/>
            <a:ext cx="11278010" cy="7571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lvl="0" algn="ctr">
              <a:lnSpc>
                <a:spcPct val="90000"/>
              </a:lnSpc>
              <a:defRPr sz="2800">
                <a:solidFill>
                  <a:srgbClr val="FF5050"/>
                </a:solidFill>
                <a:latin typeface="Marianne ExtraBold"/>
                <a:ea typeface="Marianne ExtraBold"/>
                <a:cs typeface="Marianne ExtraBold"/>
                <a:sym typeface="Marianne ExtraBold"/>
              </a:defRPr>
            </a:pPr>
            <a:r>
              <a:rPr lang="fr-FR" sz="2400" b="1" dirty="0" smtClean="0">
                <a:solidFill>
                  <a:schemeClr val="accent1">
                    <a:lumMod val="50000"/>
                  </a:schemeClr>
                </a:solidFill>
                <a:latin typeface="Marianne" panose="02000000000000000000" pitchFamily="50" charset="0"/>
                <a:sym typeface="Marianne ExtraBold"/>
              </a:rPr>
              <a:t>Le déploiement dans l’Education nationale se réalisera sur trois semaines, en fonction des dates de rentrée des différentes zones</a:t>
            </a:r>
            <a:endParaRPr lang="fr-FR" sz="2400" b="1" dirty="0">
              <a:solidFill>
                <a:schemeClr val="accent1">
                  <a:lumMod val="50000"/>
                </a:schemeClr>
              </a:solidFill>
              <a:latin typeface="Marianne" panose="02000000000000000000" pitchFamily="50" charset="0"/>
              <a:sym typeface="Marianne ExtraBold"/>
            </a:endParaRPr>
          </a:p>
        </p:txBody>
      </p:sp>
      <p:sp>
        <p:nvSpPr>
          <p:cNvPr id="248" name="Connecteur droit 29"/>
          <p:cNvSpPr/>
          <p:nvPr/>
        </p:nvSpPr>
        <p:spPr>
          <a:xfrm>
            <a:off x="496956" y="829780"/>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15" name="ZoneTexte 14"/>
          <p:cNvSpPr txBox="1"/>
          <p:nvPr/>
        </p:nvSpPr>
        <p:spPr>
          <a:xfrm>
            <a:off x="3428397" y="1468582"/>
            <a:ext cx="50846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dirty="0">
              <a:ln>
                <a:noFill/>
              </a:ln>
              <a:solidFill>
                <a:srgbClr val="000000"/>
              </a:solidFill>
              <a:effectLst/>
              <a:uFillTx/>
              <a:latin typeface="+mn-lt"/>
              <a:ea typeface="+mn-ea"/>
              <a:cs typeface="+mn-cs"/>
              <a:sym typeface="Calibri"/>
            </a:endParaRPr>
          </a:p>
        </p:txBody>
      </p:sp>
      <p:pic>
        <p:nvPicPr>
          <p:cNvPr id="8" name="Image 7"/>
          <p:cNvPicPr/>
          <p:nvPr/>
        </p:nvPicPr>
        <p:blipFill rotWithShape="1">
          <a:blip r:embed="rId2"/>
          <a:srcRect t="14543"/>
          <a:stretch/>
        </p:blipFill>
        <p:spPr>
          <a:xfrm>
            <a:off x="425480" y="1620428"/>
            <a:ext cx="11250583" cy="4940710"/>
          </a:xfrm>
          <a:prstGeom prst="rect">
            <a:avLst/>
          </a:prstGeom>
        </p:spPr>
      </p:pic>
      <p:sp>
        <p:nvSpPr>
          <p:cNvPr id="5" name="ZoneTexte 4"/>
          <p:cNvSpPr txBox="1"/>
          <p:nvPr/>
        </p:nvSpPr>
        <p:spPr>
          <a:xfrm>
            <a:off x="737419" y="1002890"/>
            <a:ext cx="1063358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fr-FR" sz="1800" b="0" i="1" u="none" strike="noStrike" cap="none" spc="0" normalizeH="0" baseline="0" dirty="0" smtClean="0">
                <a:ln>
                  <a:noFill/>
                </a:ln>
                <a:solidFill>
                  <a:srgbClr val="000000"/>
                </a:solidFill>
                <a:effectLst/>
                <a:uFillTx/>
                <a:latin typeface="+mn-lt"/>
                <a:ea typeface="+mn-ea"/>
                <a:cs typeface="+mn-cs"/>
                <a:sym typeface="Calibri"/>
              </a:rPr>
              <a:t>Zones de vacances de l’Education</a:t>
            </a:r>
            <a:r>
              <a:rPr kumimoji="0" lang="fr-FR" sz="1800" b="0" i="1" u="none" strike="noStrike" cap="none" spc="0" normalizeH="0" dirty="0" smtClean="0">
                <a:ln>
                  <a:noFill/>
                </a:ln>
                <a:solidFill>
                  <a:srgbClr val="000000"/>
                </a:solidFill>
                <a:effectLst/>
                <a:uFillTx/>
                <a:latin typeface="+mn-lt"/>
                <a:ea typeface="+mn-ea"/>
                <a:cs typeface="+mn-cs"/>
                <a:sym typeface="Calibri"/>
              </a:rPr>
              <a:t> nationale et plateformes de réalisation des tests salivaires</a:t>
            </a:r>
            <a:endParaRPr kumimoji="0" lang="fr-FR" sz="1800" b="0" i="1"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199055480"/>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itre 1"/>
          <p:cNvSpPr txBox="1"/>
          <p:nvPr/>
        </p:nvSpPr>
        <p:spPr>
          <a:xfrm>
            <a:off x="425480" y="346047"/>
            <a:ext cx="11278010" cy="42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lvl="0" algn="ctr">
              <a:lnSpc>
                <a:spcPct val="90000"/>
              </a:lnSpc>
              <a:defRPr sz="2800">
                <a:solidFill>
                  <a:srgbClr val="FF5050"/>
                </a:solidFill>
                <a:latin typeface="Marianne ExtraBold"/>
                <a:ea typeface="Marianne ExtraBold"/>
                <a:cs typeface="Marianne ExtraBold"/>
                <a:sym typeface="Marianne ExtraBold"/>
              </a:defRPr>
            </a:pPr>
            <a:r>
              <a:rPr lang="fr-FR" sz="2400" b="1" dirty="0" smtClean="0">
                <a:solidFill>
                  <a:schemeClr val="accent1">
                    <a:lumMod val="50000"/>
                  </a:schemeClr>
                </a:solidFill>
                <a:latin typeface="Marianne" panose="02000000000000000000" pitchFamily="50" charset="0"/>
                <a:sym typeface="Marianne ExtraBold"/>
              </a:rPr>
              <a:t>Pour chaque zone, le déploiement se déroulera en trois temps</a:t>
            </a:r>
            <a:endParaRPr lang="fr-FR" sz="2400" b="1" dirty="0">
              <a:solidFill>
                <a:schemeClr val="accent1">
                  <a:lumMod val="50000"/>
                </a:schemeClr>
              </a:solidFill>
              <a:latin typeface="Marianne" panose="02000000000000000000" pitchFamily="50" charset="0"/>
              <a:sym typeface="Marianne ExtraBold"/>
            </a:endParaRPr>
          </a:p>
        </p:txBody>
      </p:sp>
      <p:sp>
        <p:nvSpPr>
          <p:cNvPr id="248" name="Connecteur droit 29"/>
          <p:cNvSpPr/>
          <p:nvPr/>
        </p:nvSpPr>
        <p:spPr>
          <a:xfrm>
            <a:off x="496956" y="829780"/>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2" name="Pentagone 1"/>
          <p:cNvSpPr/>
          <p:nvPr/>
        </p:nvSpPr>
        <p:spPr>
          <a:xfrm rot="5400000">
            <a:off x="1792325" y="1169254"/>
            <a:ext cx="858855" cy="3600000"/>
          </a:xfrm>
          <a:prstGeom prst="homePlate">
            <a:avLst/>
          </a:prstGeom>
          <a:solidFill>
            <a:schemeClr val="accent5">
              <a:lumMod val="5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fr-FR" b="1" dirty="0" smtClean="0">
                <a:solidFill>
                  <a:schemeClr val="bg1"/>
                </a:solidFill>
              </a:rPr>
              <a:t>1. Préparation de l’opération de dépistage</a:t>
            </a:r>
            <a:endParaRPr kumimoji="0" lang="fr-FR" sz="1800" b="1" i="0" u="none" strike="noStrike" cap="none" spc="0" normalizeH="0" baseline="0" dirty="0">
              <a:ln>
                <a:noFill/>
              </a:ln>
              <a:solidFill>
                <a:schemeClr val="bg1"/>
              </a:solidFill>
              <a:effectLst/>
              <a:uFillTx/>
              <a:sym typeface="Calibri"/>
            </a:endParaRPr>
          </a:p>
        </p:txBody>
      </p:sp>
      <p:sp>
        <p:nvSpPr>
          <p:cNvPr id="9" name="Pentagone 8"/>
          <p:cNvSpPr/>
          <p:nvPr/>
        </p:nvSpPr>
        <p:spPr>
          <a:xfrm rot="5400000">
            <a:off x="5634284" y="1169254"/>
            <a:ext cx="860400" cy="3600000"/>
          </a:xfrm>
          <a:prstGeom prst="homePlate">
            <a:avLst/>
          </a:prstGeom>
          <a:solidFill>
            <a:schemeClr val="accent5">
              <a:lumMod val="5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fromWordArt="0" anchor="ctr" anchorCtr="0" forceAA="0" compatLnSpc="1">
            <a:prstTxWarp prst="textNoShape">
              <a:avLst/>
            </a:prstTxWarp>
            <a:spAutoFit/>
          </a:bodyPr>
          <a:lstStyle/>
          <a:p>
            <a:pPr algn="ctr"/>
            <a:r>
              <a:rPr lang="fr-FR" b="1" dirty="0" smtClean="0">
                <a:solidFill>
                  <a:schemeClr val="bg1"/>
                </a:solidFill>
              </a:rPr>
              <a:t>2. Opération de prélèvement</a:t>
            </a:r>
            <a:endParaRPr lang="fr-FR" b="1" dirty="0">
              <a:solidFill>
                <a:schemeClr val="bg1"/>
              </a:solidFill>
            </a:endParaRPr>
          </a:p>
        </p:txBody>
      </p:sp>
      <p:sp>
        <p:nvSpPr>
          <p:cNvPr id="11" name="Pentagone 10"/>
          <p:cNvSpPr/>
          <p:nvPr/>
        </p:nvSpPr>
        <p:spPr>
          <a:xfrm rot="5400000">
            <a:off x="9477017" y="1169254"/>
            <a:ext cx="860400" cy="3600000"/>
          </a:xfrm>
          <a:prstGeom prst="homePlate">
            <a:avLst/>
          </a:prstGeom>
          <a:solidFill>
            <a:schemeClr val="accent5">
              <a:lumMod val="5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fromWordArt="0" anchor="ctr" anchorCtr="0" forceAA="0" compatLnSpc="1">
            <a:prstTxWarp prst="textNoShape">
              <a:avLst/>
            </a:prstTxWarp>
            <a:spAutoFit/>
          </a:bodyPr>
          <a:lstStyle/>
          <a:p>
            <a:pPr algn="ctr"/>
            <a:r>
              <a:rPr lang="fr-FR" b="1" dirty="0" smtClean="0">
                <a:solidFill>
                  <a:schemeClr val="bg1"/>
                </a:solidFill>
              </a:rPr>
              <a:t>3. Analyse et retours des résultats</a:t>
            </a:r>
            <a:endParaRPr lang="fr-FR" b="1" dirty="0">
              <a:solidFill>
                <a:schemeClr val="bg1"/>
              </a:solidFill>
            </a:endParaRPr>
          </a:p>
        </p:txBody>
      </p:sp>
      <p:sp>
        <p:nvSpPr>
          <p:cNvPr id="4" name="Ellipse 3"/>
          <p:cNvSpPr/>
          <p:nvPr/>
        </p:nvSpPr>
        <p:spPr>
          <a:xfrm>
            <a:off x="1521204" y="1250233"/>
            <a:ext cx="1401097" cy="1401097"/>
          </a:xfrm>
          <a:prstGeom prst="ellipse">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14" name="Ellipse 13"/>
          <p:cNvSpPr/>
          <p:nvPr/>
        </p:nvSpPr>
        <p:spPr>
          <a:xfrm>
            <a:off x="5363936" y="1305229"/>
            <a:ext cx="1401097" cy="1401097"/>
          </a:xfrm>
          <a:prstGeom prst="ellipse">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pic>
        <p:nvPicPr>
          <p:cNvPr id="6" name="Image 5"/>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9551" b="93539" l="9441" r="93706">
                        <a14:foregroundMark x1="36364" y1="43258" x2="36364" y2="43258"/>
                        <a14:foregroundMark x1="36364" y1="38483" x2="36364" y2="38483"/>
                        <a14:foregroundMark x1="57343" y1="80337" x2="57343" y2="80337"/>
                      </a14:backgroundRemoval>
                    </a14:imgEffect>
                  </a14:imgLayer>
                </a14:imgProps>
              </a:ext>
            </a:extLst>
          </a:blip>
          <a:stretch>
            <a:fillRect/>
          </a:stretch>
        </p:blipFill>
        <p:spPr>
          <a:xfrm>
            <a:off x="5581908" y="1405088"/>
            <a:ext cx="965153" cy="1201379"/>
          </a:xfrm>
          <a:prstGeom prst="rect">
            <a:avLst/>
          </a:prstGeom>
        </p:spPr>
      </p:pic>
      <p:pic>
        <p:nvPicPr>
          <p:cNvPr id="7" name="Image 6"/>
          <p:cNvPicPr>
            <a:picLocks noChangeAspect="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backgroundRemoval t="2096" b="97605" l="9319" r="95341">
                        <a14:foregroundMark x1="25448" y1="31138" x2="25448" y2="31138"/>
                        <a14:foregroundMark x1="27240" y1="48503" x2="27240" y2="48503"/>
                        <a14:foregroundMark x1="25448" y1="59581" x2="25448" y2="59581"/>
                        <a14:foregroundMark x1="58781" y1="41916" x2="58781" y2="41916"/>
                        <a14:foregroundMark x1="58781" y1="47305" x2="58781" y2="47305"/>
                        <a14:foregroundMark x1="54122" y1="32036" x2="54122" y2="32036"/>
                        <a14:foregroundMark x1="55197" y1="23952" x2="55197" y2="23952"/>
                        <a14:foregroundMark x1="46595" y1="24850" x2="46595" y2="24850"/>
                        <a14:foregroundMark x1="76344" y1="30838" x2="76344" y2="30838"/>
                        <a14:foregroundMark x1="74910" y1="47904" x2="74910" y2="47904"/>
                        <a14:foregroundMark x1="45878" y1="59581" x2="45878" y2="59581"/>
                        <a14:foregroundMark x1="46595" y1="42216" x2="46595" y2="42216"/>
                        <a14:foregroundMark x1="59857" y1="58982" x2="59857" y2="58982"/>
                        <a14:foregroundMark x1="59857" y1="62275" x2="59857" y2="62275"/>
                        <a14:foregroundMark x1="75986" y1="64671" x2="75986" y2="64671"/>
                      </a14:backgroundRemoval>
                    </a14:imgEffect>
                  </a14:imgLayer>
                </a14:imgProps>
              </a:ext>
            </a:extLst>
          </a:blip>
          <a:stretch>
            <a:fillRect/>
          </a:stretch>
        </p:blipFill>
        <p:spPr>
          <a:xfrm>
            <a:off x="1817511" y="1515690"/>
            <a:ext cx="808482" cy="967860"/>
          </a:xfrm>
          <a:prstGeom prst="rect">
            <a:avLst/>
          </a:prstGeom>
        </p:spPr>
      </p:pic>
      <p:sp>
        <p:nvSpPr>
          <p:cNvPr id="16" name="Ellipse 15"/>
          <p:cNvSpPr/>
          <p:nvPr/>
        </p:nvSpPr>
        <p:spPr>
          <a:xfrm>
            <a:off x="9206669" y="1305229"/>
            <a:ext cx="1401097" cy="1401097"/>
          </a:xfrm>
          <a:prstGeom prst="ellipse">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pic>
        <p:nvPicPr>
          <p:cNvPr id="12" name="Image 11"/>
          <p:cNvPicPr>
            <a:picLocks noChangeAspect="1"/>
          </p:cNvPicPr>
          <p:nvPr/>
        </p:nvPicPr>
        <p:blipFill>
          <a:blip r:embed="rId6">
            <a:duotone>
              <a:schemeClr val="accent5">
                <a:shade val="45000"/>
                <a:satMod val="135000"/>
              </a:schemeClr>
              <a:prstClr val="white"/>
            </a:duotone>
            <a:extLst>
              <a:ext uri="{BEBA8EAE-BF5A-486C-A8C5-ECC9F3942E4B}">
                <a14:imgProps xmlns:a14="http://schemas.microsoft.com/office/drawing/2010/main">
                  <a14:imgLayer r:embed="rId7">
                    <a14:imgEffect>
                      <a14:backgroundRemoval t="9742" b="96848" l="9901" r="89769">
                        <a14:foregroundMark x1="33993" y1="31232" x2="33993" y2="31232"/>
                        <a14:foregroundMark x1="34653" y1="37249" x2="34653" y2="37249"/>
                        <a14:foregroundMark x1="34653" y1="37249" x2="34653" y2="37249"/>
                        <a14:foregroundMark x1="36964" y1="55874" x2="36964" y2="55874"/>
                        <a14:foregroundMark x1="42574" y1="68481" x2="42574" y2="68481"/>
                        <a14:foregroundMark x1="45215" y1="88825" x2="45215" y2="88825"/>
                        <a14:foregroundMark x1="51815" y1="88252" x2="51815" y2="88252"/>
                        <a14:foregroundMark x1="57096" y1="88252" x2="57096" y2="88252"/>
                        <a14:foregroundMark x1="58416" y1="32092" x2="58416" y2="32092"/>
                        <a14:foregroundMark x1="63036" y1="30659" x2="63036" y2="30659"/>
                      </a14:backgroundRemoval>
                    </a14:imgEffect>
                  </a14:imgLayer>
                </a14:imgProps>
              </a:ext>
            </a:extLst>
          </a:blip>
          <a:stretch>
            <a:fillRect/>
          </a:stretch>
        </p:blipFill>
        <p:spPr>
          <a:xfrm>
            <a:off x="9499409" y="1525305"/>
            <a:ext cx="815616" cy="939439"/>
          </a:xfrm>
          <a:prstGeom prst="rect">
            <a:avLst/>
          </a:prstGeom>
        </p:spPr>
      </p:pic>
      <p:sp>
        <p:nvSpPr>
          <p:cNvPr id="13" name="ZoneTexte 12"/>
          <p:cNvSpPr txBox="1"/>
          <p:nvPr/>
        </p:nvSpPr>
        <p:spPr>
          <a:xfrm>
            <a:off x="442913" y="3451184"/>
            <a:ext cx="3578841" cy="2862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dirty="0" smtClean="0"/>
              <a:t>ou </a:t>
            </a:r>
            <a:r>
              <a:rPr lang="fr-FR" dirty="0"/>
              <a:t>l’</a:t>
            </a:r>
            <a:r>
              <a:rPr lang="fr-FR" dirty="0" err="1"/>
              <a:t>établissIdentification</a:t>
            </a:r>
            <a:r>
              <a:rPr lang="fr-FR" dirty="0"/>
              <a:t> des laboratoires et sélection des établissements par l’académie appuyée par l’ARS; </a:t>
            </a:r>
          </a:p>
          <a:p>
            <a:pPr marL="285750" indent="-285750">
              <a:buFont typeface="Arial" panose="020B0604020202020204" pitchFamily="34" charset="0"/>
              <a:buChar char="•"/>
            </a:pPr>
            <a:r>
              <a:rPr lang="fr-FR" dirty="0"/>
              <a:t>Mise en relation du laboratoire avec les personnels en charge de la supervision de la campagne de test dans l’école </a:t>
            </a:r>
            <a:r>
              <a:rPr lang="fr-FR" dirty="0" err="1"/>
              <a:t>ement</a:t>
            </a:r>
            <a:r>
              <a:rPr lang="fr-FR" dirty="0"/>
              <a:t> </a:t>
            </a:r>
            <a:r>
              <a:rPr lang="fr-FR" dirty="0"/>
              <a:t>et transmission des informations de préparation du </a:t>
            </a:r>
            <a:r>
              <a:rPr lang="fr-FR" dirty="0" smtClean="0"/>
              <a:t>dépistage. </a:t>
            </a:r>
            <a:endParaRPr kumimoji="0" lang="fr-FR" sz="1800" b="0" i="0" u="none" strike="noStrike" cap="none" spc="0" normalizeH="0" baseline="0" dirty="0">
              <a:ln>
                <a:noFill/>
              </a:ln>
              <a:solidFill>
                <a:srgbClr val="000000"/>
              </a:solidFill>
              <a:effectLst/>
              <a:uFillTx/>
              <a:latin typeface="+mn-lt"/>
              <a:ea typeface="+mn-ea"/>
              <a:cs typeface="+mn-cs"/>
              <a:sym typeface="Calibri"/>
            </a:endParaRPr>
          </a:p>
        </p:txBody>
      </p:sp>
      <p:sp>
        <p:nvSpPr>
          <p:cNvPr id="19" name="ZoneTexte 18"/>
          <p:cNvSpPr txBox="1"/>
          <p:nvPr/>
        </p:nvSpPr>
        <p:spPr>
          <a:xfrm>
            <a:off x="4264484" y="3451184"/>
            <a:ext cx="3578841"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fr-FR" sz="1800" b="0" i="0" u="none" strike="noStrike" cap="none" spc="0" normalizeH="0" baseline="0" dirty="0" smtClean="0">
                <a:ln>
                  <a:noFill/>
                </a:ln>
                <a:solidFill>
                  <a:srgbClr val="000000"/>
                </a:solidFill>
                <a:effectLst/>
                <a:uFillTx/>
                <a:latin typeface="+mn-lt"/>
                <a:ea typeface="+mn-ea"/>
                <a:cs typeface="+mn-cs"/>
                <a:sym typeface="Calibri"/>
              </a:rPr>
              <a:t>Acheminement du</a:t>
            </a:r>
            <a:r>
              <a:rPr kumimoji="0" lang="fr-FR" sz="1800" b="0" i="0" u="none" strike="noStrike" cap="none" spc="0" normalizeH="0" dirty="0" smtClean="0">
                <a:ln>
                  <a:noFill/>
                </a:ln>
                <a:solidFill>
                  <a:srgbClr val="000000"/>
                </a:solidFill>
                <a:effectLst/>
                <a:uFillTx/>
                <a:latin typeface="+mn-lt"/>
                <a:ea typeface="+mn-ea"/>
                <a:cs typeface="+mn-cs"/>
                <a:sym typeface="Calibri"/>
              </a:rPr>
              <a:t> matériel ;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baseline="0" dirty="0" smtClean="0"/>
              <a:t>Formation</a:t>
            </a:r>
            <a:r>
              <a:rPr lang="fr-FR" dirty="0" smtClean="0"/>
              <a:t> des personnels ;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dirty="0" smtClean="0"/>
              <a:t>Réalisation des prélèvements ;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fr-FR" sz="1800" b="0" i="0" u="none" strike="noStrike" cap="none" spc="0" normalizeH="0" baseline="0" dirty="0" smtClean="0">
                <a:ln>
                  <a:noFill/>
                </a:ln>
                <a:solidFill>
                  <a:srgbClr val="000000"/>
                </a:solidFill>
                <a:effectLst/>
                <a:uFillTx/>
                <a:latin typeface="+mn-lt"/>
                <a:ea typeface="+mn-ea"/>
                <a:cs typeface="+mn-cs"/>
                <a:sym typeface="Calibri"/>
              </a:rPr>
              <a:t>Récupération</a:t>
            </a:r>
            <a:r>
              <a:rPr kumimoji="0" lang="fr-FR" sz="1800" b="0" i="0" u="none" strike="noStrike" cap="none" spc="0" normalizeH="0" dirty="0" smtClean="0">
                <a:ln>
                  <a:noFill/>
                </a:ln>
                <a:solidFill>
                  <a:srgbClr val="000000"/>
                </a:solidFill>
                <a:effectLst/>
                <a:uFillTx/>
                <a:latin typeface="+mn-lt"/>
                <a:ea typeface="+mn-ea"/>
                <a:cs typeface="+mn-cs"/>
                <a:sym typeface="Calibri"/>
              </a:rPr>
              <a:t> des prélèvements. </a:t>
            </a:r>
            <a:endParaRPr kumimoji="0" lang="fr-FR" sz="1800" b="0" i="0" u="none" strike="noStrike" cap="none" spc="0" normalizeH="0" baseline="0" dirty="0">
              <a:ln>
                <a:noFill/>
              </a:ln>
              <a:solidFill>
                <a:srgbClr val="000000"/>
              </a:solidFill>
              <a:effectLst/>
              <a:uFillTx/>
              <a:latin typeface="+mn-lt"/>
              <a:ea typeface="+mn-ea"/>
              <a:cs typeface="+mn-cs"/>
              <a:sym typeface="Calibri"/>
            </a:endParaRPr>
          </a:p>
        </p:txBody>
      </p:sp>
      <p:sp>
        <p:nvSpPr>
          <p:cNvPr id="20" name="ZoneTexte 19"/>
          <p:cNvSpPr txBox="1"/>
          <p:nvPr/>
        </p:nvSpPr>
        <p:spPr>
          <a:xfrm>
            <a:off x="8149668" y="3398682"/>
            <a:ext cx="3578841" cy="20313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fr-FR" sz="1800" b="0" i="0" u="none" strike="noStrike" cap="none" spc="0" normalizeH="0" baseline="0" dirty="0" smtClean="0">
                <a:ln>
                  <a:noFill/>
                </a:ln>
                <a:solidFill>
                  <a:srgbClr val="000000"/>
                </a:solidFill>
                <a:effectLst/>
                <a:uFillTx/>
                <a:latin typeface="+mn-lt"/>
                <a:ea typeface="+mn-ea"/>
                <a:cs typeface="+mn-cs"/>
                <a:sym typeface="Calibri"/>
              </a:rPr>
              <a:t>Réalisation des analyses ;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dirty="0" smtClean="0"/>
              <a:t>Facturation ;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fr-FR" sz="1800" b="0" i="0" u="none" strike="noStrike" cap="none" spc="0" normalizeH="0" baseline="0" dirty="0" smtClean="0">
                <a:ln>
                  <a:noFill/>
                </a:ln>
                <a:solidFill>
                  <a:srgbClr val="000000"/>
                </a:solidFill>
                <a:effectLst/>
                <a:uFillTx/>
                <a:latin typeface="+mn-lt"/>
                <a:ea typeface="+mn-ea"/>
                <a:cs typeface="+mn-cs"/>
                <a:sym typeface="Calibri"/>
              </a:rPr>
              <a:t>Rendu des résultats aux parents ;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dirty="0" smtClean="0"/>
              <a:t>Transmission des résultats aux ARS et aux médecins conseillers techniques départementaux de l’éducation nationale. </a:t>
            </a:r>
            <a:endParaRPr kumimoji="0" lang="fr-FR"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283899982"/>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3937" y="1098368"/>
            <a:ext cx="10567107" cy="369330"/>
          </a:xfrm>
          <a:prstGeom prst="rect">
            <a:avLst/>
          </a:prstGeom>
          <a:solidFill>
            <a:schemeClr val="accent5">
              <a:lumMod val="5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722313" marR="0" algn="l" defTabSz="914400" rtl="0" fontAlgn="auto" latinLnBrk="0" hangingPunct="0">
              <a:lnSpc>
                <a:spcPct val="100000"/>
              </a:lnSpc>
              <a:spcBef>
                <a:spcPts val="0"/>
              </a:spcBef>
              <a:spcAft>
                <a:spcPts val="0"/>
              </a:spcAft>
              <a:buClrTx/>
              <a:buSzTx/>
              <a:buFontTx/>
              <a:buNone/>
              <a:tabLst/>
            </a:pPr>
            <a:r>
              <a:rPr kumimoji="0" lang="fr-FR" sz="1800" b="1" i="0" u="none" strike="noStrike" cap="none" spc="0" normalizeH="0" baseline="0" dirty="0" smtClean="0">
                <a:ln>
                  <a:noFill/>
                </a:ln>
                <a:solidFill>
                  <a:schemeClr val="bg1"/>
                </a:solidFill>
                <a:effectLst/>
                <a:uFillTx/>
                <a:latin typeface="+mn-lt"/>
                <a:ea typeface="+mn-ea"/>
                <a:cs typeface="+mn-cs"/>
                <a:sym typeface="Calibri"/>
              </a:rPr>
              <a:t>1. Préparation de l’opération de dépistage</a:t>
            </a:r>
            <a:endParaRPr kumimoji="0" lang="fr-FR" sz="1800" b="1" i="0" u="none" strike="noStrike" cap="none" spc="0" normalizeH="0" baseline="0" dirty="0">
              <a:ln>
                <a:noFill/>
              </a:ln>
              <a:solidFill>
                <a:schemeClr val="bg1"/>
              </a:solidFill>
              <a:effectLst/>
              <a:uFillTx/>
              <a:latin typeface="+mn-lt"/>
              <a:ea typeface="+mn-ea"/>
              <a:cs typeface="+mn-cs"/>
              <a:sym typeface="Calibri"/>
            </a:endParaRPr>
          </a:p>
        </p:txBody>
      </p:sp>
      <p:sp>
        <p:nvSpPr>
          <p:cNvPr id="247" name="Titre 1"/>
          <p:cNvSpPr txBox="1"/>
          <p:nvPr/>
        </p:nvSpPr>
        <p:spPr>
          <a:xfrm>
            <a:off x="425480" y="346047"/>
            <a:ext cx="11278010" cy="42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lvl="0" algn="ctr">
              <a:lnSpc>
                <a:spcPct val="90000"/>
              </a:lnSpc>
              <a:defRPr sz="2800">
                <a:solidFill>
                  <a:srgbClr val="FF5050"/>
                </a:solidFill>
                <a:latin typeface="Marianne ExtraBold"/>
                <a:ea typeface="Marianne ExtraBold"/>
                <a:cs typeface="Marianne ExtraBold"/>
                <a:sym typeface="Marianne ExtraBold"/>
              </a:defRPr>
            </a:pPr>
            <a:r>
              <a:rPr lang="fr-FR" sz="2400" b="1" dirty="0" smtClean="0">
                <a:solidFill>
                  <a:schemeClr val="accent1">
                    <a:lumMod val="50000"/>
                  </a:schemeClr>
                </a:solidFill>
                <a:latin typeface="Marianne" panose="02000000000000000000" pitchFamily="50" charset="0"/>
                <a:sym typeface="Marianne ExtraBold"/>
              </a:rPr>
              <a:t>Pour chaque zone, le déploiement se déroulera en trois temps</a:t>
            </a:r>
            <a:endParaRPr lang="fr-FR" sz="2400" b="1" dirty="0">
              <a:solidFill>
                <a:schemeClr val="accent1">
                  <a:lumMod val="50000"/>
                </a:schemeClr>
              </a:solidFill>
              <a:latin typeface="Marianne" panose="02000000000000000000" pitchFamily="50" charset="0"/>
              <a:sym typeface="Marianne ExtraBold"/>
            </a:endParaRPr>
          </a:p>
        </p:txBody>
      </p:sp>
      <p:sp>
        <p:nvSpPr>
          <p:cNvPr id="248" name="Connecteur droit 29"/>
          <p:cNvSpPr/>
          <p:nvPr/>
        </p:nvSpPr>
        <p:spPr>
          <a:xfrm>
            <a:off x="496956" y="829780"/>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4" name="Ellipse 3"/>
          <p:cNvSpPr/>
          <p:nvPr/>
        </p:nvSpPr>
        <p:spPr>
          <a:xfrm>
            <a:off x="496956" y="977033"/>
            <a:ext cx="612000" cy="612000"/>
          </a:xfrm>
          <a:prstGeom prst="ellipse">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pic>
        <p:nvPicPr>
          <p:cNvPr id="7" name="Image 6"/>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2096" b="97605" l="9319" r="95341">
                        <a14:foregroundMark x1="25448" y1="31138" x2="25448" y2="31138"/>
                        <a14:foregroundMark x1="27240" y1="48503" x2="27240" y2="48503"/>
                        <a14:foregroundMark x1="25448" y1="59581" x2="25448" y2="59581"/>
                        <a14:foregroundMark x1="58781" y1="41916" x2="58781" y2="41916"/>
                        <a14:foregroundMark x1="58781" y1="47305" x2="58781" y2="47305"/>
                        <a14:foregroundMark x1="54122" y1="32036" x2="54122" y2="32036"/>
                        <a14:foregroundMark x1="55197" y1="23952" x2="55197" y2="23952"/>
                        <a14:foregroundMark x1="46595" y1="24850" x2="46595" y2="24850"/>
                        <a14:foregroundMark x1="76344" y1="30838" x2="76344" y2="30838"/>
                        <a14:foregroundMark x1="74910" y1="47904" x2="74910" y2="47904"/>
                        <a14:foregroundMark x1="45878" y1="59581" x2="45878" y2="59581"/>
                        <a14:foregroundMark x1="46595" y1="42216" x2="46595" y2="42216"/>
                        <a14:foregroundMark x1="59857" y1="58982" x2="59857" y2="58982"/>
                        <a14:foregroundMark x1="59857" y1="62275" x2="59857" y2="62275"/>
                        <a14:foregroundMark x1="75986" y1="64671" x2="75986" y2="64671"/>
                      </a14:backgroundRemoval>
                    </a14:imgEffect>
                  </a14:imgLayer>
                </a14:imgProps>
              </a:ext>
            </a:extLst>
          </a:blip>
          <a:stretch>
            <a:fillRect/>
          </a:stretch>
        </p:blipFill>
        <p:spPr>
          <a:xfrm>
            <a:off x="607507" y="1049055"/>
            <a:ext cx="390897" cy="467957"/>
          </a:xfrm>
          <a:prstGeom prst="rect">
            <a:avLst/>
          </a:prstGeom>
        </p:spPr>
      </p:pic>
      <p:sp>
        <p:nvSpPr>
          <p:cNvPr id="5" name="Pentagone 4"/>
          <p:cNvSpPr/>
          <p:nvPr/>
        </p:nvSpPr>
        <p:spPr>
          <a:xfrm rot="5400000">
            <a:off x="2143985" y="919140"/>
            <a:ext cx="709193" cy="2779254"/>
          </a:xfrm>
          <a:prstGeom prst="homePlate">
            <a:avLst>
              <a:gd name="adj" fmla="val 35541"/>
            </a:avLst>
          </a:prstGeom>
          <a:solidFill>
            <a:schemeClr val="bg1"/>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anchor="ctr">
            <a:spAutoFit/>
          </a:bodyPr>
          <a:lstStyle/>
          <a:p>
            <a:pPr algn="ctr"/>
            <a:r>
              <a:rPr lang="fr-FR" sz="1600" b="1" dirty="0" smtClean="0"/>
              <a:t>Identification </a:t>
            </a:r>
            <a:r>
              <a:rPr lang="fr-FR" sz="1600" b="1" dirty="0"/>
              <a:t>des </a:t>
            </a:r>
            <a:r>
              <a:rPr lang="fr-FR" sz="1600" b="1" dirty="0" smtClean="0"/>
              <a:t>établissements</a:t>
            </a:r>
            <a:endParaRPr kumimoji="0" lang="fr-FR" sz="1600" b="0" i="0" u="none" strike="noStrike" cap="none" spc="0" normalizeH="0" baseline="0" dirty="0">
              <a:ln>
                <a:noFill/>
              </a:ln>
              <a:solidFill>
                <a:srgbClr val="000000"/>
              </a:solidFill>
              <a:effectLst/>
              <a:uFillTx/>
              <a:latin typeface="+mn-lt"/>
              <a:ea typeface="+mn-ea"/>
              <a:cs typeface="+mn-cs"/>
              <a:sym typeface="Calibri"/>
            </a:endParaRPr>
          </a:p>
        </p:txBody>
      </p:sp>
      <p:sp>
        <p:nvSpPr>
          <p:cNvPr id="21" name="Pentagone 20"/>
          <p:cNvSpPr/>
          <p:nvPr/>
        </p:nvSpPr>
        <p:spPr>
          <a:xfrm rot="5400000">
            <a:off x="8746368" y="414497"/>
            <a:ext cx="999765" cy="4009586"/>
          </a:xfrm>
          <a:prstGeom prst="homePlate">
            <a:avLst>
              <a:gd name="adj" fmla="val 34373"/>
            </a:avLst>
          </a:prstGeom>
          <a:solidFill>
            <a:schemeClr val="bg1"/>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anchor="ctr">
            <a:spAutoFit/>
          </a:bodyPr>
          <a:lstStyle/>
          <a:p>
            <a:pPr algn="ctr"/>
            <a:r>
              <a:rPr lang="fr-FR" sz="1600" b="1" dirty="0" smtClean="0"/>
              <a:t>Mise en relation établissement-laboratoire et transmission des éléments de préparation du dépistage</a:t>
            </a:r>
            <a:endParaRPr kumimoji="0" lang="fr-FR" sz="1600" b="0" i="0" u="none" strike="noStrike" cap="none" spc="0" normalizeH="0" baseline="0" dirty="0">
              <a:ln>
                <a:noFill/>
              </a:ln>
              <a:solidFill>
                <a:srgbClr val="000000"/>
              </a:solidFill>
              <a:effectLst/>
              <a:uFillTx/>
              <a:latin typeface="+mn-lt"/>
              <a:ea typeface="+mn-ea"/>
              <a:cs typeface="+mn-cs"/>
              <a:sym typeface="Calibri"/>
            </a:endParaRPr>
          </a:p>
        </p:txBody>
      </p:sp>
      <p:sp>
        <p:nvSpPr>
          <p:cNvPr id="8" name="ZoneTexte 7"/>
          <p:cNvSpPr txBox="1"/>
          <p:nvPr/>
        </p:nvSpPr>
        <p:spPr>
          <a:xfrm>
            <a:off x="1089040" y="2979152"/>
            <a:ext cx="2779254" cy="39703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a:buFont typeface="Arial" panose="020B0604020202020204" pitchFamily="34" charset="0"/>
              <a:buChar char="•"/>
            </a:pPr>
            <a:r>
              <a:rPr lang="fr-FR" sz="1400" dirty="0" smtClean="0"/>
              <a:t>L’académie </a:t>
            </a:r>
            <a:r>
              <a:rPr lang="fr-FR" sz="1400" dirty="0"/>
              <a:t>identifie, en lien avec l’ARS, les écoles et établissements scolaires devant faire l’objet d’une campagne de dépistage, en </a:t>
            </a:r>
            <a:r>
              <a:rPr lang="fr-FR" sz="1400" dirty="0"/>
              <a:t>tenant </a:t>
            </a:r>
            <a:r>
              <a:rPr lang="fr-FR" sz="1400" dirty="0"/>
              <a:t>compte des capacités d’analyse locales et </a:t>
            </a:r>
            <a:r>
              <a:rPr lang="fr-FR" sz="1400" dirty="0"/>
              <a:t>de la doctrine du gouvernement pour les </a:t>
            </a:r>
            <a:r>
              <a:rPr lang="fr-FR" sz="1400" dirty="0"/>
              <a:t>tests ; </a:t>
            </a:r>
          </a:p>
          <a:p>
            <a:pPr marL="285750" indent="-285750" algn="just">
              <a:buFont typeface="Arial" panose="020B0604020202020204" pitchFamily="34" charset="0"/>
              <a:buChar char="•"/>
            </a:pPr>
            <a:r>
              <a:rPr lang="fr-FR" sz="1400" dirty="0"/>
              <a:t>Les services académiques engagent, en lien avec les directeurs d’école et les chefs d’établissement, le recueil de l’accord des </a:t>
            </a:r>
            <a:r>
              <a:rPr lang="fr-FR" sz="1400" dirty="0"/>
              <a:t>responsables légaux des élèves </a:t>
            </a:r>
            <a:r>
              <a:rPr lang="fr-FR" sz="1400" dirty="0"/>
              <a:t>et des personnels </a:t>
            </a:r>
            <a:r>
              <a:rPr lang="fr-FR" sz="1400" dirty="0"/>
              <a:t>ainsi que des copies de carte vitale ou attestation de sécurité sociale et </a:t>
            </a:r>
            <a:r>
              <a:rPr lang="fr-FR" sz="1400" dirty="0"/>
              <a:t>établissent une liste </a:t>
            </a:r>
            <a:r>
              <a:rPr lang="fr-FR" sz="1400" dirty="0"/>
              <a:t>des participants</a:t>
            </a:r>
            <a:r>
              <a:rPr lang="fr-FR" sz="1400" dirty="0" smtClean="0"/>
              <a:t>.</a:t>
            </a:r>
            <a:endParaRPr lang="fr-FR" sz="1400" dirty="0"/>
          </a:p>
        </p:txBody>
      </p:sp>
      <p:sp>
        <p:nvSpPr>
          <p:cNvPr id="22" name="Pentagone 21"/>
          <p:cNvSpPr/>
          <p:nvPr/>
        </p:nvSpPr>
        <p:spPr>
          <a:xfrm rot="5400000">
            <a:off x="5011928" y="919140"/>
            <a:ext cx="709193" cy="2779254"/>
          </a:xfrm>
          <a:prstGeom prst="homePlate">
            <a:avLst>
              <a:gd name="adj" fmla="val 35541"/>
            </a:avLst>
          </a:prstGeom>
          <a:solidFill>
            <a:schemeClr val="bg1"/>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45719" tIns="45719" rIns="45719" bIns="45719" numCol="1" spcCol="38100" rtlCol="0" anchor="ctr">
            <a:spAutoFit/>
          </a:bodyPr>
          <a:lstStyle/>
          <a:p>
            <a:pPr algn="ctr"/>
            <a:r>
              <a:rPr lang="fr-FR" sz="1600" b="1" dirty="0" smtClean="0"/>
              <a:t>Sélection </a:t>
            </a:r>
            <a:r>
              <a:rPr lang="fr-FR" sz="1600" b="1" dirty="0"/>
              <a:t>des laboratoires par l’académie</a:t>
            </a:r>
            <a:endParaRPr lang="fr-FR" sz="1600" dirty="0"/>
          </a:p>
        </p:txBody>
      </p:sp>
      <p:sp>
        <p:nvSpPr>
          <p:cNvPr id="10" name="Rectangle 9"/>
          <p:cNvSpPr/>
          <p:nvPr/>
        </p:nvSpPr>
        <p:spPr>
          <a:xfrm>
            <a:off x="1089040" y="1568274"/>
            <a:ext cx="5667112" cy="369330"/>
          </a:xfrm>
          <a:prstGeom prst="rect">
            <a:avLst/>
          </a:prstGeom>
          <a:solidFill>
            <a:schemeClr val="accent5">
              <a:lumMod val="50000"/>
            </a:schemeClr>
          </a:solidFill>
          <a:ln w="12700"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fr-FR" sz="1800" b="1" i="0" u="none" strike="noStrike" cap="none" spc="0" normalizeH="0" baseline="0" dirty="0" smtClean="0">
                <a:ln>
                  <a:noFill/>
                </a:ln>
                <a:solidFill>
                  <a:schemeClr val="bg1"/>
                </a:solidFill>
                <a:effectLst/>
                <a:uFillTx/>
                <a:latin typeface="+mn-lt"/>
                <a:ea typeface="+mn-ea"/>
                <a:cs typeface="+mn-cs"/>
                <a:sym typeface="Calibri"/>
              </a:rPr>
              <a:t>Etape 1 </a:t>
            </a:r>
            <a:endParaRPr kumimoji="0" lang="fr-FR" sz="1800" b="1" i="0" u="none" strike="noStrike" cap="none" spc="0" normalizeH="0" baseline="0" dirty="0">
              <a:ln>
                <a:noFill/>
              </a:ln>
              <a:solidFill>
                <a:schemeClr val="bg1"/>
              </a:solidFill>
              <a:effectLst/>
              <a:uFillTx/>
              <a:latin typeface="+mn-lt"/>
              <a:ea typeface="+mn-ea"/>
              <a:cs typeface="+mn-cs"/>
              <a:sym typeface="Calibri"/>
            </a:endParaRPr>
          </a:p>
        </p:txBody>
      </p:sp>
      <p:sp>
        <p:nvSpPr>
          <p:cNvPr id="25" name="Rectangle 24"/>
          <p:cNvSpPr/>
          <p:nvPr/>
        </p:nvSpPr>
        <p:spPr>
          <a:xfrm>
            <a:off x="7226709" y="1543720"/>
            <a:ext cx="4032000" cy="369330"/>
          </a:xfrm>
          <a:prstGeom prst="rect">
            <a:avLst/>
          </a:prstGeom>
          <a:solidFill>
            <a:schemeClr val="accent5">
              <a:lumMod val="50000"/>
            </a:schemeClr>
          </a:solidFill>
          <a:ln w="12700"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fr-FR" sz="1800" b="1" i="0" u="none" strike="noStrike" cap="none" spc="0" normalizeH="0" baseline="0" dirty="0" smtClean="0">
                <a:ln>
                  <a:noFill/>
                </a:ln>
                <a:solidFill>
                  <a:schemeClr val="bg1"/>
                </a:solidFill>
                <a:effectLst/>
                <a:uFillTx/>
                <a:latin typeface="+mn-lt"/>
                <a:ea typeface="+mn-ea"/>
                <a:cs typeface="+mn-cs"/>
                <a:sym typeface="Calibri"/>
              </a:rPr>
              <a:t>Etape 2 </a:t>
            </a:r>
            <a:endParaRPr kumimoji="0" lang="fr-FR" sz="1800" b="1" i="0" u="none" strike="noStrike" cap="none" spc="0" normalizeH="0" baseline="0" dirty="0">
              <a:ln>
                <a:noFill/>
              </a:ln>
              <a:solidFill>
                <a:schemeClr val="bg1"/>
              </a:solidFill>
              <a:effectLst/>
              <a:uFillTx/>
              <a:latin typeface="+mn-lt"/>
              <a:ea typeface="+mn-ea"/>
              <a:cs typeface="+mn-cs"/>
              <a:sym typeface="Calibri"/>
            </a:endParaRPr>
          </a:p>
        </p:txBody>
      </p:sp>
      <p:sp>
        <p:nvSpPr>
          <p:cNvPr id="26" name="ZoneTexte 25"/>
          <p:cNvSpPr txBox="1"/>
          <p:nvPr/>
        </p:nvSpPr>
        <p:spPr>
          <a:xfrm>
            <a:off x="3956983" y="2979152"/>
            <a:ext cx="2779254" cy="41395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a:buFont typeface="Arial" panose="020B0604020202020204" pitchFamily="34" charset="0"/>
              <a:buChar char="•"/>
            </a:pPr>
            <a:r>
              <a:rPr lang="fr-FR" sz="1400" dirty="0"/>
              <a:t>Les services académiques informent le ou les laboratoires choisis de la liste des établissements retenus et de leur localisation, en précisant pour chacun l’effectif pressenti et les dates fixées des campagnes. </a:t>
            </a:r>
            <a:r>
              <a:rPr lang="fr-FR" sz="1400" dirty="0" smtClean="0"/>
              <a:t>Ils s’assurent que </a:t>
            </a:r>
            <a:r>
              <a:rPr lang="fr-FR" sz="1400" dirty="0"/>
              <a:t>le calendrier des campagnes permettra de répartir de manière homogène les opérations sur tous les jours de la semaine </a:t>
            </a:r>
            <a:r>
              <a:rPr lang="fr-FR" sz="1400" dirty="0" smtClean="0"/>
              <a:t>scolaire ; </a:t>
            </a:r>
          </a:p>
          <a:p>
            <a:pPr marL="285750" indent="-285750" algn="just">
              <a:buFont typeface="Arial" panose="020B0604020202020204" pitchFamily="34" charset="0"/>
              <a:buChar char="•"/>
            </a:pPr>
            <a:r>
              <a:rPr lang="fr-FR" sz="1400" dirty="0" smtClean="0"/>
              <a:t>L’éducation </a:t>
            </a:r>
            <a:r>
              <a:rPr lang="fr-FR" sz="1400" dirty="0"/>
              <a:t>nationale communique également à ce stade au laboratoire le code campagne SI-DEP qui lui a été fourni par l’ARS.</a:t>
            </a:r>
          </a:p>
          <a:p>
            <a:pPr marL="285750" indent="-285750" algn="just">
              <a:buFont typeface="Arial" panose="020B0604020202020204" pitchFamily="34" charset="0"/>
              <a:buChar char="•"/>
            </a:pPr>
            <a:endParaRPr lang="fr-FR" sz="1100" dirty="0"/>
          </a:p>
        </p:txBody>
      </p:sp>
      <p:sp>
        <p:nvSpPr>
          <p:cNvPr id="27" name="ZoneTexte 26"/>
          <p:cNvSpPr txBox="1"/>
          <p:nvPr/>
        </p:nvSpPr>
        <p:spPr>
          <a:xfrm>
            <a:off x="7241457" y="2979152"/>
            <a:ext cx="4009586" cy="24622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a:buFont typeface="Arial" panose="020B0604020202020204" pitchFamily="34" charset="0"/>
              <a:buChar char="•"/>
            </a:pPr>
            <a:r>
              <a:rPr lang="fr-FR" sz="1400" dirty="0"/>
              <a:t>Les services académiques mettent en contact les superviseurs de la campagne de test avec un laboratoire en capacité d’assurer le dépistage du site. </a:t>
            </a:r>
            <a:endParaRPr lang="fr-FR" sz="1400" dirty="0" smtClean="0"/>
          </a:p>
          <a:p>
            <a:pPr marL="285750" indent="-285750" algn="just">
              <a:buFont typeface="Arial" panose="020B0604020202020204" pitchFamily="34" charset="0"/>
              <a:buChar char="•"/>
            </a:pPr>
            <a:r>
              <a:rPr lang="fr-FR" sz="1400" dirty="0" smtClean="0"/>
              <a:t>Une </a:t>
            </a:r>
            <a:r>
              <a:rPr lang="fr-FR" sz="1400" dirty="0"/>
              <a:t>fois la prise de contact réalisée, le superviseur fournit au responsable du laboratoire de biologie médicale la liste des personnes qui feront l’objet d’un dépistage au moins 24h avant le début de l’opération ainsi que les photocopies de carte vitale ou attestation de </a:t>
            </a:r>
            <a:r>
              <a:rPr lang="fr-FR" sz="1400" dirty="0" smtClean="0"/>
              <a:t>sécurité </a:t>
            </a:r>
            <a:r>
              <a:rPr lang="fr-FR" sz="1400" dirty="0"/>
              <a:t>sociale correspondantes. </a:t>
            </a:r>
            <a:endParaRPr lang="fr-FR" sz="1000" dirty="0"/>
          </a:p>
        </p:txBody>
      </p:sp>
    </p:spTree>
    <p:extLst>
      <p:ext uri="{BB962C8B-B14F-4D97-AF65-F5344CB8AC3E}">
        <p14:creationId xmlns:p14="http://schemas.microsoft.com/office/powerpoint/2010/main" val="2748432496"/>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3937" y="1098368"/>
            <a:ext cx="10567107" cy="369330"/>
          </a:xfrm>
          <a:prstGeom prst="rect">
            <a:avLst/>
          </a:prstGeom>
          <a:solidFill>
            <a:schemeClr val="accent5">
              <a:lumMod val="5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633413"/>
            <a:r>
              <a:rPr lang="fr-FR" b="1" dirty="0">
                <a:solidFill>
                  <a:schemeClr val="bg1"/>
                </a:solidFill>
              </a:rPr>
              <a:t>2. Opération de prélèvement</a:t>
            </a:r>
          </a:p>
        </p:txBody>
      </p:sp>
      <p:sp>
        <p:nvSpPr>
          <p:cNvPr id="247" name="Titre 1"/>
          <p:cNvSpPr txBox="1"/>
          <p:nvPr/>
        </p:nvSpPr>
        <p:spPr>
          <a:xfrm>
            <a:off x="425480" y="346047"/>
            <a:ext cx="11278010" cy="42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lvl="0" algn="ctr">
              <a:lnSpc>
                <a:spcPct val="90000"/>
              </a:lnSpc>
              <a:defRPr sz="2800">
                <a:solidFill>
                  <a:srgbClr val="FF5050"/>
                </a:solidFill>
                <a:latin typeface="Marianne ExtraBold"/>
                <a:ea typeface="Marianne ExtraBold"/>
                <a:cs typeface="Marianne ExtraBold"/>
                <a:sym typeface="Marianne ExtraBold"/>
              </a:defRPr>
            </a:pPr>
            <a:r>
              <a:rPr lang="fr-FR" sz="2400" b="1" dirty="0" smtClean="0">
                <a:solidFill>
                  <a:schemeClr val="accent1">
                    <a:lumMod val="50000"/>
                  </a:schemeClr>
                </a:solidFill>
                <a:latin typeface="Marianne" panose="02000000000000000000" pitchFamily="50" charset="0"/>
                <a:sym typeface="Marianne ExtraBold"/>
              </a:rPr>
              <a:t>Pour chaque zone, le déploiement se déroulera en trois temps</a:t>
            </a:r>
            <a:endParaRPr lang="fr-FR" sz="2400" b="1" dirty="0">
              <a:solidFill>
                <a:schemeClr val="accent1">
                  <a:lumMod val="50000"/>
                </a:schemeClr>
              </a:solidFill>
              <a:latin typeface="Marianne" panose="02000000000000000000" pitchFamily="50" charset="0"/>
              <a:sym typeface="Marianne ExtraBold"/>
            </a:endParaRPr>
          </a:p>
        </p:txBody>
      </p:sp>
      <p:sp>
        <p:nvSpPr>
          <p:cNvPr id="248" name="Connecteur droit 29"/>
          <p:cNvSpPr/>
          <p:nvPr/>
        </p:nvSpPr>
        <p:spPr>
          <a:xfrm>
            <a:off x="496956" y="829780"/>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4" name="Ellipse 3"/>
          <p:cNvSpPr/>
          <p:nvPr/>
        </p:nvSpPr>
        <p:spPr>
          <a:xfrm>
            <a:off x="496956" y="977033"/>
            <a:ext cx="612000" cy="612000"/>
          </a:xfrm>
          <a:prstGeom prst="ellipse">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26" name="ZoneTexte 25"/>
          <p:cNvSpPr txBox="1"/>
          <p:nvPr/>
        </p:nvSpPr>
        <p:spPr>
          <a:xfrm>
            <a:off x="1932038" y="1857620"/>
            <a:ext cx="9319005"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a:buFont typeface="Arial" panose="020B0604020202020204" pitchFamily="34" charset="0"/>
              <a:buChar char="•"/>
            </a:pPr>
            <a:r>
              <a:rPr lang="fr-FR" sz="1400" dirty="0"/>
              <a:t>Lors de son intervention, le laboratoire apporte sur site les dispositifs nécessaires à la réalisation du prélèvement (flacons de recueil des échantillons et étiquettes). </a:t>
            </a:r>
            <a:endParaRPr lang="fr-FR" sz="1400" dirty="0" smtClean="0"/>
          </a:p>
          <a:p>
            <a:pPr marL="285750" indent="-285750" algn="just">
              <a:buFont typeface="Arial" panose="020B0604020202020204" pitchFamily="34" charset="0"/>
              <a:buChar char="•"/>
            </a:pPr>
            <a:r>
              <a:rPr lang="fr-FR" sz="1400" dirty="0" smtClean="0"/>
              <a:t>Les </a:t>
            </a:r>
            <a:r>
              <a:rPr lang="fr-FR" sz="1400" dirty="0"/>
              <a:t>équipements de protection individuels (EPI) sont fournis aux personnels participant aux opérations par l’éducation nationale. </a:t>
            </a:r>
          </a:p>
        </p:txBody>
      </p:sp>
      <p:pic>
        <p:nvPicPr>
          <p:cNvPr id="15" name="Image 14"/>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9551" b="93539" l="9441" r="93706">
                        <a14:foregroundMark x1="36364" y1="43258" x2="36364" y2="43258"/>
                        <a14:foregroundMark x1="36364" y1="38483" x2="36364" y2="38483"/>
                        <a14:foregroundMark x1="57343" y1="80337" x2="57343" y2="80337"/>
                      </a14:backgroundRemoval>
                    </a14:imgEffect>
                  </a14:imgLayer>
                </a14:imgProps>
              </a:ext>
            </a:extLst>
          </a:blip>
          <a:stretch>
            <a:fillRect/>
          </a:stretch>
        </p:blipFill>
        <p:spPr>
          <a:xfrm>
            <a:off x="615674" y="1063957"/>
            <a:ext cx="374564" cy="466241"/>
          </a:xfrm>
          <a:prstGeom prst="rect">
            <a:avLst/>
          </a:prstGeom>
        </p:spPr>
      </p:pic>
      <p:sp>
        <p:nvSpPr>
          <p:cNvPr id="2" name="Pentagone 1"/>
          <p:cNvSpPr/>
          <p:nvPr/>
        </p:nvSpPr>
        <p:spPr>
          <a:xfrm>
            <a:off x="425479" y="1808788"/>
            <a:ext cx="1493345" cy="936000"/>
          </a:xfrm>
          <a:prstGeom prst="homePlate">
            <a:avLst>
              <a:gd name="adj" fmla="val 21739"/>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fr-FR" sz="1600" b="1" dirty="0" smtClean="0"/>
              <a:t>Equipements et fournitures</a:t>
            </a:r>
            <a:endParaRPr kumimoji="0" lang="fr-FR" sz="1600" b="1" i="0" u="none" strike="noStrike" cap="none" spc="0" normalizeH="0" baseline="0" dirty="0">
              <a:ln>
                <a:noFill/>
              </a:ln>
              <a:solidFill>
                <a:srgbClr val="000000"/>
              </a:solidFill>
              <a:effectLst/>
              <a:uFillTx/>
              <a:sym typeface="Calibri"/>
            </a:endParaRPr>
          </a:p>
        </p:txBody>
      </p:sp>
      <p:sp>
        <p:nvSpPr>
          <p:cNvPr id="17" name="Pentagone 16"/>
          <p:cNvSpPr/>
          <p:nvPr/>
        </p:nvSpPr>
        <p:spPr>
          <a:xfrm>
            <a:off x="425479" y="2904919"/>
            <a:ext cx="1476000" cy="1548000"/>
          </a:xfrm>
          <a:prstGeom prst="homePlate">
            <a:avLst>
              <a:gd name="adj" fmla="val 11747"/>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fr-FR" sz="1600" b="1" dirty="0" smtClean="0"/>
              <a:t>Supervision</a:t>
            </a:r>
            <a:endParaRPr kumimoji="0" lang="fr-FR" sz="1600" b="1" i="0" u="none" strike="noStrike" cap="none" spc="0" normalizeH="0" baseline="0" dirty="0">
              <a:ln>
                <a:noFill/>
              </a:ln>
              <a:solidFill>
                <a:srgbClr val="000000"/>
              </a:solidFill>
              <a:effectLst/>
              <a:uFillTx/>
              <a:sym typeface="Calibri"/>
            </a:endParaRPr>
          </a:p>
        </p:txBody>
      </p:sp>
      <p:sp>
        <p:nvSpPr>
          <p:cNvPr id="18" name="ZoneTexte 17"/>
          <p:cNvSpPr txBox="1"/>
          <p:nvPr/>
        </p:nvSpPr>
        <p:spPr>
          <a:xfrm>
            <a:off x="1953102" y="2904919"/>
            <a:ext cx="9319005"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a:buFont typeface="Arial" panose="020B0604020202020204" pitchFamily="34" charset="0"/>
              <a:buChar char="•"/>
            </a:pPr>
            <a:r>
              <a:rPr lang="fr-FR" sz="1400" dirty="0"/>
              <a:t>Un personnel du laboratoire est obligatoirement présent lors de la première opération de prélèvement et peut l’être lors des opérations ultérieures. </a:t>
            </a:r>
            <a:endParaRPr lang="fr-FR" sz="1400" dirty="0" smtClean="0"/>
          </a:p>
          <a:p>
            <a:pPr marL="285750" indent="-285750" algn="just">
              <a:buFont typeface="Arial" panose="020B0604020202020204" pitchFamily="34" charset="0"/>
              <a:buChar char="•"/>
            </a:pPr>
            <a:r>
              <a:rPr lang="fr-FR" sz="1400" dirty="0" smtClean="0"/>
              <a:t>Lors </a:t>
            </a:r>
            <a:r>
              <a:rPr lang="fr-FR" sz="1400" dirty="0"/>
              <a:t>de la première intervention du laboratoire dans l’établissement, il présente les modalités du dépistage et forme les personnels à la supervision du recueil des prélèvements.</a:t>
            </a:r>
          </a:p>
          <a:p>
            <a:pPr marL="285750" indent="-285750" algn="just">
              <a:buFont typeface="Arial" panose="020B0604020202020204" pitchFamily="34" charset="0"/>
              <a:buChar char="•"/>
            </a:pPr>
            <a:r>
              <a:rPr lang="fr-FR" sz="1400" dirty="0"/>
              <a:t>L’encadrement des prélèvements est par la suite assuré soit par le personnel du laboratoire s’il est présent sur site soit par les personnels de l’éducation nationale ou des collectivités territoriales. Un personnel du ministère de l’éducation nationale est systématiquement présent dès lors que le personnel du laboratoire est en contact avec les élèves</a:t>
            </a:r>
            <a:r>
              <a:rPr lang="fr-FR" sz="1400" dirty="0" smtClean="0"/>
              <a:t>.</a:t>
            </a:r>
            <a:endParaRPr lang="fr-FR" sz="1400" dirty="0"/>
          </a:p>
        </p:txBody>
      </p:sp>
      <p:sp>
        <p:nvSpPr>
          <p:cNvPr id="19" name="Pentagone 18"/>
          <p:cNvSpPr/>
          <p:nvPr/>
        </p:nvSpPr>
        <p:spPr>
          <a:xfrm>
            <a:off x="425479" y="4621578"/>
            <a:ext cx="1493345" cy="1332000"/>
          </a:xfrm>
          <a:prstGeom prst="homePlate">
            <a:avLst>
              <a:gd name="adj" fmla="val 15095"/>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fr-FR" sz="1600" b="1" dirty="0" smtClean="0"/>
              <a:t>Déroulement</a:t>
            </a:r>
            <a:endParaRPr kumimoji="0" lang="fr-FR" sz="1600" b="1" i="0" u="none" strike="noStrike" cap="none" spc="0" normalizeH="0" baseline="0" dirty="0">
              <a:ln>
                <a:noFill/>
              </a:ln>
              <a:solidFill>
                <a:srgbClr val="000000"/>
              </a:solidFill>
              <a:effectLst/>
              <a:uFillTx/>
              <a:sym typeface="Calibri"/>
            </a:endParaRPr>
          </a:p>
        </p:txBody>
      </p:sp>
      <p:sp>
        <p:nvSpPr>
          <p:cNvPr id="20" name="ZoneTexte 19"/>
          <p:cNvSpPr txBox="1"/>
          <p:nvPr/>
        </p:nvSpPr>
        <p:spPr>
          <a:xfrm>
            <a:off x="1953102" y="4595082"/>
            <a:ext cx="9319005"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a:buFont typeface="Arial" panose="020B0604020202020204" pitchFamily="34" charset="0"/>
              <a:buChar char="•"/>
            </a:pPr>
            <a:r>
              <a:rPr lang="fr-FR" sz="1400" dirty="0"/>
              <a:t>Les personnels supervisant l’opération devront s’assurer, outre de la bonne réalisation du prélèvement lui-même, du bon étiquetage des flacons servant au prélèvement. Ils s’assurent également que les prélèvements sont réalisés dans les conditions préconisées par le laboratoire de biologie médicale (par exemple le fait de ne pas avoir mangé, bu ou fumé au moins trente minutes avant le prélèvement). </a:t>
            </a:r>
            <a:endParaRPr lang="fr-FR" sz="1400" dirty="0" smtClean="0"/>
          </a:p>
          <a:p>
            <a:pPr marL="285750" indent="-285750" algn="just">
              <a:buFont typeface="Arial" panose="020B0604020202020204" pitchFamily="34" charset="0"/>
              <a:buChar char="•"/>
            </a:pPr>
            <a:r>
              <a:rPr lang="fr-FR" sz="1400" dirty="0" smtClean="0"/>
              <a:t>L’éducation </a:t>
            </a:r>
            <a:r>
              <a:rPr lang="fr-FR" sz="1400" dirty="0"/>
              <a:t>nationale assure le bon déroulement de l’organisation. Elle prend en charge l’accueil des participants et l’organisation des campagnes (horaires, identification des espaces, encadrement, etc</a:t>
            </a:r>
            <a:r>
              <a:rPr lang="fr-FR" sz="1400" dirty="0" smtClean="0"/>
              <a:t>.).</a:t>
            </a:r>
          </a:p>
        </p:txBody>
      </p:sp>
    </p:spTree>
    <p:extLst>
      <p:ext uri="{BB962C8B-B14F-4D97-AF65-F5344CB8AC3E}">
        <p14:creationId xmlns:p14="http://schemas.microsoft.com/office/powerpoint/2010/main" val="1558471746"/>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3937" y="1098368"/>
            <a:ext cx="10567107" cy="369330"/>
          </a:xfrm>
          <a:prstGeom prst="rect">
            <a:avLst/>
          </a:prstGeom>
          <a:solidFill>
            <a:schemeClr val="accent5">
              <a:lumMod val="5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633413"/>
            <a:r>
              <a:rPr lang="fr-FR" b="1" dirty="0" smtClean="0">
                <a:solidFill>
                  <a:schemeClr val="bg1"/>
                </a:solidFill>
              </a:rPr>
              <a:t>3. Analyse et retour des résultats</a:t>
            </a:r>
            <a:endParaRPr lang="fr-FR" b="1" dirty="0">
              <a:solidFill>
                <a:schemeClr val="bg1"/>
              </a:solidFill>
            </a:endParaRPr>
          </a:p>
        </p:txBody>
      </p:sp>
      <p:sp>
        <p:nvSpPr>
          <p:cNvPr id="247" name="Titre 1"/>
          <p:cNvSpPr txBox="1"/>
          <p:nvPr/>
        </p:nvSpPr>
        <p:spPr>
          <a:xfrm>
            <a:off x="425480" y="346047"/>
            <a:ext cx="11278010" cy="42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lvl="0" algn="ctr">
              <a:lnSpc>
                <a:spcPct val="90000"/>
              </a:lnSpc>
              <a:defRPr sz="2800">
                <a:solidFill>
                  <a:srgbClr val="FF5050"/>
                </a:solidFill>
                <a:latin typeface="Marianne ExtraBold"/>
                <a:ea typeface="Marianne ExtraBold"/>
                <a:cs typeface="Marianne ExtraBold"/>
                <a:sym typeface="Marianne ExtraBold"/>
              </a:defRPr>
            </a:pPr>
            <a:r>
              <a:rPr lang="fr-FR" sz="2400" b="1" dirty="0" smtClean="0">
                <a:solidFill>
                  <a:schemeClr val="accent1">
                    <a:lumMod val="50000"/>
                  </a:schemeClr>
                </a:solidFill>
                <a:latin typeface="Marianne" panose="02000000000000000000" pitchFamily="50" charset="0"/>
                <a:sym typeface="Marianne ExtraBold"/>
              </a:rPr>
              <a:t>Pour chaque zone, le déploiement se déroulera en trois temps</a:t>
            </a:r>
            <a:endParaRPr lang="fr-FR" sz="2400" b="1" dirty="0">
              <a:solidFill>
                <a:schemeClr val="accent1">
                  <a:lumMod val="50000"/>
                </a:schemeClr>
              </a:solidFill>
              <a:latin typeface="Marianne" panose="02000000000000000000" pitchFamily="50" charset="0"/>
              <a:sym typeface="Marianne ExtraBold"/>
            </a:endParaRPr>
          </a:p>
        </p:txBody>
      </p:sp>
      <p:sp>
        <p:nvSpPr>
          <p:cNvPr id="248" name="Connecteur droit 29"/>
          <p:cNvSpPr/>
          <p:nvPr/>
        </p:nvSpPr>
        <p:spPr>
          <a:xfrm>
            <a:off x="496956" y="829780"/>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4" name="Ellipse 3"/>
          <p:cNvSpPr/>
          <p:nvPr/>
        </p:nvSpPr>
        <p:spPr>
          <a:xfrm>
            <a:off x="496956" y="977033"/>
            <a:ext cx="612000" cy="612000"/>
          </a:xfrm>
          <a:prstGeom prst="ellipse">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sp>
        <p:nvSpPr>
          <p:cNvPr id="26" name="ZoneTexte 25"/>
          <p:cNvSpPr txBox="1"/>
          <p:nvPr/>
        </p:nvSpPr>
        <p:spPr>
          <a:xfrm>
            <a:off x="1932038" y="1867783"/>
            <a:ext cx="931900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panose="020B0604020202020204" pitchFamily="34" charset="0"/>
              <a:buChar char="•"/>
            </a:pPr>
            <a:r>
              <a:rPr lang="fr-FR" sz="1400" dirty="0"/>
              <a:t>Le laboratoire assure le transport et l’analyse des prélèvements. </a:t>
            </a:r>
          </a:p>
        </p:txBody>
      </p:sp>
      <p:sp>
        <p:nvSpPr>
          <p:cNvPr id="2" name="Pentagone 1"/>
          <p:cNvSpPr/>
          <p:nvPr/>
        </p:nvSpPr>
        <p:spPr>
          <a:xfrm>
            <a:off x="425479" y="1729284"/>
            <a:ext cx="1493345" cy="584773"/>
          </a:xfrm>
          <a:prstGeom prst="homePlate">
            <a:avLst>
              <a:gd name="adj" fmla="val 21739"/>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fr-FR" sz="1600" b="1" dirty="0" smtClean="0"/>
              <a:t>Analyse des prélèvements</a:t>
            </a:r>
            <a:endParaRPr kumimoji="0" lang="fr-FR" sz="1600" b="1" i="0" u="none" strike="noStrike" cap="none" spc="0" normalizeH="0" baseline="0" dirty="0">
              <a:ln>
                <a:noFill/>
              </a:ln>
              <a:solidFill>
                <a:srgbClr val="000000"/>
              </a:solidFill>
              <a:effectLst/>
              <a:uFillTx/>
              <a:sym typeface="Calibri"/>
            </a:endParaRPr>
          </a:p>
        </p:txBody>
      </p:sp>
      <p:pic>
        <p:nvPicPr>
          <p:cNvPr id="13" name="Image 12"/>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9742" b="96848" l="9901" r="89769">
                        <a14:foregroundMark x1="33993" y1="31232" x2="33993" y2="31232"/>
                        <a14:foregroundMark x1="34653" y1="37249" x2="34653" y2="37249"/>
                        <a14:foregroundMark x1="34653" y1="37249" x2="34653" y2="37249"/>
                        <a14:foregroundMark x1="36964" y1="55874" x2="36964" y2="55874"/>
                        <a14:foregroundMark x1="42574" y1="68481" x2="42574" y2="68481"/>
                        <a14:foregroundMark x1="45215" y1="88825" x2="45215" y2="88825"/>
                        <a14:foregroundMark x1="51815" y1="88252" x2="51815" y2="88252"/>
                        <a14:foregroundMark x1="57096" y1="88252" x2="57096" y2="88252"/>
                        <a14:foregroundMark x1="58416" y1="32092" x2="58416" y2="32092"/>
                        <a14:foregroundMark x1="63036" y1="30659" x2="63036" y2="30659"/>
                      </a14:backgroundRemoval>
                    </a14:imgEffect>
                  </a14:imgLayer>
                </a14:imgProps>
              </a:ext>
            </a:extLst>
          </a:blip>
          <a:stretch>
            <a:fillRect/>
          </a:stretch>
        </p:blipFill>
        <p:spPr>
          <a:xfrm>
            <a:off x="634073" y="1085534"/>
            <a:ext cx="337765" cy="389043"/>
          </a:xfrm>
          <a:prstGeom prst="rect">
            <a:avLst/>
          </a:prstGeom>
        </p:spPr>
      </p:pic>
      <p:sp>
        <p:nvSpPr>
          <p:cNvPr id="14" name="Pentagone 13"/>
          <p:cNvSpPr/>
          <p:nvPr/>
        </p:nvSpPr>
        <p:spPr>
          <a:xfrm>
            <a:off x="442913" y="2466796"/>
            <a:ext cx="1493345" cy="2412000"/>
          </a:xfrm>
          <a:prstGeom prst="homePlate">
            <a:avLst>
              <a:gd name="adj" fmla="val 13838"/>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fr-FR" sz="1600" b="1" dirty="0" smtClean="0"/>
              <a:t>Saisie et rendu des résultats</a:t>
            </a:r>
            <a:endParaRPr kumimoji="0" lang="fr-FR" sz="1600" b="1" i="0" u="none" strike="noStrike" cap="none" spc="0" normalizeH="0" baseline="0" dirty="0">
              <a:ln>
                <a:noFill/>
              </a:ln>
              <a:solidFill>
                <a:srgbClr val="000000"/>
              </a:solidFill>
              <a:effectLst/>
              <a:uFillTx/>
              <a:sym typeface="Calibri"/>
            </a:endParaRPr>
          </a:p>
        </p:txBody>
      </p:sp>
      <p:sp>
        <p:nvSpPr>
          <p:cNvPr id="16" name="ZoneTexte 15"/>
          <p:cNvSpPr txBox="1"/>
          <p:nvPr/>
        </p:nvSpPr>
        <p:spPr>
          <a:xfrm>
            <a:off x="2099186" y="2549413"/>
            <a:ext cx="9576877" cy="22467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panose="020B0604020202020204" pitchFamily="34" charset="0"/>
              <a:buChar char="•"/>
            </a:pPr>
            <a:r>
              <a:rPr lang="fr-FR" sz="1400" dirty="0"/>
              <a:t>Les résultats sont communiqués dans un délai maximum de 24 heures après le prélèvement aux adultes prélevés et aux responsables légaux des élèves. </a:t>
            </a:r>
            <a:endParaRPr lang="fr-FR" sz="1400" dirty="0" smtClean="0"/>
          </a:p>
          <a:p>
            <a:pPr marL="285750" indent="-285750">
              <a:buFont typeface="Arial" panose="020B0604020202020204" pitchFamily="34" charset="0"/>
              <a:buChar char="•"/>
            </a:pPr>
            <a:r>
              <a:rPr lang="fr-FR" sz="1400" dirty="0" smtClean="0"/>
              <a:t>Le </a:t>
            </a:r>
            <a:r>
              <a:rPr lang="fr-FR" sz="1400" dirty="0"/>
              <a:t>nombre total de cas confirmés est communiqué au superviseur de la campagne dans l’école ou l’établissement, identifié par l’éducation nationale. </a:t>
            </a:r>
            <a:endParaRPr lang="fr-FR" sz="1400" dirty="0" smtClean="0"/>
          </a:p>
          <a:p>
            <a:pPr marL="285750" indent="-285750">
              <a:buFont typeface="Arial" panose="020B0604020202020204" pitchFamily="34" charset="0"/>
              <a:buChar char="•"/>
            </a:pPr>
            <a:r>
              <a:rPr lang="fr-FR" sz="1400" dirty="0" smtClean="0"/>
              <a:t>Aucune </a:t>
            </a:r>
            <a:r>
              <a:rPr lang="fr-FR" sz="1400" dirty="0"/>
              <a:t>donnée nominative ne peut en revanche être transmise directement au superviseur de la campagne dans l’école, ni au chef d’établissement</a:t>
            </a:r>
            <a:r>
              <a:rPr lang="fr-FR" sz="1400" dirty="0" smtClean="0"/>
              <a:t>.</a:t>
            </a:r>
          </a:p>
          <a:p>
            <a:pPr marL="285750" indent="-285750">
              <a:buFont typeface="Arial" panose="020B0604020202020204" pitchFamily="34" charset="0"/>
              <a:buChar char="•"/>
            </a:pPr>
            <a:r>
              <a:rPr lang="fr-FR" sz="1400" dirty="0"/>
              <a:t>Le laboratoire saisit les résultats dans Si-DEP en remplissant le code campagne qui lui aura été fourni par le Rectorat en amont de son intervention. Cette saisie permettra à l’ARS et au médecin conseiller technique départemental de l’éducation nationale (ou autre personnel de santé désigné par l’éducation nationale) d’être informé, le cas échéant, de la présence d’un cas positif et de son identité. </a:t>
            </a:r>
          </a:p>
        </p:txBody>
      </p:sp>
      <p:sp>
        <p:nvSpPr>
          <p:cNvPr id="21" name="Pentagone 20"/>
          <p:cNvSpPr/>
          <p:nvPr/>
        </p:nvSpPr>
        <p:spPr>
          <a:xfrm>
            <a:off x="425479" y="5031535"/>
            <a:ext cx="1563571" cy="1008000"/>
          </a:xfrm>
          <a:prstGeom prst="homePlate">
            <a:avLst>
              <a:gd name="adj" fmla="val 21739"/>
            </a:avLst>
          </a:prstGeom>
          <a:solidFill>
            <a:srgbClr val="FFFFFF"/>
          </a:solidFill>
          <a:ln w="28575" cap="flat">
            <a:solidFill>
              <a:schemeClr val="accent5">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fr-FR" sz="1600" b="1" dirty="0" smtClean="0"/>
              <a:t>Facturation</a:t>
            </a:r>
            <a:endParaRPr kumimoji="0" lang="fr-FR" sz="1600" b="1" i="0" u="none" strike="noStrike" cap="none" spc="0" normalizeH="0" baseline="0" dirty="0">
              <a:ln>
                <a:noFill/>
              </a:ln>
              <a:solidFill>
                <a:srgbClr val="000000"/>
              </a:solidFill>
              <a:effectLst/>
              <a:uFillTx/>
              <a:sym typeface="Calibri"/>
            </a:endParaRPr>
          </a:p>
        </p:txBody>
      </p:sp>
      <p:sp>
        <p:nvSpPr>
          <p:cNvPr id="22" name="ZoneTexte 21"/>
          <p:cNvSpPr txBox="1"/>
          <p:nvPr/>
        </p:nvSpPr>
        <p:spPr>
          <a:xfrm>
            <a:off x="1918824" y="5104503"/>
            <a:ext cx="9757239"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panose="020B0604020202020204" pitchFamily="34" charset="0"/>
              <a:buChar char="•"/>
            </a:pPr>
            <a:r>
              <a:rPr lang="fr-FR" sz="1400" dirty="0"/>
              <a:t>La prestation est financée par l’assurance maladie dans le cadre des règles de droit commun. </a:t>
            </a:r>
            <a:endParaRPr lang="fr-FR" sz="1400" dirty="0" smtClean="0"/>
          </a:p>
          <a:p>
            <a:pPr marL="285750" indent="-285750">
              <a:buFont typeface="Arial" panose="020B0604020202020204" pitchFamily="34" charset="0"/>
              <a:buChar char="•"/>
            </a:pPr>
            <a:r>
              <a:rPr lang="fr-FR" sz="1400" dirty="0" smtClean="0"/>
              <a:t>Il </a:t>
            </a:r>
            <a:r>
              <a:rPr lang="fr-FR" sz="1400" dirty="0"/>
              <a:t>est rappelé que les laboratoires ne peuvent facturer le prélèvement. </a:t>
            </a:r>
            <a:endParaRPr lang="fr-FR" sz="1400" dirty="0" smtClean="0"/>
          </a:p>
          <a:p>
            <a:pPr marL="285750" indent="-285750">
              <a:buFont typeface="Arial" panose="020B0604020202020204" pitchFamily="34" charset="0"/>
              <a:buChar char="•"/>
            </a:pPr>
            <a:r>
              <a:rPr lang="fr-FR" sz="1400" dirty="0" smtClean="0"/>
              <a:t>Dans </a:t>
            </a:r>
            <a:r>
              <a:rPr lang="fr-FR" sz="1400" dirty="0"/>
              <a:t>l’hypothèse où certains élèves ne disposeraient pas de couverture médicale et qu’un test aura été réalisé, la facturation sera adressée à l’éducation nationale.</a:t>
            </a:r>
          </a:p>
        </p:txBody>
      </p:sp>
    </p:spTree>
    <p:extLst>
      <p:ext uri="{BB962C8B-B14F-4D97-AF65-F5344CB8AC3E}">
        <p14:creationId xmlns:p14="http://schemas.microsoft.com/office/powerpoint/2010/main" val="2104128766"/>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itre 1"/>
          <p:cNvSpPr txBox="1"/>
          <p:nvPr/>
        </p:nvSpPr>
        <p:spPr>
          <a:xfrm>
            <a:off x="425480" y="346047"/>
            <a:ext cx="11278010" cy="42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lvl="0" algn="ctr">
              <a:lnSpc>
                <a:spcPct val="90000"/>
              </a:lnSpc>
              <a:defRPr sz="2800">
                <a:solidFill>
                  <a:srgbClr val="FF5050"/>
                </a:solidFill>
                <a:latin typeface="Marianne ExtraBold"/>
                <a:ea typeface="Marianne ExtraBold"/>
                <a:cs typeface="Marianne ExtraBold"/>
                <a:sym typeface="Marianne ExtraBold"/>
              </a:defRPr>
            </a:pPr>
            <a:r>
              <a:rPr lang="fr-FR" sz="2400" b="1" dirty="0" smtClean="0">
                <a:solidFill>
                  <a:srgbClr val="FF0000"/>
                </a:solidFill>
                <a:latin typeface="Marianne" panose="02000000000000000000" pitchFamily="50" charset="0"/>
                <a:sym typeface="Marianne ExtraBold"/>
              </a:rPr>
              <a:t>Points d’attention</a:t>
            </a:r>
            <a:endParaRPr lang="fr-FR" sz="2400" b="1" dirty="0">
              <a:solidFill>
                <a:srgbClr val="FF0000"/>
              </a:solidFill>
              <a:latin typeface="Marianne" panose="02000000000000000000" pitchFamily="50" charset="0"/>
              <a:sym typeface="Marianne ExtraBold"/>
            </a:endParaRPr>
          </a:p>
        </p:txBody>
      </p:sp>
      <p:sp>
        <p:nvSpPr>
          <p:cNvPr id="248" name="Connecteur droit 29"/>
          <p:cNvSpPr/>
          <p:nvPr/>
        </p:nvSpPr>
        <p:spPr>
          <a:xfrm>
            <a:off x="496956" y="829780"/>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15" name="Ellipse 14"/>
          <p:cNvSpPr/>
          <p:nvPr/>
        </p:nvSpPr>
        <p:spPr>
          <a:xfrm>
            <a:off x="3835007" y="81408"/>
            <a:ext cx="612000" cy="612000"/>
          </a:xfrm>
          <a:prstGeom prst="ellipse">
            <a:avLst/>
          </a:prstGeom>
          <a:solidFill>
            <a:srgbClr val="FFFFFF"/>
          </a:solid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pic>
        <p:nvPicPr>
          <p:cNvPr id="5" name="Image 4"/>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49704" y1="52313" x2="49704" y2="52313"/>
                        <a14:foregroundMark x1="50296" y1="75801" x2="50296" y2="75801"/>
                      </a14:backgroundRemoval>
                    </a14:imgEffect>
                  </a14:imgLayer>
                </a14:imgProps>
              </a:ext>
            </a:extLst>
          </a:blip>
          <a:stretch>
            <a:fillRect/>
          </a:stretch>
        </p:blipFill>
        <p:spPr>
          <a:xfrm>
            <a:off x="3879896" y="129551"/>
            <a:ext cx="551717" cy="458676"/>
          </a:xfrm>
          <a:prstGeom prst="rect">
            <a:avLst/>
          </a:prstGeom>
        </p:spPr>
      </p:pic>
      <p:sp>
        <p:nvSpPr>
          <p:cNvPr id="6" name="ZoneTexte 5"/>
          <p:cNvSpPr txBox="1"/>
          <p:nvPr/>
        </p:nvSpPr>
        <p:spPr>
          <a:xfrm>
            <a:off x="442913" y="1179871"/>
            <a:ext cx="11260576" cy="3416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just"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fr-FR" sz="1800" b="0" i="0" u="none" strike="noStrike" cap="none" spc="0" normalizeH="0" baseline="0" dirty="0" smtClean="0">
                <a:ln>
                  <a:noFill/>
                </a:ln>
                <a:solidFill>
                  <a:srgbClr val="000000"/>
                </a:solidFill>
                <a:effectLst/>
                <a:uFillTx/>
                <a:latin typeface="+mn-lt"/>
                <a:ea typeface="+mn-ea"/>
                <a:cs typeface="+mn-cs"/>
                <a:sym typeface="Calibri"/>
              </a:rPr>
              <a:t>Les</a:t>
            </a:r>
            <a:r>
              <a:rPr kumimoji="0" lang="fr-FR" sz="1800" b="0" i="0" u="none" strike="noStrike" cap="none" spc="0" normalizeH="0" dirty="0" smtClean="0">
                <a:ln>
                  <a:noFill/>
                </a:ln>
                <a:solidFill>
                  <a:srgbClr val="000000"/>
                </a:solidFill>
                <a:effectLst/>
                <a:uFillTx/>
                <a:latin typeface="+mn-lt"/>
                <a:ea typeface="+mn-ea"/>
                <a:cs typeface="+mn-cs"/>
                <a:sym typeface="Calibri"/>
              </a:rPr>
              <a:t> académies en lien avec les ARS doivent veiller à réaliser une </a:t>
            </a:r>
            <a:r>
              <a:rPr kumimoji="0" lang="fr-FR" sz="1800" b="1" i="0" u="none" strike="noStrike" cap="none" spc="0" normalizeH="0" dirty="0" smtClean="0">
                <a:ln>
                  <a:noFill/>
                </a:ln>
                <a:solidFill>
                  <a:srgbClr val="000000"/>
                </a:solidFill>
                <a:effectLst/>
                <a:uFillTx/>
                <a:latin typeface="+mn-lt"/>
                <a:ea typeface="+mn-ea"/>
                <a:cs typeface="+mn-cs"/>
                <a:sym typeface="Calibri"/>
              </a:rPr>
              <a:t>répartition équilibrée des campagnes de dépistage </a:t>
            </a:r>
            <a:r>
              <a:rPr kumimoji="0" lang="fr-FR" sz="1800" b="0" i="0" u="none" strike="noStrike" cap="none" spc="0" normalizeH="0" dirty="0" smtClean="0">
                <a:ln>
                  <a:noFill/>
                </a:ln>
                <a:solidFill>
                  <a:srgbClr val="000000"/>
                </a:solidFill>
                <a:effectLst/>
                <a:uFillTx/>
                <a:latin typeface="+mn-lt"/>
                <a:ea typeface="+mn-ea"/>
                <a:cs typeface="+mn-cs"/>
                <a:sym typeface="Calibri"/>
              </a:rPr>
              <a:t>entre les laboratoires de leur territoire qui disposent de capacités d’analyse ; </a:t>
            </a:r>
          </a:p>
          <a:p>
            <a:pPr marL="285750" marR="0" indent="-285750" algn="just"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fr-FR" baseline="0" dirty="0"/>
          </a:p>
          <a:p>
            <a:pPr marL="285750" indent="-285750" algn="just">
              <a:buFont typeface="Arial" panose="020B0604020202020204" pitchFamily="34" charset="0"/>
              <a:buChar char="•"/>
            </a:pPr>
            <a:r>
              <a:rPr lang="fr-FR" dirty="0" smtClean="0"/>
              <a:t>Afin d’éviter tout embolie des plateformes d’analyse mais aussi de permettre aux laboratoires de mettre à disposition des établissements des ressources humaines pouvant procéder à la formation au prélèvement des personnels de l’éducation nationale, les académies </a:t>
            </a:r>
            <a:r>
              <a:rPr lang="fr-FR" dirty="0"/>
              <a:t>en lien avec les ARS doivent veiller à </a:t>
            </a:r>
            <a:r>
              <a:rPr lang="fr-FR" b="1" dirty="0" smtClean="0"/>
              <a:t>répartir les opérations de dépistage sur l’ensemble de la semaine scolaire</a:t>
            </a:r>
            <a:r>
              <a:rPr lang="fr-FR" dirty="0" smtClean="0"/>
              <a:t> ; </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b="1" dirty="0" smtClean="0"/>
              <a:t>Les </a:t>
            </a:r>
            <a:r>
              <a:rPr lang="fr-FR" b="1" dirty="0"/>
              <a:t>variantes d’intérêt sont systématiquement recherchées sur les prélèvements positifs</a:t>
            </a:r>
            <a:r>
              <a:rPr lang="fr-FR" dirty="0"/>
              <a:t>. La communication de l’identification de variantes doit se faire aux mêmes interlocuteurs que ceux indiqués ci-avant.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fr-FR" sz="1800" b="0" i="0" u="none" strike="noStrike" cap="none" spc="0" normalizeH="0" baseline="0" dirty="0" smtClean="0">
              <a:ln>
                <a:noFill/>
              </a:ln>
              <a:solidFill>
                <a:srgbClr val="000000"/>
              </a:solidFill>
              <a:effectLst/>
              <a:uFillTx/>
              <a:latin typeface="+mn-lt"/>
              <a:ea typeface="+mn-ea"/>
              <a:cs typeface="+mn-cs"/>
              <a:sym typeface="Calibri"/>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fr-FR"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175563898"/>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5440</TotalTime>
  <Words>1349</Words>
  <Application>Microsoft Office PowerPoint</Application>
  <PresentationFormat>Grand écran</PresentationFormat>
  <Paragraphs>96</Paragraphs>
  <Slides>8</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Arial</vt:lpstr>
      <vt:lpstr>Calibri</vt:lpstr>
      <vt:lpstr>Calibri Light</vt:lpstr>
      <vt:lpstr>Marianne</vt:lpstr>
      <vt:lpstr>Marianne ExtraBold</vt:lpstr>
      <vt:lpstr>Marianne Light</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MORIN, Simon (DICOM/INFLUENCE ET DIGITAL)</dc:creator>
  <cp:lastModifiedBy>MARIANI, Louise</cp:lastModifiedBy>
  <cp:revision>446</cp:revision>
  <cp:lastPrinted>2021-02-19T16:23:41Z</cp:lastPrinted>
  <dcterms:modified xsi:type="dcterms:W3CDTF">2021-02-22T08:34:06Z</dcterms:modified>
</cp:coreProperties>
</file>