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71" r:id="rId3"/>
    <p:sldId id="272" r:id="rId4"/>
    <p:sldId id="280" r:id="rId5"/>
    <p:sldId id="273" r:id="rId6"/>
    <p:sldId id="275" r:id="rId7"/>
    <p:sldId id="276" r:id="rId8"/>
    <p:sldId id="284" r:id="rId9"/>
    <p:sldId id="283" r:id="rId10"/>
    <p:sldId id="282" r:id="rId11"/>
    <p:sldId id="264" r:id="rId12"/>
  </p:sldIdLst>
  <p:sldSz cx="12192000" cy="6858000"/>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F8CBAD"/>
    <a:srgbClr val="0A0091"/>
    <a:srgbClr val="A6A6A6"/>
    <a:srgbClr val="ED7D31"/>
    <a:srgbClr val="A9D18E"/>
    <a:srgbClr val="CCCCCC"/>
    <a:srgbClr val="FF7C80"/>
    <a:srgbClr val="FF505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a:tcStyle>
        <a:tcBdr/>
        <a:fill>
          <a:solidFill>
            <a:srgbClr val="FFFFFF"/>
          </a:solidFill>
        </a:fill>
      </a:tcStyle>
    </a:band2H>
    <a:firstCo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0" autoAdjust="0"/>
    <p:restoredTop sz="94819" autoAdjust="0"/>
  </p:normalViewPr>
  <p:slideViewPr>
    <p:cSldViewPr snapToGrid="0">
      <p:cViewPr varScale="1">
        <p:scale>
          <a:sx n="105" d="100"/>
          <a:sy n="105" d="100"/>
        </p:scale>
        <p:origin x="180"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1" name="Shape 101"/>
          <p:cNvSpPr>
            <a:spLocks noGrp="1" noRot="1" noChangeAspect="1"/>
          </p:cNvSpPr>
          <p:nvPr>
            <p:ph type="sldImg"/>
          </p:nvPr>
        </p:nvSpPr>
        <p:spPr>
          <a:xfrm>
            <a:off x="90488" y="744538"/>
            <a:ext cx="6616700" cy="3722687"/>
          </a:xfrm>
          <a:prstGeom prst="rect">
            <a:avLst/>
          </a:prstGeom>
        </p:spPr>
        <p:txBody>
          <a:bodyPr/>
          <a:lstStyle/>
          <a:p>
            <a:endParaRPr/>
          </a:p>
        </p:txBody>
      </p:sp>
      <p:sp>
        <p:nvSpPr>
          <p:cNvPr id="102" name="Shape 102"/>
          <p:cNvSpPr>
            <a:spLocks noGrp="1"/>
          </p:cNvSpPr>
          <p:nvPr>
            <p:ph type="body" sz="quarter" idx="1"/>
          </p:nvPr>
        </p:nvSpPr>
        <p:spPr>
          <a:xfrm>
            <a:off x="906357" y="4715153"/>
            <a:ext cx="4984962" cy="4466987"/>
          </a:xfrm>
          <a:prstGeom prst="rect">
            <a:avLst/>
          </a:prstGeom>
        </p:spPr>
        <p:txBody>
          <a:bodyPr/>
          <a:lstStyle/>
          <a:p>
            <a:endParaRPr/>
          </a:p>
        </p:txBody>
      </p:sp>
    </p:spTree>
    <p:extLst>
      <p:ext uri="{BB962C8B-B14F-4D97-AF65-F5344CB8AC3E}">
        <p14:creationId xmlns:p14="http://schemas.microsoft.com/office/powerpoint/2010/main" val="2325943463"/>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200598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181419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271407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23720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373045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835907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068499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11" name="Texte du titre"/>
          <p:cNvSpPr txBox="1">
            <a:spLocks noGrp="1"/>
          </p:cNvSpPr>
          <p:nvPr>
            <p:ph type="title"/>
          </p:nvPr>
        </p:nvSpPr>
        <p:spPr>
          <a:xfrm>
            <a:off x="1524000" y="1122362"/>
            <a:ext cx="9144000" cy="2387601"/>
          </a:xfrm>
          <a:prstGeom prst="rect">
            <a:avLst/>
          </a:prstGeom>
        </p:spPr>
        <p:txBody>
          <a:bodyPr anchor="b"/>
          <a:lstStyle>
            <a:lvl1pPr algn="ctr">
              <a:defRPr sz="6000"/>
            </a:lvl1pPr>
          </a:lstStyle>
          <a:p>
            <a:r>
              <a:t>Texte du titre</a:t>
            </a:r>
          </a:p>
        </p:txBody>
      </p:sp>
      <p:sp>
        <p:nvSpPr>
          <p:cNvPr id="12" name="Texte niveau 1…"/>
          <p:cNvSpPr txBox="1">
            <a:spLocks noGrp="1"/>
          </p:cNvSpPr>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re et contenu">
    <p:spTree>
      <p:nvGrpSpPr>
        <p:cNvPr id="1" name=""/>
        <p:cNvGrpSpPr/>
        <p:nvPr/>
      </p:nvGrpSpPr>
      <p:grpSpPr>
        <a:xfrm>
          <a:off x="0" y="0"/>
          <a:ext cx="0" cy="0"/>
          <a:chOff x="0" y="0"/>
          <a:chExt cx="0" cy="0"/>
        </a:xfrm>
      </p:grpSpPr>
      <p:sp>
        <p:nvSpPr>
          <p:cNvPr id="20" name="Texte du titre"/>
          <p:cNvSpPr txBox="1">
            <a:spLocks noGrp="1"/>
          </p:cNvSpPr>
          <p:nvPr>
            <p:ph type="title"/>
          </p:nvPr>
        </p:nvSpPr>
        <p:spPr>
          <a:prstGeom prst="rect">
            <a:avLst/>
          </a:prstGeom>
        </p:spPr>
        <p:txBody>
          <a:bodyPr/>
          <a:lstStyle/>
          <a:p>
            <a:r>
              <a:t>Texte du titre</a:t>
            </a:r>
          </a:p>
        </p:txBody>
      </p:sp>
      <p:sp>
        <p:nvSpPr>
          <p:cNvPr id="21"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22"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re de section">
    <p:spTree>
      <p:nvGrpSpPr>
        <p:cNvPr id="1" name=""/>
        <p:cNvGrpSpPr/>
        <p:nvPr/>
      </p:nvGrpSpPr>
      <p:grpSpPr>
        <a:xfrm>
          <a:off x="0" y="0"/>
          <a:ext cx="0" cy="0"/>
          <a:chOff x="0" y="0"/>
          <a:chExt cx="0" cy="0"/>
        </a:xfrm>
      </p:grpSpPr>
      <p:sp>
        <p:nvSpPr>
          <p:cNvPr id="29" name="Texte du titre"/>
          <p:cNvSpPr txBox="1">
            <a:spLocks noGrp="1"/>
          </p:cNvSpPr>
          <p:nvPr>
            <p:ph type="title"/>
          </p:nvPr>
        </p:nvSpPr>
        <p:spPr>
          <a:xfrm>
            <a:off x="831850" y="1709738"/>
            <a:ext cx="10515600" cy="2852737"/>
          </a:xfrm>
          <a:prstGeom prst="rect">
            <a:avLst/>
          </a:prstGeom>
        </p:spPr>
        <p:txBody>
          <a:bodyPr anchor="b"/>
          <a:lstStyle>
            <a:lvl1pPr>
              <a:defRPr sz="6000"/>
            </a:lvl1pPr>
          </a:lstStyle>
          <a:p>
            <a:r>
              <a:t>Texte du titre</a:t>
            </a:r>
          </a:p>
        </p:txBody>
      </p:sp>
      <p:sp>
        <p:nvSpPr>
          <p:cNvPr id="30" name="Texte niveau 1…"/>
          <p:cNvSpPr txBox="1">
            <a:spLocks noGrp="1"/>
          </p:cNvSpPr>
          <p:nvPr>
            <p:ph type="body" sz="quarter" idx="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Texte niveau 1</a:t>
            </a:r>
          </a:p>
          <a:p>
            <a:pPr lvl="1"/>
            <a:r>
              <a:t>Texte niveau 2</a:t>
            </a:r>
          </a:p>
          <a:p>
            <a:pPr lvl="2"/>
            <a:r>
              <a:t>Texte niveau 3</a:t>
            </a:r>
          </a:p>
          <a:p>
            <a:pPr lvl="3"/>
            <a:r>
              <a:t>Texte niveau 4</a:t>
            </a:r>
          </a:p>
          <a:p>
            <a:pPr lvl="4"/>
            <a:r>
              <a:t>Texte niveau 5</a:t>
            </a:r>
          </a:p>
        </p:txBody>
      </p:sp>
      <p:sp>
        <p:nvSpPr>
          <p:cNvPr id="31"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ux contenus">
    <p:spTree>
      <p:nvGrpSpPr>
        <p:cNvPr id="1" name=""/>
        <p:cNvGrpSpPr/>
        <p:nvPr/>
      </p:nvGrpSpPr>
      <p:grpSpPr>
        <a:xfrm>
          <a:off x="0" y="0"/>
          <a:ext cx="0" cy="0"/>
          <a:chOff x="0" y="0"/>
          <a:chExt cx="0" cy="0"/>
        </a:xfrm>
      </p:grpSpPr>
      <p:sp>
        <p:nvSpPr>
          <p:cNvPr id="38" name="Texte du titre"/>
          <p:cNvSpPr txBox="1">
            <a:spLocks noGrp="1"/>
          </p:cNvSpPr>
          <p:nvPr>
            <p:ph type="title"/>
          </p:nvPr>
        </p:nvSpPr>
        <p:spPr>
          <a:prstGeom prst="rect">
            <a:avLst/>
          </a:prstGeom>
        </p:spPr>
        <p:txBody>
          <a:bodyPr/>
          <a:lstStyle/>
          <a:p>
            <a:r>
              <a:t>Texte du titre</a:t>
            </a:r>
          </a:p>
        </p:txBody>
      </p:sp>
      <p:sp>
        <p:nvSpPr>
          <p:cNvPr id="39" name="Texte niveau 1…"/>
          <p:cNvSpPr txBox="1">
            <a:spLocks noGrp="1"/>
          </p:cNvSpPr>
          <p:nvPr>
            <p:ph type="body" sz="half" idx="1"/>
          </p:nvPr>
        </p:nvSpPr>
        <p:spPr>
          <a:xfrm>
            <a:off x="838200" y="1825625"/>
            <a:ext cx="5181600" cy="4351338"/>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0"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aison">
    <p:spTree>
      <p:nvGrpSpPr>
        <p:cNvPr id="1" name=""/>
        <p:cNvGrpSpPr/>
        <p:nvPr/>
      </p:nvGrpSpPr>
      <p:grpSpPr>
        <a:xfrm>
          <a:off x="0" y="0"/>
          <a:ext cx="0" cy="0"/>
          <a:chOff x="0" y="0"/>
          <a:chExt cx="0" cy="0"/>
        </a:xfrm>
      </p:grpSpPr>
      <p:sp>
        <p:nvSpPr>
          <p:cNvPr id="47" name="Texte du titre"/>
          <p:cNvSpPr txBox="1">
            <a:spLocks noGrp="1"/>
          </p:cNvSpPr>
          <p:nvPr>
            <p:ph type="title"/>
          </p:nvPr>
        </p:nvSpPr>
        <p:spPr>
          <a:xfrm>
            <a:off x="839787" y="365125"/>
            <a:ext cx="10515601" cy="1325563"/>
          </a:xfrm>
          <a:prstGeom prst="rect">
            <a:avLst/>
          </a:prstGeom>
        </p:spPr>
        <p:txBody>
          <a:bodyPr/>
          <a:lstStyle/>
          <a:p>
            <a:r>
              <a:t>Texte du titre</a:t>
            </a:r>
          </a:p>
        </p:txBody>
      </p:sp>
      <p:sp>
        <p:nvSpPr>
          <p:cNvPr id="48" name="Texte niveau 1…"/>
          <p:cNvSpPr txBox="1">
            <a:spLocks noGrp="1"/>
          </p:cNvSpPr>
          <p:nvPr>
            <p:ph type="body" sz="quarter" idx="1"/>
          </p:nvPr>
        </p:nvSpPr>
        <p:spPr>
          <a:xfrm>
            <a:off x="839787" y="1681163"/>
            <a:ext cx="5157790" cy="823914"/>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Texte niveau 1</a:t>
            </a:r>
          </a:p>
          <a:p>
            <a:pPr lvl="1"/>
            <a:r>
              <a:t>Texte niveau 2</a:t>
            </a:r>
          </a:p>
          <a:p>
            <a:pPr lvl="2"/>
            <a:r>
              <a:t>Texte niveau 3</a:t>
            </a:r>
          </a:p>
          <a:p>
            <a:pPr lvl="3"/>
            <a:r>
              <a:t>Texte niveau 4</a:t>
            </a:r>
          </a:p>
          <a:p>
            <a:pPr lvl="4"/>
            <a:r>
              <a:t>Texte niveau 5</a:t>
            </a:r>
          </a:p>
        </p:txBody>
      </p:sp>
      <p:sp>
        <p:nvSpPr>
          <p:cNvPr id="49" name="Espace réservé du texte 4"/>
          <p:cNvSpPr>
            <a:spLocks noGrp="1"/>
          </p:cNvSpPr>
          <p:nvPr>
            <p:ph type="body" sz="quarter" idx="21"/>
          </p:nvPr>
        </p:nvSpPr>
        <p:spPr>
          <a:xfrm>
            <a:off x="6172200" y="1681163"/>
            <a:ext cx="5183188" cy="823914"/>
          </a:xfrm>
          <a:prstGeom prst="rect">
            <a:avLst/>
          </a:prstGeom>
        </p:spPr>
        <p:txBody>
          <a:bodyPr anchor="b"/>
          <a:lstStyle/>
          <a:p>
            <a:endParaRPr/>
          </a:p>
        </p:txBody>
      </p:sp>
      <p:sp>
        <p:nvSpPr>
          <p:cNvPr id="50"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re seul">
    <p:spTree>
      <p:nvGrpSpPr>
        <p:cNvPr id="1" name=""/>
        <p:cNvGrpSpPr/>
        <p:nvPr/>
      </p:nvGrpSpPr>
      <p:grpSpPr>
        <a:xfrm>
          <a:off x="0" y="0"/>
          <a:ext cx="0" cy="0"/>
          <a:chOff x="0" y="0"/>
          <a:chExt cx="0" cy="0"/>
        </a:xfrm>
      </p:grpSpPr>
      <p:sp>
        <p:nvSpPr>
          <p:cNvPr id="57" name="Texte du titre"/>
          <p:cNvSpPr txBox="1">
            <a:spLocks noGrp="1"/>
          </p:cNvSpPr>
          <p:nvPr>
            <p:ph type="title"/>
          </p:nvPr>
        </p:nvSpPr>
        <p:spPr>
          <a:prstGeom prst="rect">
            <a:avLst/>
          </a:prstGeom>
        </p:spPr>
        <p:txBody>
          <a:bodyPr/>
          <a:lstStyle/>
          <a:p>
            <a:r>
              <a:t>Texte du titre</a:t>
            </a:r>
          </a:p>
        </p:txBody>
      </p:sp>
      <p:sp>
        <p:nvSpPr>
          <p:cNvPr id="58"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Vide">
    <p:spTree>
      <p:nvGrpSpPr>
        <p:cNvPr id="1" name=""/>
        <p:cNvGrpSpPr/>
        <p:nvPr/>
      </p:nvGrpSpPr>
      <p:grpSpPr>
        <a:xfrm>
          <a:off x="0" y="0"/>
          <a:ext cx="0" cy="0"/>
          <a:chOff x="0" y="0"/>
          <a:chExt cx="0" cy="0"/>
        </a:xfrm>
      </p:grpSpPr>
      <p:sp>
        <p:nvSpPr>
          <p:cNvPr id="6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u avec légende">
    <p:spTree>
      <p:nvGrpSpPr>
        <p:cNvPr id="1" name=""/>
        <p:cNvGrpSpPr/>
        <p:nvPr/>
      </p:nvGrpSpPr>
      <p:grpSpPr>
        <a:xfrm>
          <a:off x="0" y="0"/>
          <a:ext cx="0" cy="0"/>
          <a:chOff x="0" y="0"/>
          <a:chExt cx="0" cy="0"/>
        </a:xfrm>
      </p:grpSpPr>
      <p:sp>
        <p:nvSpPr>
          <p:cNvPr id="72" name="Texte du titre"/>
          <p:cNvSpPr txBox="1">
            <a:spLocks noGrp="1"/>
          </p:cNvSpPr>
          <p:nvPr>
            <p:ph type="title"/>
          </p:nvPr>
        </p:nvSpPr>
        <p:spPr>
          <a:xfrm>
            <a:off x="839787" y="457200"/>
            <a:ext cx="3932240" cy="1600200"/>
          </a:xfrm>
          <a:prstGeom prst="rect">
            <a:avLst/>
          </a:prstGeom>
        </p:spPr>
        <p:txBody>
          <a:bodyPr anchor="b"/>
          <a:lstStyle>
            <a:lvl1pPr>
              <a:defRPr sz="3200"/>
            </a:lvl1pPr>
          </a:lstStyle>
          <a:p>
            <a:r>
              <a:t>Texte du titre</a:t>
            </a:r>
          </a:p>
        </p:txBody>
      </p:sp>
      <p:sp>
        <p:nvSpPr>
          <p:cNvPr id="73" name="Texte niveau 1…"/>
          <p:cNvSpPr txBox="1">
            <a:spLocks noGrp="1"/>
          </p:cNvSpPr>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Texte niveau 1</a:t>
            </a:r>
          </a:p>
          <a:p>
            <a:pPr lvl="1"/>
            <a:r>
              <a:t>Texte niveau 2</a:t>
            </a:r>
          </a:p>
          <a:p>
            <a:pPr lvl="2"/>
            <a:r>
              <a:t>Texte niveau 3</a:t>
            </a:r>
          </a:p>
          <a:p>
            <a:pPr lvl="3"/>
            <a:r>
              <a:t>Texte niveau 4</a:t>
            </a:r>
          </a:p>
          <a:p>
            <a:pPr lvl="4"/>
            <a:r>
              <a:t>Texte niveau 5</a:t>
            </a:r>
          </a:p>
        </p:txBody>
      </p:sp>
      <p:sp>
        <p:nvSpPr>
          <p:cNvPr id="74" name="Espace réservé du texte 3"/>
          <p:cNvSpPr>
            <a:spLocks noGrp="1"/>
          </p:cNvSpPr>
          <p:nvPr>
            <p:ph type="body" sz="quarter" idx="21"/>
          </p:nvPr>
        </p:nvSpPr>
        <p:spPr>
          <a:xfrm>
            <a:off x="839787" y="2057400"/>
            <a:ext cx="3932240" cy="3811588"/>
          </a:xfrm>
          <a:prstGeom prst="rect">
            <a:avLst/>
          </a:prstGeom>
        </p:spPr>
        <p:txBody>
          <a:bodyPr/>
          <a:lstStyle/>
          <a:p>
            <a:endParaRPr/>
          </a:p>
        </p:txBody>
      </p:sp>
      <p:sp>
        <p:nvSpPr>
          <p:cNvPr id="7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age avec légende">
    <p:spTree>
      <p:nvGrpSpPr>
        <p:cNvPr id="1" name=""/>
        <p:cNvGrpSpPr/>
        <p:nvPr/>
      </p:nvGrpSpPr>
      <p:grpSpPr>
        <a:xfrm>
          <a:off x="0" y="0"/>
          <a:ext cx="0" cy="0"/>
          <a:chOff x="0" y="0"/>
          <a:chExt cx="0" cy="0"/>
        </a:xfrm>
      </p:grpSpPr>
      <p:sp>
        <p:nvSpPr>
          <p:cNvPr id="82" name="Texte du titre"/>
          <p:cNvSpPr txBox="1">
            <a:spLocks noGrp="1"/>
          </p:cNvSpPr>
          <p:nvPr>
            <p:ph type="title"/>
          </p:nvPr>
        </p:nvSpPr>
        <p:spPr>
          <a:xfrm>
            <a:off x="839787" y="457200"/>
            <a:ext cx="3932240" cy="1600200"/>
          </a:xfrm>
          <a:prstGeom prst="rect">
            <a:avLst/>
          </a:prstGeom>
        </p:spPr>
        <p:txBody>
          <a:bodyPr anchor="b"/>
          <a:lstStyle>
            <a:lvl1pPr>
              <a:defRPr sz="3200"/>
            </a:lvl1pPr>
          </a:lstStyle>
          <a:p>
            <a:r>
              <a:t>Texte du titre</a:t>
            </a:r>
          </a:p>
        </p:txBody>
      </p:sp>
      <p:sp>
        <p:nvSpPr>
          <p:cNvPr id="83" name="Espace réservé pour une image  2"/>
          <p:cNvSpPr>
            <a:spLocks noGrp="1"/>
          </p:cNvSpPr>
          <p:nvPr>
            <p:ph type="pic" sz="half" idx="21"/>
          </p:nvPr>
        </p:nvSpPr>
        <p:spPr>
          <a:xfrm>
            <a:off x="5183187" y="987425"/>
            <a:ext cx="6172202" cy="4873625"/>
          </a:xfrm>
          <a:prstGeom prst="rect">
            <a:avLst/>
          </a:prstGeom>
        </p:spPr>
        <p:txBody>
          <a:bodyPr lIns="91439" tIns="45719" rIns="91439" bIns="45719">
            <a:noAutofit/>
          </a:bodyPr>
          <a:lstStyle/>
          <a:p>
            <a:endParaRPr/>
          </a:p>
        </p:txBody>
      </p:sp>
      <p:sp>
        <p:nvSpPr>
          <p:cNvPr id="84" name="Texte niveau 1…"/>
          <p:cNvSpPr txBox="1">
            <a:spLocks noGrp="1"/>
          </p:cNvSpPr>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Texte niveau 1</a:t>
            </a:r>
          </a:p>
          <a:p>
            <a:pPr lvl="1"/>
            <a:r>
              <a:t>Texte niveau 2</a:t>
            </a:r>
          </a:p>
          <a:p>
            <a:pPr lvl="2"/>
            <a:r>
              <a:t>Texte niveau 3</a:t>
            </a:r>
          </a:p>
          <a:p>
            <a:pPr lvl="3"/>
            <a:r>
              <a:t>Texte niveau 4</a:t>
            </a:r>
          </a:p>
          <a:p>
            <a:pPr lvl="4"/>
            <a:r>
              <a:t>Texte niveau 5</a:t>
            </a:r>
          </a:p>
        </p:txBody>
      </p:sp>
      <p:sp>
        <p:nvSpPr>
          <p:cNvPr id="8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Texte du titre</a:t>
            </a:r>
          </a:p>
        </p:txBody>
      </p:sp>
      <p:sp>
        <p:nvSpPr>
          <p:cNvPr id="3" name="Texte niveau 1…"/>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11095178" y="6414761"/>
            <a:ext cx="258623" cy="248303"/>
          </a:xfrm>
          <a:prstGeom prst="rect">
            <a:avLst/>
          </a:prstGeom>
          <a:ln w="12700">
            <a:miter lim="400000"/>
          </a:ln>
        </p:spPr>
        <p:txBody>
          <a:bodyPr wrap="none" lIns="45718" tIns="45718" rIns="45718" bIns="45718" anchor="ctr">
            <a:spAutoFit/>
          </a:bodyPr>
          <a:lstStyle>
            <a:lvl1pPr algn="r">
              <a:defRPr sz="1200">
                <a:solidFill>
                  <a:srgbClr val="888888"/>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 Id="rId9" Type="http://schemas.microsoft.com/office/2007/relationships/hdphoto" Target="../media/hdphoto2.wdp"/></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png"/><Relationship Id="rId4" Type="http://schemas.microsoft.com/office/2007/relationships/hdphoto" Target="../media/hdphoto3.wdp"/><Relationship Id="rId9" Type="http://schemas.microsoft.com/office/2007/relationships/hdphoto" Target="../media/hdphoto5.wdp"/></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Rectangle 5"/>
          <p:cNvSpPr/>
          <p:nvPr/>
        </p:nvSpPr>
        <p:spPr>
          <a:xfrm>
            <a:off x="342899" y="2057400"/>
            <a:ext cx="11849103" cy="4414840"/>
          </a:xfrm>
          <a:prstGeom prst="rect">
            <a:avLst/>
          </a:prstGeom>
          <a:solidFill>
            <a:srgbClr val="0A0090"/>
          </a:solidFill>
          <a:ln w="12700">
            <a:miter lim="400000"/>
          </a:ln>
          <a:effectLst>
            <a:outerShdw blurRad="50800" dist="38100" dir="5400000" rotWithShape="0">
              <a:srgbClr val="000000">
                <a:alpha val="40000"/>
              </a:srgbClr>
            </a:outerShdw>
          </a:effectLst>
        </p:spPr>
        <p:txBody>
          <a:bodyPr lIns="45718" tIns="45718" rIns="45718" bIns="45718" anchor="ctr"/>
          <a:lstStyle/>
          <a:p>
            <a:pPr algn="ctr">
              <a:defRPr sz="1300">
                <a:solidFill>
                  <a:srgbClr val="FFFFFF"/>
                </a:solidFill>
              </a:defRPr>
            </a:pPr>
            <a:endParaRPr/>
          </a:p>
        </p:txBody>
      </p:sp>
      <p:sp>
        <p:nvSpPr>
          <p:cNvPr id="105" name="ZoneTexte 4"/>
          <p:cNvSpPr txBox="1"/>
          <p:nvPr/>
        </p:nvSpPr>
        <p:spPr>
          <a:xfrm>
            <a:off x="1101407" y="2733675"/>
            <a:ext cx="9811386" cy="916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5400" b="1">
                <a:solidFill>
                  <a:srgbClr val="FFFFFF"/>
                </a:solidFill>
                <a:latin typeface="Marianne"/>
                <a:ea typeface="Marianne"/>
                <a:cs typeface="Marianne"/>
                <a:sym typeface="Marianne"/>
              </a:defRPr>
            </a:lvl1pPr>
          </a:lstStyle>
          <a:p>
            <a:r>
              <a:t>COVID-19</a:t>
            </a:r>
          </a:p>
        </p:txBody>
      </p:sp>
      <p:sp>
        <p:nvSpPr>
          <p:cNvPr id="106" name="ZoneTexte 7"/>
          <p:cNvSpPr txBox="1"/>
          <p:nvPr/>
        </p:nvSpPr>
        <p:spPr>
          <a:xfrm>
            <a:off x="1101407" y="5702261"/>
            <a:ext cx="10349549" cy="396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r">
              <a:defRPr sz="2000">
                <a:solidFill>
                  <a:srgbClr val="867DFF"/>
                </a:solidFill>
                <a:latin typeface="Marianne Light"/>
                <a:ea typeface="Marianne Light"/>
                <a:cs typeface="Marianne Light"/>
                <a:sym typeface="Marianne Light"/>
              </a:defRPr>
            </a:lvl1pPr>
          </a:lstStyle>
          <a:p>
            <a:r>
              <a:rPr lang="fr-FR" dirty="0" smtClean="0"/>
              <a:t>12 avril </a:t>
            </a:r>
            <a:r>
              <a:rPr dirty="0" smtClean="0"/>
              <a:t>2021</a:t>
            </a:r>
            <a:endParaRPr dirty="0"/>
          </a:p>
        </p:txBody>
      </p:sp>
      <p:pic>
        <p:nvPicPr>
          <p:cNvPr id="107" name="Image 8" descr="Image 8"/>
          <p:cNvPicPr>
            <a:picLocks noChangeAspect="1"/>
          </p:cNvPicPr>
          <p:nvPr/>
        </p:nvPicPr>
        <p:blipFill>
          <a:blip r:embed="rId2">
            <a:extLst/>
          </a:blip>
          <a:stretch>
            <a:fillRect/>
          </a:stretch>
        </p:blipFill>
        <p:spPr>
          <a:xfrm>
            <a:off x="476535" y="260650"/>
            <a:ext cx="2163082" cy="1684234"/>
          </a:xfrm>
          <a:prstGeom prst="rect">
            <a:avLst/>
          </a:prstGeom>
          <a:ln w="12700">
            <a:miter lim="400000"/>
          </a:ln>
        </p:spPr>
      </p:pic>
      <p:sp>
        <p:nvSpPr>
          <p:cNvPr id="108" name="ZoneTexte 6"/>
          <p:cNvSpPr txBox="1"/>
          <p:nvPr/>
        </p:nvSpPr>
        <p:spPr>
          <a:xfrm>
            <a:off x="1114208" y="3772714"/>
            <a:ext cx="10336749" cy="17543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5400">
                <a:solidFill>
                  <a:srgbClr val="FFFFFF"/>
                </a:solidFill>
                <a:latin typeface="Marianne Light"/>
                <a:ea typeface="Marianne Light"/>
                <a:cs typeface="Marianne Light"/>
                <a:sym typeface="Marianne Light"/>
              </a:defRPr>
            </a:lvl1pPr>
          </a:lstStyle>
          <a:p>
            <a:r>
              <a:rPr lang="fr-FR" dirty="0" smtClean="0"/>
              <a:t>Stratégie autotest</a:t>
            </a:r>
          </a:p>
          <a:p>
            <a:r>
              <a:rPr lang="fr-FR" dirty="0" smtClean="0"/>
              <a:t>Point d’étape</a:t>
            </a:r>
            <a:endParaRPr dirty="0"/>
          </a:p>
        </p:txBody>
      </p:sp>
      <p:pic>
        <p:nvPicPr>
          <p:cNvPr id="109" name="Image 1" descr="Image 1"/>
          <p:cNvPicPr>
            <a:picLocks noChangeAspect="1"/>
          </p:cNvPicPr>
          <p:nvPr/>
        </p:nvPicPr>
        <p:blipFill>
          <a:blip r:embed="rId3">
            <a:extLst/>
          </a:blip>
          <a:stretch>
            <a:fillRect/>
          </a:stretch>
        </p:blipFill>
        <p:spPr>
          <a:xfrm>
            <a:off x="10173075" y="611390"/>
            <a:ext cx="1570878" cy="871463"/>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Image 27" descr="Image 27"/>
          <p:cNvPicPr>
            <a:picLocks noChangeAspect="1"/>
          </p:cNvPicPr>
          <p:nvPr/>
        </p:nvPicPr>
        <p:blipFill>
          <a:blip r:embed="rId3"/>
          <a:srcRect l="8428"/>
          <a:stretch>
            <a:fillRect/>
          </a:stretch>
        </p:blipFill>
        <p:spPr>
          <a:xfrm>
            <a:off x="300038" y="105569"/>
            <a:ext cx="541337" cy="460140"/>
          </a:xfrm>
          <a:prstGeom prst="rect">
            <a:avLst/>
          </a:prstGeom>
          <a:ln w="12700">
            <a:miter lim="400000"/>
          </a:ln>
        </p:spPr>
      </p:pic>
      <p:sp>
        <p:nvSpPr>
          <p:cNvPr id="272" name="Connecteur droit 29"/>
          <p:cNvSpPr/>
          <p:nvPr/>
        </p:nvSpPr>
        <p:spPr>
          <a:xfrm>
            <a:off x="496956" y="1124744"/>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
        <p:nvSpPr>
          <p:cNvPr id="14" name="Titre 1"/>
          <p:cNvSpPr txBox="1"/>
          <p:nvPr/>
        </p:nvSpPr>
        <p:spPr>
          <a:xfrm>
            <a:off x="1102658" y="199269"/>
            <a:ext cx="10020971" cy="7017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a:lnSpc>
                <a:spcPct val="90000"/>
              </a:lnSpc>
              <a:defRPr sz="2400">
                <a:solidFill>
                  <a:srgbClr val="0A0091"/>
                </a:solidFill>
                <a:latin typeface="Marianne ExtraBold"/>
                <a:ea typeface="Marianne ExtraBold"/>
                <a:cs typeface="Marianne ExtraBold"/>
                <a:sym typeface="Marianne ExtraBold"/>
              </a:defRPr>
            </a:pPr>
            <a:r>
              <a:rPr lang="fr-FR" sz="2200" dirty="0" smtClean="0">
                <a:solidFill>
                  <a:srgbClr val="0A0091"/>
                </a:solidFill>
                <a:latin typeface="Marianne ExtraBold"/>
                <a:ea typeface="Marianne ExtraBold"/>
                <a:cs typeface="Marianne ExtraBold"/>
                <a:sym typeface="Marianne ExtraBold"/>
              </a:rPr>
              <a:t>La stratégie de tests repose désormais sur un arsenal complet qui permet à la fois de diagnostiquer et de dépister </a:t>
            </a:r>
            <a:endParaRPr sz="2200" dirty="0">
              <a:solidFill>
                <a:srgbClr val="0A0091"/>
              </a:solidFill>
              <a:latin typeface="Marianne ExtraBold"/>
              <a:ea typeface="Marianne ExtraBold"/>
              <a:cs typeface="Marianne ExtraBold"/>
              <a:sym typeface="Marianne ExtraBold"/>
            </a:endParaRPr>
          </a:p>
        </p:txBody>
      </p:sp>
      <p:sp>
        <p:nvSpPr>
          <p:cNvPr id="2" name="Pentagone 1"/>
          <p:cNvSpPr/>
          <p:nvPr/>
        </p:nvSpPr>
        <p:spPr>
          <a:xfrm rot="5400000">
            <a:off x="2824493" y="-984951"/>
            <a:ext cx="682388" cy="5337462"/>
          </a:xfrm>
          <a:prstGeom prst="homePlat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b="1" dirty="0" smtClean="0"/>
              <a:t>Tests permettant le diagnostic</a:t>
            </a:r>
            <a:endParaRPr lang="fr-FR" b="1" dirty="0"/>
          </a:p>
        </p:txBody>
      </p:sp>
      <p:sp>
        <p:nvSpPr>
          <p:cNvPr id="168" name="Pentagone 167"/>
          <p:cNvSpPr/>
          <p:nvPr/>
        </p:nvSpPr>
        <p:spPr>
          <a:xfrm rot="5400000">
            <a:off x="8586123" y="-1007140"/>
            <a:ext cx="682388" cy="5337462"/>
          </a:xfrm>
          <a:prstGeom prst="homePlat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b="1" dirty="0" smtClean="0"/>
              <a:t>Tests permettant le dépistage</a:t>
            </a:r>
            <a:endParaRPr lang="fr-FR" b="1" dirty="0"/>
          </a:p>
        </p:txBody>
      </p:sp>
      <p:sp>
        <p:nvSpPr>
          <p:cNvPr id="3" name="ZoneTexte 2"/>
          <p:cNvSpPr txBox="1"/>
          <p:nvPr/>
        </p:nvSpPr>
        <p:spPr>
          <a:xfrm>
            <a:off x="496956" y="2002785"/>
            <a:ext cx="5337462" cy="2062103"/>
          </a:xfrm>
          <a:prstGeom prst="rect">
            <a:avLst/>
          </a:prstGeom>
          <a:noFill/>
        </p:spPr>
        <p:txBody>
          <a:bodyPr wrap="square" rtlCol="0">
            <a:spAutoFit/>
          </a:bodyPr>
          <a:lstStyle/>
          <a:p>
            <a:pPr marL="285750" indent="-285750">
              <a:buFont typeface="Arial" panose="020B0604020202020204" pitchFamily="34" charset="0"/>
              <a:buChar char="•"/>
            </a:pPr>
            <a:r>
              <a:rPr lang="fr-FR" sz="1600" dirty="0" smtClean="0"/>
              <a:t>Le test diagnostic est un test à haut niveau de sensibilité permettant de détecter de manière relativement certaine la présence du virus Sars-CoV-2 ; </a:t>
            </a:r>
          </a:p>
          <a:p>
            <a:pPr marL="285750" indent="-285750">
              <a:buFont typeface="Arial" panose="020B0604020202020204" pitchFamily="34" charset="0"/>
              <a:buChar char="•"/>
            </a:pPr>
            <a:r>
              <a:rPr lang="fr-FR" sz="1600" dirty="0" smtClean="0"/>
              <a:t>Il est particulièrement indiqué pour les personnes symptomatiques, les personnes contact et les situations avec une exposition à risque (type cluster) ; </a:t>
            </a:r>
          </a:p>
          <a:p>
            <a:pPr marL="285750" indent="-285750">
              <a:buFont typeface="Arial" panose="020B0604020202020204" pitchFamily="34" charset="0"/>
              <a:buChar char="•"/>
            </a:pPr>
            <a:r>
              <a:rPr lang="fr-FR" sz="1600" dirty="0" smtClean="0"/>
              <a:t>Il s’agit des tests de référence pour toute situation au moindre doute</a:t>
            </a:r>
            <a:endParaRPr lang="fr-FR" sz="1600" dirty="0"/>
          </a:p>
        </p:txBody>
      </p:sp>
      <p:sp>
        <p:nvSpPr>
          <p:cNvPr id="4" name="Rectangle 3"/>
          <p:cNvSpPr/>
          <p:nvPr/>
        </p:nvSpPr>
        <p:spPr>
          <a:xfrm>
            <a:off x="496956" y="4435522"/>
            <a:ext cx="5337462" cy="22982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smtClean="0">
                <a:solidFill>
                  <a:schemeClr val="tx1"/>
                </a:solidFill>
              </a:rPr>
              <a:t>Les tests utilisés pour le diagnostic sont : </a:t>
            </a:r>
          </a:p>
          <a:p>
            <a:pPr marL="285750" indent="-285750">
              <a:buFontTx/>
              <a:buChar char="-"/>
            </a:pPr>
            <a:r>
              <a:rPr lang="fr-FR" sz="1600" dirty="0" smtClean="0">
                <a:solidFill>
                  <a:schemeClr val="tx1"/>
                </a:solidFill>
              </a:rPr>
              <a:t>Les tests RT-PCR </a:t>
            </a:r>
            <a:r>
              <a:rPr lang="fr-FR" sz="1600" dirty="0" err="1" smtClean="0">
                <a:solidFill>
                  <a:schemeClr val="tx1"/>
                </a:solidFill>
              </a:rPr>
              <a:t>nasopharyngés</a:t>
            </a:r>
            <a:r>
              <a:rPr lang="fr-FR" sz="1600" dirty="0" smtClean="0">
                <a:solidFill>
                  <a:schemeClr val="tx1"/>
                </a:solidFill>
              </a:rPr>
              <a:t> ;</a:t>
            </a:r>
          </a:p>
          <a:p>
            <a:pPr marL="285750" indent="-285750">
              <a:buFontTx/>
              <a:buChar char="-"/>
            </a:pPr>
            <a:r>
              <a:rPr lang="fr-FR" sz="1600" dirty="0" smtClean="0">
                <a:solidFill>
                  <a:schemeClr val="tx1"/>
                </a:solidFill>
              </a:rPr>
              <a:t>Les tests antigéniques </a:t>
            </a:r>
            <a:r>
              <a:rPr lang="fr-FR" sz="1600" dirty="0" err="1" smtClean="0">
                <a:solidFill>
                  <a:schemeClr val="tx1"/>
                </a:solidFill>
              </a:rPr>
              <a:t>nasopharyngés</a:t>
            </a:r>
            <a:r>
              <a:rPr lang="fr-FR" sz="1600" dirty="0" smtClean="0">
                <a:solidFill>
                  <a:schemeClr val="tx1"/>
                </a:solidFill>
              </a:rPr>
              <a:t>.</a:t>
            </a:r>
          </a:p>
          <a:p>
            <a:pPr marL="285750" indent="-285750">
              <a:buFontTx/>
              <a:buChar char="-"/>
            </a:pPr>
            <a:endParaRPr lang="fr-FR" sz="1600" dirty="0" smtClean="0">
              <a:solidFill>
                <a:schemeClr val="tx1"/>
              </a:solidFill>
            </a:endParaRPr>
          </a:p>
          <a:p>
            <a:r>
              <a:rPr lang="fr-FR" sz="1600" b="1" dirty="0" smtClean="0">
                <a:solidFill>
                  <a:schemeClr val="tx1"/>
                </a:solidFill>
              </a:rPr>
              <a:t>Ces tests sont d’accès libre et intégralement pris en charge pour l’ensemble des publics.  </a:t>
            </a:r>
            <a:endParaRPr lang="fr-FR" sz="1600" b="1" dirty="0">
              <a:solidFill>
                <a:schemeClr val="tx1"/>
              </a:solidFill>
            </a:endParaRPr>
          </a:p>
        </p:txBody>
      </p:sp>
      <p:sp>
        <p:nvSpPr>
          <p:cNvPr id="169" name="ZoneTexte 168"/>
          <p:cNvSpPr txBox="1"/>
          <p:nvPr/>
        </p:nvSpPr>
        <p:spPr>
          <a:xfrm>
            <a:off x="6258586" y="2024975"/>
            <a:ext cx="5337462" cy="2308324"/>
          </a:xfrm>
          <a:prstGeom prst="rect">
            <a:avLst/>
          </a:prstGeom>
          <a:noFill/>
        </p:spPr>
        <p:txBody>
          <a:bodyPr wrap="square" rtlCol="0">
            <a:spAutoFit/>
          </a:bodyPr>
          <a:lstStyle/>
          <a:p>
            <a:pPr marL="285750" indent="-285750" algn="just">
              <a:buFont typeface="Arial" panose="020B0604020202020204" pitchFamily="34" charset="0"/>
              <a:buChar char="•"/>
            </a:pPr>
            <a:r>
              <a:rPr lang="fr-FR" sz="1600" dirty="0" smtClean="0"/>
              <a:t>Le test de dépistage est un test de sensibilité moindre, tout en restant recevable, mais plus simple d’utilisation ; </a:t>
            </a:r>
          </a:p>
          <a:p>
            <a:pPr marL="285750" indent="-285750" algn="just">
              <a:buFont typeface="Arial" panose="020B0604020202020204" pitchFamily="34" charset="0"/>
              <a:buChar char="•"/>
            </a:pPr>
            <a:r>
              <a:rPr lang="fr-FR" sz="1600" dirty="0" smtClean="0"/>
              <a:t>Compte-tenu de sa moindre sensibilité, une utilisation itérative est recommandée afin de s’assurer de réaliser le test au début de l’infection, quand le virus est le plus détectable et où la personne est la plus contagieuse ; </a:t>
            </a:r>
          </a:p>
          <a:p>
            <a:pPr marL="285750" indent="-285750" algn="just">
              <a:buFont typeface="Arial" panose="020B0604020202020204" pitchFamily="34" charset="0"/>
              <a:buChar char="•"/>
            </a:pPr>
            <a:r>
              <a:rPr lang="fr-FR" sz="1600" dirty="0" smtClean="0"/>
              <a:t>Il permet de dépister massivement des personnes asymptomatiques dans le cadre de dépistages itératifs ciblés.</a:t>
            </a:r>
          </a:p>
        </p:txBody>
      </p:sp>
      <p:sp>
        <p:nvSpPr>
          <p:cNvPr id="170" name="Rectangle 169"/>
          <p:cNvSpPr/>
          <p:nvPr/>
        </p:nvSpPr>
        <p:spPr>
          <a:xfrm>
            <a:off x="6400798" y="4435522"/>
            <a:ext cx="5153217" cy="22982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smtClean="0">
                <a:solidFill>
                  <a:schemeClr val="tx1"/>
                </a:solidFill>
              </a:rPr>
              <a:t>Les tests utilisés pour le dépistage sont : </a:t>
            </a:r>
          </a:p>
          <a:p>
            <a:pPr marL="285750" indent="-285750">
              <a:buFontTx/>
              <a:buChar char="-"/>
            </a:pPr>
            <a:r>
              <a:rPr lang="fr-FR" sz="1600" dirty="0" smtClean="0">
                <a:solidFill>
                  <a:schemeClr val="tx1"/>
                </a:solidFill>
              </a:rPr>
              <a:t>Les tests RT-PCR sur prélèvement salivaire ;</a:t>
            </a:r>
          </a:p>
          <a:p>
            <a:pPr marL="285750" indent="-285750">
              <a:buFontTx/>
              <a:buChar char="-"/>
            </a:pPr>
            <a:r>
              <a:rPr lang="fr-FR" sz="1600" dirty="0" smtClean="0">
                <a:solidFill>
                  <a:schemeClr val="tx1"/>
                </a:solidFill>
              </a:rPr>
              <a:t>Les autotests sur prélèvement nasal.</a:t>
            </a:r>
          </a:p>
          <a:p>
            <a:pPr marL="285750" indent="-285750">
              <a:buFontTx/>
              <a:buChar char="-"/>
            </a:pPr>
            <a:endParaRPr lang="fr-FR" sz="1600" dirty="0" smtClean="0">
              <a:solidFill>
                <a:schemeClr val="tx1"/>
              </a:solidFill>
            </a:endParaRPr>
          </a:p>
          <a:p>
            <a:r>
              <a:rPr lang="fr-FR" sz="1600" b="1" dirty="0" smtClean="0">
                <a:solidFill>
                  <a:schemeClr val="tx1"/>
                </a:solidFill>
              </a:rPr>
              <a:t>Ces tests seront massivement déployés par l’Etat en direction des publics les moins testés (EN et ESRI, outre-mer et publics précaires). </a:t>
            </a:r>
          </a:p>
          <a:p>
            <a:r>
              <a:rPr lang="fr-FR" sz="1600" b="1" dirty="0" smtClean="0">
                <a:solidFill>
                  <a:schemeClr val="tx1"/>
                </a:solidFill>
              </a:rPr>
              <a:t>Ils seront également en vente libre à partir du 12 avril avec une prise en charge pour les aides à domicile de PA-PH. </a:t>
            </a:r>
            <a:endParaRPr lang="fr-FR" sz="1600" b="1" dirty="0">
              <a:solidFill>
                <a:schemeClr val="tx1"/>
              </a:solidFill>
            </a:endParaRPr>
          </a:p>
        </p:txBody>
      </p:sp>
      <p:pic>
        <p:nvPicPr>
          <p:cNvPr id="11" name="Image 36" descr="Image 36"/>
          <p:cNvPicPr>
            <a:picLocks noChangeAspect="1"/>
          </p:cNvPicPr>
          <p:nvPr/>
        </p:nvPicPr>
        <p:blipFill>
          <a:blip r:embed="rId4">
            <a:extLst/>
          </a:blip>
          <a:stretch>
            <a:fillRect/>
          </a:stretch>
        </p:blipFill>
        <p:spPr>
          <a:xfrm>
            <a:off x="11170256" y="152400"/>
            <a:ext cx="686783" cy="381000"/>
          </a:xfrm>
          <a:prstGeom prst="rect">
            <a:avLst/>
          </a:prstGeom>
          <a:ln w="12700">
            <a:miter lim="400000"/>
          </a:ln>
        </p:spPr>
      </p:pic>
    </p:spTree>
    <p:extLst>
      <p:ext uri="{BB962C8B-B14F-4D97-AF65-F5344CB8AC3E}">
        <p14:creationId xmlns:p14="http://schemas.microsoft.com/office/powerpoint/2010/main" val="406179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Image 27" descr="Image 27"/>
          <p:cNvPicPr>
            <a:picLocks noChangeAspect="1"/>
          </p:cNvPicPr>
          <p:nvPr/>
        </p:nvPicPr>
        <p:blipFill>
          <a:blip r:embed="rId3"/>
          <a:srcRect l="8428"/>
          <a:stretch>
            <a:fillRect/>
          </a:stretch>
        </p:blipFill>
        <p:spPr>
          <a:xfrm>
            <a:off x="300038" y="105569"/>
            <a:ext cx="541337" cy="460140"/>
          </a:xfrm>
          <a:prstGeom prst="rect">
            <a:avLst/>
          </a:prstGeom>
          <a:ln w="12700">
            <a:miter lim="400000"/>
          </a:ln>
        </p:spPr>
      </p:pic>
      <p:sp>
        <p:nvSpPr>
          <p:cNvPr id="272" name="Connecteur droit 29"/>
          <p:cNvSpPr/>
          <p:nvPr/>
        </p:nvSpPr>
        <p:spPr>
          <a:xfrm>
            <a:off x="496956" y="1124744"/>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
        <p:nvSpPr>
          <p:cNvPr id="14" name="Titre 1"/>
          <p:cNvSpPr txBox="1"/>
          <p:nvPr/>
        </p:nvSpPr>
        <p:spPr>
          <a:xfrm>
            <a:off x="1102658" y="531668"/>
            <a:ext cx="10596281"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a:lnSpc>
                <a:spcPct val="90000"/>
              </a:lnSpc>
              <a:defRPr sz="2400">
                <a:solidFill>
                  <a:srgbClr val="0A0091"/>
                </a:solidFill>
                <a:latin typeface="Marianne ExtraBold"/>
                <a:ea typeface="Marianne ExtraBold"/>
                <a:cs typeface="Marianne ExtraBold"/>
                <a:sym typeface="Marianne ExtraBold"/>
              </a:defRPr>
            </a:pPr>
            <a:r>
              <a:rPr lang="fr-FR" sz="2000" dirty="0" smtClean="0">
                <a:solidFill>
                  <a:srgbClr val="0A0091"/>
                </a:solidFill>
                <a:latin typeface="Marianne ExtraBold"/>
                <a:ea typeface="Marianne ExtraBold"/>
                <a:cs typeface="Marianne ExtraBold"/>
                <a:sym typeface="Marianne ExtraBold"/>
              </a:rPr>
              <a:t>Les autotests viennent en complément des dispositifs de diagnostic actuels</a:t>
            </a:r>
            <a:endParaRPr sz="2000" dirty="0">
              <a:solidFill>
                <a:srgbClr val="0A0091"/>
              </a:solidFill>
              <a:latin typeface="Marianne ExtraBold"/>
              <a:ea typeface="Marianne ExtraBold"/>
              <a:cs typeface="Marianne ExtraBold"/>
              <a:sym typeface="Marianne ExtraBold"/>
            </a:endParaRPr>
          </a:p>
        </p:txBody>
      </p:sp>
      <p:sp>
        <p:nvSpPr>
          <p:cNvPr id="16" name="ZoneTexte 15"/>
          <p:cNvSpPr txBox="1"/>
          <p:nvPr/>
        </p:nvSpPr>
        <p:spPr>
          <a:xfrm>
            <a:off x="1513948" y="1157234"/>
            <a:ext cx="3312000" cy="382172"/>
          </a:xfrm>
          <a:prstGeom prst="roundRect">
            <a:avLst/>
          </a:prstGeom>
          <a:solidFill>
            <a:schemeClr val="accent1">
              <a:lumMod val="75000"/>
            </a:schemeClr>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200" dirty="0" smtClean="0">
                <a:latin typeface="+mn-lt"/>
              </a:rPr>
              <a:t>TEST PCR</a:t>
            </a:r>
            <a:endParaRPr lang="fr-FR" sz="1200" dirty="0">
              <a:latin typeface="+mn-lt"/>
            </a:endParaRPr>
          </a:p>
        </p:txBody>
      </p:sp>
      <p:sp>
        <p:nvSpPr>
          <p:cNvPr id="17" name="ZoneTexte 16"/>
          <p:cNvSpPr txBox="1"/>
          <p:nvPr/>
        </p:nvSpPr>
        <p:spPr>
          <a:xfrm>
            <a:off x="4876188" y="1166423"/>
            <a:ext cx="3312000" cy="382458"/>
          </a:xfrm>
          <a:prstGeom prst="roundRect">
            <a:avLst/>
          </a:prstGeom>
          <a:solidFill>
            <a:srgbClr val="00B0F0"/>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200" dirty="0" smtClean="0">
                <a:latin typeface="+mn-lt"/>
              </a:rPr>
              <a:t>TEST ANTIGÉNIQUE SUR PRELEVEMENT </a:t>
            </a:r>
            <a:r>
              <a:rPr lang="fr-FR" sz="1200" dirty="0">
                <a:latin typeface="+mn-lt"/>
              </a:rPr>
              <a:t>NASOPHARYNGÉ</a:t>
            </a:r>
          </a:p>
        </p:txBody>
      </p:sp>
      <p:sp>
        <p:nvSpPr>
          <p:cNvPr id="18" name="ZoneTexte 17"/>
          <p:cNvSpPr txBox="1"/>
          <p:nvPr/>
        </p:nvSpPr>
        <p:spPr>
          <a:xfrm>
            <a:off x="196878" y="1520268"/>
            <a:ext cx="1259782" cy="357706"/>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200" b="1" dirty="0" smtClean="0">
                <a:solidFill>
                  <a:srgbClr val="002060"/>
                </a:solidFill>
              </a:rPr>
              <a:t>Type de prélèvement</a:t>
            </a:r>
            <a:endParaRPr lang="fr-FR" sz="1200" b="1" dirty="0">
              <a:solidFill>
                <a:srgbClr val="002060"/>
              </a:solidFill>
            </a:endParaRPr>
          </a:p>
        </p:txBody>
      </p:sp>
      <p:sp>
        <p:nvSpPr>
          <p:cNvPr id="19" name="ZoneTexte 18"/>
          <p:cNvSpPr txBox="1"/>
          <p:nvPr/>
        </p:nvSpPr>
        <p:spPr>
          <a:xfrm>
            <a:off x="196878" y="1964999"/>
            <a:ext cx="1259782" cy="632082"/>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200" b="1" dirty="0" smtClean="0">
                <a:solidFill>
                  <a:srgbClr val="002060"/>
                </a:solidFill>
              </a:rPr>
              <a:t>Professionnels qualifiés</a:t>
            </a:r>
            <a:endParaRPr lang="fr-FR" sz="1200" b="1" dirty="0">
              <a:solidFill>
                <a:srgbClr val="002060"/>
              </a:solidFill>
            </a:endParaRPr>
          </a:p>
        </p:txBody>
      </p:sp>
      <p:sp>
        <p:nvSpPr>
          <p:cNvPr id="20" name="ZoneTexte 19"/>
          <p:cNvSpPr txBox="1"/>
          <p:nvPr/>
        </p:nvSpPr>
        <p:spPr>
          <a:xfrm>
            <a:off x="196878" y="2680171"/>
            <a:ext cx="1259782" cy="244182"/>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200" b="1" dirty="0" smtClean="0">
                <a:solidFill>
                  <a:srgbClr val="002060"/>
                </a:solidFill>
              </a:rPr>
              <a:t>Objectif du test</a:t>
            </a:r>
            <a:endParaRPr lang="fr-FR" sz="1200" b="1" dirty="0">
              <a:solidFill>
                <a:srgbClr val="002060"/>
              </a:solidFill>
            </a:endParaRPr>
          </a:p>
        </p:txBody>
      </p:sp>
      <p:sp>
        <p:nvSpPr>
          <p:cNvPr id="21" name="ZoneTexte 20"/>
          <p:cNvSpPr txBox="1"/>
          <p:nvPr/>
        </p:nvSpPr>
        <p:spPr>
          <a:xfrm>
            <a:off x="196878" y="3006164"/>
            <a:ext cx="1259782" cy="480431"/>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200" b="1" dirty="0" smtClean="0">
                <a:solidFill>
                  <a:srgbClr val="002060"/>
                </a:solidFill>
              </a:rPr>
              <a:t>Délai pour obtenir les résultats</a:t>
            </a:r>
            <a:endParaRPr lang="fr-FR" sz="1200" b="1" dirty="0">
              <a:solidFill>
                <a:srgbClr val="002060"/>
              </a:solidFill>
            </a:endParaRPr>
          </a:p>
        </p:txBody>
      </p:sp>
      <p:sp>
        <p:nvSpPr>
          <p:cNvPr id="22" name="ZoneTexte 21"/>
          <p:cNvSpPr txBox="1"/>
          <p:nvPr/>
        </p:nvSpPr>
        <p:spPr>
          <a:xfrm>
            <a:off x="196878" y="3584048"/>
            <a:ext cx="1259782" cy="795029"/>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200" b="1" dirty="0" smtClean="0">
                <a:solidFill>
                  <a:srgbClr val="002060"/>
                </a:solidFill>
              </a:rPr>
              <a:t>Fiabilité</a:t>
            </a:r>
            <a:endParaRPr lang="fr-FR" sz="1200" b="1" dirty="0">
              <a:solidFill>
                <a:srgbClr val="002060"/>
              </a:solidFill>
            </a:endParaRPr>
          </a:p>
        </p:txBody>
      </p:sp>
      <p:sp>
        <p:nvSpPr>
          <p:cNvPr id="23" name="ZoneTexte 22"/>
          <p:cNvSpPr txBox="1"/>
          <p:nvPr/>
        </p:nvSpPr>
        <p:spPr>
          <a:xfrm>
            <a:off x="196878" y="5187262"/>
            <a:ext cx="1259782" cy="887079"/>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200" b="1" dirty="0" smtClean="0">
                <a:solidFill>
                  <a:srgbClr val="002060"/>
                </a:solidFill>
              </a:rPr>
              <a:t>Indications</a:t>
            </a:r>
            <a:endParaRPr lang="fr-FR" sz="1200" b="1" dirty="0">
              <a:solidFill>
                <a:srgbClr val="002060"/>
              </a:solidFill>
            </a:endParaRPr>
          </a:p>
        </p:txBody>
      </p:sp>
      <p:sp>
        <p:nvSpPr>
          <p:cNvPr id="24" name="ZoneTexte 23"/>
          <p:cNvSpPr txBox="1"/>
          <p:nvPr/>
        </p:nvSpPr>
        <p:spPr>
          <a:xfrm>
            <a:off x="196878" y="6173845"/>
            <a:ext cx="1259782" cy="508294"/>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200" b="1" dirty="0">
                <a:solidFill>
                  <a:srgbClr val="002060"/>
                </a:solidFill>
              </a:rPr>
              <a:t>Contre-indication(s)*</a:t>
            </a:r>
          </a:p>
        </p:txBody>
      </p:sp>
      <p:sp>
        <p:nvSpPr>
          <p:cNvPr id="25" name="ZoneTexte 24"/>
          <p:cNvSpPr txBox="1"/>
          <p:nvPr/>
        </p:nvSpPr>
        <p:spPr>
          <a:xfrm>
            <a:off x="126315" y="6683777"/>
            <a:ext cx="1686469" cy="230832"/>
          </a:xfrm>
          <a:prstGeom prst="rect">
            <a:avLst/>
          </a:prstGeom>
          <a:noFill/>
        </p:spPr>
        <p:txBody>
          <a:bodyPr wrap="square" rtlCol="0">
            <a:spAutoFit/>
          </a:bodyPr>
          <a:lstStyle/>
          <a:p>
            <a:pPr algn="ctr"/>
            <a:r>
              <a:rPr lang="fr-FR" sz="900" b="1" dirty="0" smtClean="0">
                <a:solidFill>
                  <a:schemeClr val="tx2"/>
                </a:solidFill>
              </a:rPr>
              <a:t>* Selon la doctrine en vigueur</a:t>
            </a:r>
            <a:endParaRPr lang="fr-FR" sz="900" b="1" dirty="0">
              <a:solidFill>
                <a:schemeClr val="tx2"/>
              </a:solidFill>
            </a:endParaRPr>
          </a:p>
        </p:txBody>
      </p:sp>
      <p:sp>
        <p:nvSpPr>
          <p:cNvPr id="27" name="ZoneTexte 26"/>
          <p:cNvSpPr txBox="1"/>
          <p:nvPr/>
        </p:nvSpPr>
        <p:spPr>
          <a:xfrm>
            <a:off x="2973204" y="1595350"/>
            <a:ext cx="3453347" cy="246221"/>
          </a:xfrm>
          <a:prstGeom prst="rect">
            <a:avLst/>
          </a:prstGeom>
          <a:noFill/>
        </p:spPr>
        <p:txBody>
          <a:bodyPr wrap="square" rtlCol="0">
            <a:spAutoFit/>
          </a:bodyPr>
          <a:lstStyle/>
          <a:p>
            <a:pPr algn="ctr"/>
            <a:r>
              <a:rPr lang="fr-FR" sz="1000" b="1" dirty="0" smtClean="0">
                <a:solidFill>
                  <a:srgbClr val="000091"/>
                </a:solidFill>
              </a:rPr>
              <a:t>Prélèvement nasopharyngé (avec écouvillon)</a:t>
            </a:r>
            <a:endParaRPr lang="fr-FR" sz="1000" b="1" dirty="0">
              <a:solidFill>
                <a:srgbClr val="000091"/>
              </a:solidFill>
            </a:endParaRPr>
          </a:p>
        </p:txBody>
      </p:sp>
      <p:cxnSp>
        <p:nvCxnSpPr>
          <p:cNvPr id="28" name="Connecteur droit 27"/>
          <p:cNvCxnSpPr/>
          <p:nvPr/>
        </p:nvCxnSpPr>
        <p:spPr>
          <a:xfrm flipV="1">
            <a:off x="173298" y="1927434"/>
            <a:ext cx="9936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ZoneTexte 31"/>
          <p:cNvSpPr txBox="1"/>
          <p:nvPr/>
        </p:nvSpPr>
        <p:spPr>
          <a:xfrm>
            <a:off x="1493488" y="2165624"/>
            <a:ext cx="2812923" cy="246221"/>
          </a:xfrm>
          <a:prstGeom prst="rect">
            <a:avLst/>
          </a:prstGeom>
          <a:noFill/>
        </p:spPr>
        <p:txBody>
          <a:bodyPr wrap="square" rtlCol="0">
            <a:spAutoFit/>
          </a:bodyPr>
          <a:lstStyle/>
          <a:p>
            <a:pPr algn="ctr"/>
            <a:r>
              <a:rPr lang="fr-FR" sz="1000" b="1" dirty="0" smtClean="0">
                <a:solidFill>
                  <a:srgbClr val="000091"/>
                </a:solidFill>
              </a:rPr>
              <a:t>Analyse en laboratoire par un biologiste</a:t>
            </a:r>
            <a:endParaRPr lang="fr-FR" sz="1000" b="1" dirty="0">
              <a:solidFill>
                <a:srgbClr val="000091"/>
              </a:solidFill>
            </a:endParaRPr>
          </a:p>
        </p:txBody>
      </p:sp>
      <p:sp>
        <p:nvSpPr>
          <p:cNvPr id="33" name="ZoneTexte 32"/>
          <p:cNvSpPr txBox="1"/>
          <p:nvPr/>
        </p:nvSpPr>
        <p:spPr>
          <a:xfrm>
            <a:off x="5020089" y="2077975"/>
            <a:ext cx="2812923" cy="400110"/>
          </a:xfrm>
          <a:prstGeom prst="rect">
            <a:avLst/>
          </a:prstGeom>
          <a:noFill/>
        </p:spPr>
        <p:txBody>
          <a:bodyPr wrap="square" rtlCol="0">
            <a:spAutoFit/>
          </a:bodyPr>
          <a:lstStyle/>
          <a:p>
            <a:pPr algn="ctr"/>
            <a:r>
              <a:rPr lang="fr-FR" sz="1000" b="1" dirty="0" smtClean="0">
                <a:solidFill>
                  <a:srgbClr val="000091"/>
                </a:solidFill>
              </a:rPr>
              <a:t>Professionnels de santé (médecins, pharmaciens, infirmiers) pour la lecture et le rendu du résultat</a:t>
            </a:r>
            <a:endParaRPr lang="fr-FR" sz="1000" b="1" dirty="0">
              <a:solidFill>
                <a:srgbClr val="000091"/>
              </a:solidFill>
            </a:endParaRPr>
          </a:p>
        </p:txBody>
      </p:sp>
      <p:sp>
        <p:nvSpPr>
          <p:cNvPr id="34" name="ZoneTexte 33"/>
          <p:cNvSpPr txBox="1"/>
          <p:nvPr/>
        </p:nvSpPr>
        <p:spPr>
          <a:xfrm>
            <a:off x="2847406" y="2686846"/>
            <a:ext cx="5063813" cy="246221"/>
          </a:xfrm>
          <a:prstGeom prst="rect">
            <a:avLst/>
          </a:prstGeom>
          <a:solidFill>
            <a:schemeClr val="bg1"/>
          </a:solidFill>
        </p:spPr>
        <p:txBody>
          <a:bodyPr wrap="square" rtlCol="0">
            <a:spAutoFit/>
          </a:bodyPr>
          <a:lstStyle/>
          <a:p>
            <a:pPr algn="ctr"/>
            <a:r>
              <a:rPr lang="fr-FR" sz="1000" b="1" dirty="0" smtClean="0">
                <a:solidFill>
                  <a:srgbClr val="000091"/>
                </a:solidFill>
              </a:rPr>
              <a:t>Déterminer </a:t>
            </a:r>
            <a:r>
              <a:rPr lang="fr-FR" sz="1000" b="1" dirty="0">
                <a:solidFill>
                  <a:srgbClr val="000091"/>
                </a:solidFill>
              </a:rPr>
              <a:t>si </a:t>
            </a:r>
            <a:r>
              <a:rPr lang="fr-FR" sz="1000" b="1" dirty="0" smtClean="0">
                <a:solidFill>
                  <a:srgbClr val="000091"/>
                </a:solidFill>
              </a:rPr>
              <a:t>la personne est infectée au virus SARS-CoV-2</a:t>
            </a:r>
          </a:p>
        </p:txBody>
      </p:sp>
      <p:sp>
        <p:nvSpPr>
          <p:cNvPr id="39" name="ZoneTexte 38"/>
          <p:cNvSpPr txBox="1"/>
          <p:nvPr/>
        </p:nvSpPr>
        <p:spPr>
          <a:xfrm>
            <a:off x="1430499" y="5238386"/>
            <a:ext cx="2938900" cy="861774"/>
          </a:xfrm>
          <a:prstGeom prst="rect">
            <a:avLst/>
          </a:prstGeom>
          <a:noFill/>
        </p:spPr>
        <p:txBody>
          <a:bodyPr wrap="square" rtlCol="0">
            <a:spAutoFit/>
          </a:bodyPr>
          <a:lstStyle/>
          <a:p>
            <a:pPr marL="171450" indent="-171450" algn="just">
              <a:buFont typeface="Arial" panose="020B0604020202020204" pitchFamily="34" charset="0"/>
              <a:buChar char="•"/>
            </a:pPr>
            <a:r>
              <a:rPr lang="fr-FR" sz="1000" b="1" dirty="0" smtClean="0">
                <a:solidFill>
                  <a:srgbClr val="000091"/>
                </a:solidFill>
              </a:rPr>
              <a:t>En prélèvement </a:t>
            </a:r>
            <a:r>
              <a:rPr lang="fr-FR" sz="1000" b="1" dirty="0" err="1" smtClean="0">
                <a:solidFill>
                  <a:srgbClr val="000091"/>
                </a:solidFill>
              </a:rPr>
              <a:t>nasopharyngé</a:t>
            </a:r>
            <a:r>
              <a:rPr lang="fr-FR" sz="1000" b="1" dirty="0" smtClean="0">
                <a:solidFill>
                  <a:srgbClr val="000091"/>
                </a:solidFill>
              </a:rPr>
              <a:t> : personnes symptomatiques et asymptomatiques</a:t>
            </a:r>
          </a:p>
          <a:p>
            <a:pPr marL="171450" indent="-171450" algn="just">
              <a:buFont typeface="Arial" panose="020B0604020202020204" pitchFamily="34" charset="0"/>
              <a:buChar char="•"/>
            </a:pPr>
            <a:r>
              <a:rPr lang="fr-FR" sz="1000" b="1" dirty="0" smtClean="0">
                <a:solidFill>
                  <a:srgbClr val="000091"/>
                </a:solidFill>
              </a:rPr>
              <a:t>En prélèvement salivaire : quand le prélèvement </a:t>
            </a:r>
            <a:r>
              <a:rPr lang="fr-FR" sz="1000" b="1" dirty="0" err="1" smtClean="0">
                <a:solidFill>
                  <a:srgbClr val="000091"/>
                </a:solidFill>
              </a:rPr>
              <a:t>nasopharyngé</a:t>
            </a:r>
            <a:r>
              <a:rPr lang="fr-FR" sz="1000" b="1" dirty="0" smtClean="0">
                <a:solidFill>
                  <a:srgbClr val="000091"/>
                </a:solidFill>
              </a:rPr>
              <a:t> est difficile ou dans le cadre de dépistages itératifs ciblés</a:t>
            </a:r>
          </a:p>
        </p:txBody>
      </p:sp>
      <p:sp>
        <p:nvSpPr>
          <p:cNvPr id="40" name="ZoneTexte 39"/>
          <p:cNvSpPr txBox="1"/>
          <p:nvPr/>
        </p:nvSpPr>
        <p:spPr>
          <a:xfrm>
            <a:off x="4892807" y="5446135"/>
            <a:ext cx="2730434" cy="553998"/>
          </a:xfrm>
          <a:prstGeom prst="rect">
            <a:avLst/>
          </a:prstGeom>
          <a:noFill/>
        </p:spPr>
        <p:txBody>
          <a:bodyPr wrap="square" rtlCol="0">
            <a:spAutoFit/>
          </a:bodyPr>
          <a:lstStyle/>
          <a:p>
            <a:pPr marL="171450" indent="-171450" algn="just">
              <a:buFont typeface="Arial" panose="020B0604020202020204" pitchFamily="34" charset="0"/>
              <a:buChar char="•"/>
            </a:pPr>
            <a:r>
              <a:rPr lang="fr-FR" sz="1000" b="1" dirty="0" smtClean="0">
                <a:solidFill>
                  <a:srgbClr val="000091"/>
                </a:solidFill>
              </a:rPr>
              <a:t>Personnes asymptomatiques et contacts </a:t>
            </a:r>
            <a:r>
              <a:rPr lang="fr-FR" sz="1000" b="1" dirty="0">
                <a:solidFill>
                  <a:srgbClr val="000091"/>
                </a:solidFill>
              </a:rPr>
              <a:t>à risque</a:t>
            </a:r>
          </a:p>
          <a:p>
            <a:pPr marL="171450" indent="-171450" algn="just">
              <a:buFont typeface="Arial" panose="020B0604020202020204" pitchFamily="34" charset="0"/>
              <a:buChar char="•"/>
            </a:pPr>
            <a:r>
              <a:rPr lang="fr-FR" sz="1000" b="1" dirty="0">
                <a:solidFill>
                  <a:srgbClr val="000091"/>
                </a:solidFill>
              </a:rPr>
              <a:t>Personnes symptomatiques ≤ 4 jours</a:t>
            </a:r>
          </a:p>
        </p:txBody>
      </p:sp>
      <p:grpSp>
        <p:nvGrpSpPr>
          <p:cNvPr id="7" name="Groupe 6"/>
          <p:cNvGrpSpPr/>
          <p:nvPr/>
        </p:nvGrpSpPr>
        <p:grpSpPr>
          <a:xfrm>
            <a:off x="5596160" y="2942635"/>
            <a:ext cx="1794076" cy="638368"/>
            <a:chOff x="6036709" y="2971197"/>
            <a:chExt cx="1794076" cy="638368"/>
          </a:xfrm>
        </p:grpSpPr>
        <p:sp>
          <p:nvSpPr>
            <p:cNvPr id="35" name="ZoneTexte 34"/>
            <p:cNvSpPr txBox="1"/>
            <p:nvPr/>
          </p:nvSpPr>
          <p:spPr>
            <a:xfrm>
              <a:off x="6036709" y="3209455"/>
              <a:ext cx="1794076" cy="400110"/>
            </a:xfrm>
            <a:prstGeom prst="rect">
              <a:avLst/>
            </a:prstGeom>
            <a:noFill/>
          </p:spPr>
          <p:txBody>
            <a:bodyPr wrap="square" rtlCol="0">
              <a:spAutoFit/>
            </a:bodyPr>
            <a:lstStyle/>
            <a:p>
              <a:pPr algn="ctr"/>
              <a:r>
                <a:rPr lang="fr-FR" sz="1000" b="1" dirty="0">
                  <a:solidFill>
                    <a:srgbClr val="000091"/>
                  </a:solidFill>
                </a:rPr>
                <a:t>D</a:t>
              </a:r>
              <a:r>
                <a:rPr lang="fr-FR" sz="1000" b="1" dirty="0" smtClean="0">
                  <a:solidFill>
                    <a:srgbClr val="000091"/>
                  </a:solidFill>
                </a:rPr>
                <a:t>e 15 à 30 minutes (selon la notice) </a:t>
              </a:r>
              <a:endParaRPr lang="fr-FR" sz="1000" b="1" dirty="0">
                <a:solidFill>
                  <a:srgbClr val="000091"/>
                </a:solidFill>
              </a:endParaRPr>
            </a:p>
          </p:txBody>
        </p:sp>
        <p:grpSp>
          <p:nvGrpSpPr>
            <p:cNvPr id="41" name="Groupe 40"/>
            <p:cNvGrpSpPr/>
            <p:nvPr/>
          </p:nvGrpSpPr>
          <p:grpSpPr>
            <a:xfrm>
              <a:off x="6839081" y="2971197"/>
              <a:ext cx="189332" cy="238016"/>
              <a:chOff x="9805044" y="3784836"/>
              <a:chExt cx="550862" cy="610466"/>
            </a:xfrm>
            <a:solidFill>
              <a:schemeClr val="accent1">
                <a:lumMod val="60000"/>
                <a:lumOff val="40000"/>
              </a:schemeClr>
            </a:solidFill>
          </p:grpSpPr>
          <p:sp>
            <p:nvSpPr>
              <p:cNvPr id="42"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1000">
                  <a:solidFill>
                    <a:prstClr val="black"/>
                  </a:solidFill>
                </a:endParaRPr>
              </a:p>
            </p:txBody>
          </p:sp>
          <p:sp>
            <p:nvSpPr>
              <p:cNvPr id="43"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1000">
                  <a:solidFill>
                    <a:prstClr val="black"/>
                  </a:solidFill>
                </a:endParaRPr>
              </a:p>
            </p:txBody>
          </p:sp>
        </p:grpSp>
      </p:grpSp>
      <p:grpSp>
        <p:nvGrpSpPr>
          <p:cNvPr id="5" name="Groupe 4"/>
          <p:cNvGrpSpPr/>
          <p:nvPr/>
        </p:nvGrpSpPr>
        <p:grpSpPr>
          <a:xfrm>
            <a:off x="2214121" y="3011834"/>
            <a:ext cx="1371657" cy="484479"/>
            <a:chOff x="2930812" y="2971197"/>
            <a:chExt cx="1371657" cy="484479"/>
          </a:xfrm>
        </p:grpSpPr>
        <p:sp>
          <p:nvSpPr>
            <p:cNvPr id="36" name="ZoneTexte 35"/>
            <p:cNvSpPr txBox="1"/>
            <p:nvPr/>
          </p:nvSpPr>
          <p:spPr>
            <a:xfrm>
              <a:off x="2930812" y="3209455"/>
              <a:ext cx="1371657" cy="246221"/>
            </a:xfrm>
            <a:prstGeom prst="rect">
              <a:avLst/>
            </a:prstGeom>
            <a:noFill/>
          </p:spPr>
          <p:txBody>
            <a:bodyPr wrap="square" rtlCol="0">
              <a:spAutoFit/>
            </a:bodyPr>
            <a:lstStyle/>
            <a:p>
              <a:pPr algn="ctr"/>
              <a:r>
                <a:rPr lang="fr-FR" sz="1000" b="1" dirty="0" smtClean="0">
                  <a:solidFill>
                    <a:srgbClr val="000091"/>
                  </a:solidFill>
                </a:rPr>
                <a:t>24h en moyenne</a:t>
              </a:r>
              <a:endParaRPr lang="fr-FR" sz="1000" b="1" dirty="0">
                <a:solidFill>
                  <a:srgbClr val="000091"/>
                </a:solidFill>
              </a:endParaRPr>
            </a:p>
          </p:txBody>
        </p:sp>
        <p:grpSp>
          <p:nvGrpSpPr>
            <p:cNvPr id="44" name="Groupe 43"/>
            <p:cNvGrpSpPr/>
            <p:nvPr/>
          </p:nvGrpSpPr>
          <p:grpSpPr>
            <a:xfrm>
              <a:off x="3023077" y="2971197"/>
              <a:ext cx="189332" cy="238016"/>
              <a:chOff x="9805044" y="3784836"/>
              <a:chExt cx="550862" cy="610466"/>
            </a:xfrm>
            <a:solidFill>
              <a:schemeClr val="accent1">
                <a:lumMod val="60000"/>
                <a:lumOff val="40000"/>
              </a:schemeClr>
            </a:solidFill>
          </p:grpSpPr>
          <p:sp>
            <p:nvSpPr>
              <p:cNvPr id="45"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1000">
                  <a:solidFill>
                    <a:prstClr val="black"/>
                  </a:solidFill>
                </a:endParaRPr>
              </a:p>
            </p:txBody>
          </p:sp>
          <p:sp>
            <p:nvSpPr>
              <p:cNvPr id="46"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1000">
                  <a:solidFill>
                    <a:prstClr val="black"/>
                  </a:solidFill>
                </a:endParaRPr>
              </a:p>
            </p:txBody>
          </p:sp>
        </p:grpSp>
        <p:grpSp>
          <p:nvGrpSpPr>
            <p:cNvPr id="47" name="Groupe 46"/>
            <p:cNvGrpSpPr/>
            <p:nvPr/>
          </p:nvGrpSpPr>
          <p:grpSpPr>
            <a:xfrm>
              <a:off x="3504426" y="2971197"/>
              <a:ext cx="189332" cy="238016"/>
              <a:chOff x="9805044" y="3784836"/>
              <a:chExt cx="550862" cy="610466"/>
            </a:xfrm>
            <a:solidFill>
              <a:schemeClr val="accent1">
                <a:lumMod val="60000"/>
                <a:lumOff val="40000"/>
              </a:schemeClr>
            </a:solidFill>
          </p:grpSpPr>
          <p:sp>
            <p:nvSpPr>
              <p:cNvPr id="48"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1000">
                  <a:solidFill>
                    <a:prstClr val="black"/>
                  </a:solidFill>
                </a:endParaRPr>
              </a:p>
            </p:txBody>
          </p:sp>
          <p:sp>
            <p:nvSpPr>
              <p:cNvPr id="49"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1000">
                  <a:solidFill>
                    <a:prstClr val="black"/>
                  </a:solidFill>
                </a:endParaRPr>
              </a:p>
            </p:txBody>
          </p:sp>
        </p:grpSp>
        <p:grpSp>
          <p:nvGrpSpPr>
            <p:cNvPr id="50" name="Groupe 49"/>
            <p:cNvGrpSpPr/>
            <p:nvPr/>
          </p:nvGrpSpPr>
          <p:grpSpPr>
            <a:xfrm>
              <a:off x="3985775" y="2971197"/>
              <a:ext cx="189332" cy="238016"/>
              <a:chOff x="9805044" y="3784836"/>
              <a:chExt cx="550862" cy="610466"/>
            </a:xfrm>
            <a:solidFill>
              <a:schemeClr val="accent1">
                <a:lumMod val="60000"/>
                <a:lumOff val="40000"/>
              </a:schemeClr>
            </a:solidFill>
          </p:grpSpPr>
          <p:sp>
            <p:nvSpPr>
              <p:cNvPr id="51"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1000">
                  <a:solidFill>
                    <a:prstClr val="black"/>
                  </a:solidFill>
                </a:endParaRPr>
              </a:p>
            </p:txBody>
          </p:sp>
          <p:sp>
            <p:nvSpPr>
              <p:cNvPr id="52"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1000">
                  <a:solidFill>
                    <a:prstClr val="black"/>
                  </a:solidFill>
                </a:endParaRPr>
              </a:p>
            </p:txBody>
          </p:sp>
        </p:grpSp>
      </p:grpSp>
      <p:grpSp>
        <p:nvGrpSpPr>
          <p:cNvPr id="11" name="Groupe 10"/>
          <p:cNvGrpSpPr/>
          <p:nvPr/>
        </p:nvGrpSpPr>
        <p:grpSpPr>
          <a:xfrm>
            <a:off x="2095175" y="3740111"/>
            <a:ext cx="1609549" cy="497314"/>
            <a:chOff x="2852207" y="3672773"/>
            <a:chExt cx="1609549" cy="497314"/>
          </a:xfrm>
        </p:grpSpPr>
        <p:sp>
          <p:nvSpPr>
            <p:cNvPr id="37" name="ZoneTexte 36"/>
            <p:cNvSpPr txBox="1"/>
            <p:nvPr/>
          </p:nvSpPr>
          <p:spPr>
            <a:xfrm>
              <a:off x="2852207" y="3923866"/>
              <a:ext cx="1609549" cy="246221"/>
            </a:xfrm>
            <a:prstGeom prst="rect">
              <a:avLst/>
            </a:prstGeom>
            <a:noFill/>
          </p:spPr>
          <p:txBody>
            <a:bodyPr wrap="square" rtlCol="0">
              <a:spAutoFit/>
            </a:bodyPr>
            <a:lstStyle/>
            <a:p>
              <a:pPr algn="ctr"/>
              <a:r>
                <a:rPr lang="fr-FR" sz="1000" b="1" dirty="0" smtClean="0">
                  <a:solidFill>
                    <a:srgbClr val="000091"/>
                  </a:solidFill>
                </a:rPr>
                <a:t>Technique de référence </a:t>
              </a:r>
              <a:endParaRPr lang="fr-FR" sz="1000" b="1" dirty="0">
                <a:solidFill>
                  <a:srgbClr val="000091"/>
                </a:solidFill>
              </a:endParaRPr>
            </a:p>
          </p:txBody>
        </p:sp>
        <p:grpSp>
          <p:nvGrpSpPr>
            <p:cNvPr id="53" name="Groupe 52"/>
            <p:cNvGrpSpPr/>
            <p:nvPr/>
          </p:nvGrpSpPr>
          <p:grpSpPr>
            <a:xfrm>
              <a:off x="2992990" y="3672773"/>
              <a:ext cx="201177" cy="221295"/>
              <a:chOff x="527050" y="1460500"/>
              <a:chExt cx="552450" cy="625476"/>
            </a:xfrm>
          </p:grpSpPr>
          <p:sp>
            <p:nvSpPr>
              <p:cNvPr id="54"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55"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56"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57"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58"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59"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60"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61"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62"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63"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64"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65" name="Freeform 17"/>
              <p:cNvSpPr>
                <a:spLocks/>
              </p:cNvSpPr>
              <p:nvPr/>
            </p:nvSpPr>
            <p:spPr bwMode="auto">
              <a:xfrm>
                <a:off x="911225" y="1790700"/>
                <a:ext cx="128588"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66"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67"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68"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grpSp>
        <p:grpSp>
          <p:nvGrpSpPr>
            <p:cNvPr id="69" name="Groupe 68"/>
            <p:cNvGrpSpPr/>
            <p:nvPr/>
          </p:nvGrpSpPr>
          <p:grpSpPr>
            <a:xfrm>
              <a:off x="3528539" y="3672773"/>
              <a:ext cx="201177" cy="221295"/>
              <a:chOff x="527050" y="1460500"/>
              <a:chExt cx="552450" cy="625476"/>
            </a:xfrm>
          </p:grpSpPr>
          <p:sp>
            <p:nvSpPr>
              <p:cNvPr id="70"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71"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72"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73"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74"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75"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76"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77"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78"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79"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80"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81" name="Freeform 17"/>
              <p:cNvSpPr>
                <a:spLocks/>
              </p:cNvSpPr>
              <p:nvPr/>
            </p:nvSpPr>
            <p:spPr bwMode="auto">
              <a:xfrm>
                <a:off x="911225" y="1790700"/>
                <a:ext cx="128588"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82"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83"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84"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grpSp>
        <p:grpSp>
          <p:nvGrpSpPr>
            <p:cNvPr id="85" name="Groupe 84"/>
            <p:cNvGrpSpPr/>
            <p:nvPr/>
          </p:nvGrpSpPr>
          <p:grpSpPr>
            <a:xfrm>
              <a:off x="4064088" y="3672773"/>
              <a:ext cx="201177" cy="221295"/>
              <a:chOff x="527050" y="1460500"/>
              <a:chExt cx="552450" cy="625476"/>
            </a:xfrm>
          </p:grpSpPr>
          <p:sp>
            <p:nvSpPr>
              <p:cNvPr id="86"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87"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88"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89"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90"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91"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92"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93"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94"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95"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96"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97" name="Freeform 17"/>
              <p:cNvSpPr>
                <a:spLocks/>
              </p:cNvSpPr>
              <p:nvPr/>
            </p:nvSpPr>
            <p:spPr bwMode="auto">
              <a:xfrm>
                <a:off x="911225" y="1790699"/>
                <a:ext cx="128587"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98"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99"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00"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grpSp>
      </p:grpSp>
      <p:grpSp>
        <p:nvGrpSpPr>
          <p:cNvPr id="256" name="Groupe 255"/>
          <p:cNvGrpSpPr/>
          <p:nvPr/>
        </p:nvGrpSpPr>
        <p:grpSpPr>
          <a:xfrm>
            <a:off x="4850502" y="3674591"/>
            <a:ext cx="2948327" cy="637756"/>
            <a:chOff x="5505804" y="3672773"/>
            <a:chExt cx="2948327" cy="637756"/>
          </a:xfrm>
        </p:grpSpPr>
        <p:sp>
          <p:nvSpPr>
            <p:cNvPr id="38" name="ZoneTexte 37"/>
            <p:cNvSpPr txBox="1"/>
            <p:nvPr/>
          </p:nvSpPr>
          <p:spPr>
            <a:xfrm>
              <a:off x="5505804" y="3910419"/>
              <a:ext cx="2948327" cy="400110"/>
            </a:xfrm>
            <a:prstGeom prst="rect">
              <a:avLst/>
            </a:prstGeom>
            <a:noFill/>
          </p:spPr>
          <p:txBody>
            <a:bodyPr wrap="square" rtlCol="0">
              <a:spAutoFit/>
            </a:bodyPr>
            <a:lstStyle/>
            <a:p>
              <a:pPr algn="ctr"/>
              <a:r>
                <a:rPr lang="fr-FR" sz="1000" b="1" dirty="0" smtClean="0">
                  <a:solidFill>
                    <a:srgbClr val="000091"/>
                  </a:solidFill>
                </a:rPr>
                <a:t>Risque de </a:t>
              </a:r>
              <a:r>
                <a:rPr lang="fr-FR" sz="1000" b="1" dirty="0">
                  <a:solidFill>
                    <a:srgbClr val="000091"/>
                  </a:solidFill>
                </a:rPr>
                <a:t>faux négatifs pour les personnes dont la charge virale est faible à </a:t>
              </a:r>
              <a:r>
                <a:rPr lang="fr-FR" sz="1000" b="1" dirty="0" smtClean="0">
                  <a:solidFill>
                    <a:srgbClr val="000091"/>
                  </a:solidFill>
                </a:rPr>
                <a:t>modérée  </a:t>
              </a:r>
              <a:endParaRPr lang="fr-FR" sz="1000" b="1" dirty="0">
                <a:solidFill>
                  <a:srgbClr val="000091"/>
                </a:solidFill>
              </a:endParaRPr>
            </a:p>
          </p:txBody>
        </p:sp>
        <p:grpSp>
          <p:nvGrpSpPr>
            <p:cNvPr id="101" name="Groupe 100"/>
            <p:cNvGrpSpPr/>
            <p:nvPr/>
          </p:nvGrpSpPr>
          <p:grpSpPr>
            <a:xfrm>
              <a:off x="6553826" y="3672773"/>
              <a:ext cx="201177" cy="221295"/>
              <a:chOff x="527050" y="1460500"/>
              <a:chExt cx="552450" cy="625476"/>
            </a:xfrm>
          </p:grpSpPr>
          <p:sp>
            <p:nvSpPr>
              <p:cNvPr id="102"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103"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04"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05"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06"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07"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08"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09"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110"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11"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12"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13" name="Freeform 17"/>
              <p:cNvSpPr>
                <a:spLocks/>
              </p:cNvSpPr>
              <p:nvPr/>
            </p:nvSpPr>
            <p:spPr bwMode="auto">
              <a:xfrm>
                <a:off x="911225" y="1790700"/>
                <a:ext cx="128588"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14"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15"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16"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grpSp>
        <p:grpSp>
          <p:nvGrpSpPr>
            <p:cNvPr id="117" name="Groupe 116"/>
            <p:cNvGrpSpPr/>
            <p:nvPr/>
          </p:nvGrpSpPr>
          <p:grpSpPr>
            <a:xfrm>
              <a:off x="7089375" y="3672773"/>
              <a:ext cx="201177" cy="221295"/>
              <a:chOff x="527050" y="1460500"/>
              <a:chExt cx="552450" cy="625476"/>
            </a:xfrm>
          </p:grpSpPr>
          <p:sp>
            <p:nvSpPr>
              <p:cNvPr id="118"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119"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20"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21"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22"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23"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24"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25"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126"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27"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28"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29" name="Freeform 17"/>
              <p:cNvSpPr>
                <a:spLocks/>
              </p:cNvSpPr>
              <p:nvPr/>
            </p:nvSpPr>
            <p:spPr bwMode="auto">
              <a:xfrm>
                <a:off x="911225" y="1790699"/>
                <a:ext cx="128587"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30"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31"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32"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grpSp>
      </p:grpSp>
      <p:sp>
        <p:nvSpPr>
          <p:cNvPr id="133" name="Espace réservé du numéro de diapositive 8"/>
          <p:cNvSpPr>
            <a:spLocks noGrp="1"/>
          </p:cNvSpPr>
          <p:nvPr>
            <p:ph type="sldNum" sz="quarter" idx="4294967295"/>
          </p:nvPr>
        </p:nvSpPr>
        <p:spPr>
          <a:xfrm>
            <a:off x="8805439" y="6622167"/>
            <a:ext cx="2743200" cy="365125"/>
          </a:xfrm>
        </p:spPr>
        <p:txBody>
          <a:bodyPr/>
          <a:lstStyle/>
          <a:p>
            <a:fld id="{AF130D2B-A145-4187-9231-579C110DE58B}" type="slidenum">
              <a:rPr lang="fr-FR" smtClean="0">
                <a:latin typeface="+mn-lt"/>
              </a:rPr>
              <a:t>3</a:t>
            </a:fld>
            <a:endParaRPr lang="fr-FR" dirty="0">
              <a:latin typeface="+mn-lt"/>
            </a:endParaRPr>
          </a:p>
        </p:txBody>
      </p:sp>
      <p:sp>
        <p:nvSpPr>
          <p:cNvPr id="134" name="ZoneTexte 133"/>
          <p:cNvSpPr txBox="1"/>
          <p:nvPr/>
        </p:nvSpPr>
        <p:spPr>
          <a:xfrm>
            <a:off x="196878" y="4454030"/>
            <a:ext cx="1259782" cy="646898"/>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200" b="1" dirty="0" smtClean="0">
                <a:solidFill>
                  <a:srgbClr val="002060"/>
                </a:solidFill>
              </a:rPr>
              <a:t>Nécessité de confirmation</a:t>
            </a:r>
            <a:endParaRPr lang="fr-FR" sz="1200" b="1" dirty="0">
              <a:solidFill>
                <a:srgbClr val="002060"/>
              </a:solidFill>
            </a:endParaRPr>
          </a:p>
        </p:txBody>
      </p:sp>
      <p:sp>
        <p:nvSpPr>
          <p:cNvPr id="135" name="ZoneTexte 134"/>
          <p:cNvSpPr txBox="1"/>
          <p:nvPr/>
        </p:nvSpPr>
        <p:spPr>
          <a:xfrm>
            <a:off x="2137220" y="4662063"/>
            <a:ext cx="1525459" cy="246221"/>
          </a:xfrm>
          <a:prstGeom prst="rect">
            <a:avLst/>
          </a:prstGeom>
          <a:noFill/>
        </p:spPr>
        <p:txBody>
          <a:bodyPr wrap="square" rtlCol="0">
            <a:spAutoFit/>
          </a:bodyPr>
          <a:lstStyle/>
          <a:p>
            <a:pPr algn="ctr"/>
            <a:r>
              <a:rPr lang="fr-FR" sz="1000" b="1" dirty="0" smtClean="0">
                <a:solidFill>
                  <a:srgbClr val="000091"/>
                </a:solidFill>
              </a:rPr>
              <a:t>NON</a:t>
            </a:r>
            <a:endParaRPr lang="fr-FR" sz="1000" b="1" dirty="0">
              <a:solidFill>
                <a:srgbClr val="000091"/>
              </a:solidFill>
            </a:endParaRPr>
          </a:p>
        </p:txBody>
      </p:sp>
      <p:sp>
        <p:nvSpPr>
          <p:cNvPr id="136" name="ZoneTexte 135"/>
          <p:cNvSpPr txBox="1"/>
          <p:nvPr/>
        </p:nvSpPr>
        <p:spPr>
          <a:xfrm>
            <a:off x="4892807" y="4448226"/>
            <a:ext cx="2940205" cy="707886"/>
          </a:xfrm>
          <a:prstGeom prst="rect">
            <a:avLst/>
          </a:prstGeom>
          <a:noFill/>
        </p:spPr>
        <p:txBody>
          <a:bodyPr wrap="square" rtlCol="0">
            <a:spAutoFit/>
          </a:bodyPr>
          <a:lstStyle/>
          <a:p>
            <a:pPr lvl="0">
              <a:defRPr/>
            </a:pPr>
            <a:r>
              <a:rPr lang="fr-FR" sz="1000" b="1" dirty="0" smtClean="0">
                <a:solidFill>
                  <a:srgbClr val="000091"/>
                </a:solidFill>
              </a:rPr>
              <a:t>RECOMMANDÉ </a:t>
            </a:r>
            <a:r>
              <a:rPr lang="fr-FR" sz="1000" b="1" dirty="0">
                <a:solidFill>
                  <a:srgbClr val="000091"/>
                </a:solidFill>
              </a:rPr>
              <a:t>lorsque le résultat est négatif et si la personne a plus de 65 ans ou qu’elle présente au moins un facteur de risque, un test </a:t>
            </a:r>
            <a:r>
              <a:rPr lang="fr-FR" sz="1000" b="1" dirty="0" smtClean="0">
                <a:solidFill>
                  <a:srgbClr val="000091"/>
                </a:solidFill>
              </a:rPr>
              <a:t>PCR </a:t>
            </a:r>
            <a:r>
              <a:rPr lang="fr-FR" sz="1000" b="1" dirty="0">
                <a:solidFill>
                  <a:srgbClr val="000091"/>
                </a:solidFill>
              </a:rPr>
              <a:t>de contrôle est </a:t>
            </a:r>
            <a:r>
              <a:rPr lang="fr-FR" sz="1000" b="1" dirty="0" smtClean="0">
                <a:solidFill>
                  <a:srgbClr val="000091"/>
                </a:solidFill>
              </a:rPr>
              <a:t>recommandé</a:t>
            </a:r>
            <a:endParaRPr lang="fr-FR" sz="1000" b="1" dirty="0">
              <a:solidFill>
                <a:srgbClr val="000091"/>
              </a:solidFill>
            </a:endParaRPr>
          </a:p>
        </p:txBody>
      </p:sp>
      <p:sp>
        <p:nvSpPr>
          <p:cNvPr id="138" name="ZoneTexte 137"/>
          <p:cNvSpPr txBox="1"/>
          <p:nvPr/>
        </p:nvSpPr>
        <p:spPr>
          <a:xfrm>
            <a:off x="2137220" y="6312576"/>
            <a:ext cx="1525459" cy="246221"/>
          </a:xfrm>
          <a:prstGeom prst="rect">
            <a:avLst/>
          </a:prstGeom>
          <a:noFill/>
        </p:spPr>
        <p:txBody>
          <a:bodyPr wrap="square" rtlCol="0">
            <a:spAutoFit/>
          </a:bodyPr>
          <a:lstStyle/>
          <a:p>
            <a:pPr algn="ctr"/>
            <a:r>
              <a:rPr lang="fr-FR" sz="1000" b="1" dirty="0" smtClean="0">
                <a:solidFill>
                  <a:srgbClr val="000091"/>
                </a:solidFill>
              </a:rPr>
              <a:t>Aucune</a:t>
            </a:r>
            <a:endParaRPr lang="fr-FR" sz="1000" b="1" dirty="0">
              <a:solidFill>
                <a:srgbClr val="000091"/>
              </a:solidFill>
            </a:endParaRPr>
          </a:p>
        </p:txBody>
      </p:sp>
      <p:sp>
        <p:nvSpPr>
          <p:cNvPr id="139" name="ZoneTexte 138"/>
          <p:cNvSpPr txBox="1"/>
          <p:nvPr/>
        </p:nvSpPr>
        <p:spPr>
          <a:xfrm>
            <a:off x="4898959" y="6304881"/>
            <a:ext cx="2927899" cy="246221"/>
          </a:xfrm>
          <a:prstGeom prst="rect">
            <a:avLst/>
          </a:prstGeom>
          <a:noFill/>
        </p:spPr>
        <p:txBody>
          <a:bodyPr wrap="square" rtlCol="0" anchor="ctr">
            <a:spAutoFit/>
          </a:bodyPr>
          <a:lstStyle/>
          <a:p>
            <a:pPr marL="171450" indent="-171450" algn="just">
              <a:buFont typeface="Arial" panose="020B0604020202020204" pitchFamily="34" charset="0"/>
              <a:buChar char="•"/>
            </a:pPr>
            <a:r>
              <a:rPr lang="fr-FR" sz="1000" b="1" dirty="0" smtClean="0">
                <a:solidFill>
                  <a:srgbClr val="000091"/>
                </a:solidFill>
              </a:rPr>
              <a:t>Personnes symptomatiques &gt; 4 jours</a:t>
            </a:r>
          </a:p>
        </p:txBody>
      </p:sp>
      <p:sp>
        <p:nvSpPr>
          <p:cNvPr id="140" name="ZoneTexte 139"/>
          <p:cNvSpPr txBox="1"/>
          <p:nvPr/>
        </p:nvSpPr>
        <p:spPr>
          <a:xfrm>
            <a:off x="8302639" y="1172955"/>
            <a:ext cx="3312000" cy="382458"/>
          </a:xfrm>
          <a:prstGeom prst="roundRect">
            <a:avLst/>
          </a:prstGeom>
          <a:solidFill>
            <a:srgbClr val="000091"/>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200" dirty="0" smtClean="0">
                <a:latin typeface="+mn-lt"/>
              </a:rPr>
              <a:t>AUTOTEST</a:t>
            </a:r>
            <a:endParaRPr lang="fr-FR" sz="1200" dirty="0">
              <a:latin typeface="+mn-lt"/>
            </a:endParaRPr>
          </a:p>
        </p:txBody>
      </p:sp>
      <p:sp>
        <p:nvSpPr>
          <p:cNvPr id="141" name="ZoneTexte 140"/>
          <p:cNvSpPr txBox="1"/>
          <p:nvPr/>
        </p:nvSpPr>
        <p:spPr>
          <a:xfrm>
            <a:off x="8358037" y="1889547"/>
            <a:ext cx="3201204" cy="707886"/>
          </a:xfrm>
          <a:prstGeom prst="rect">
            <a:avLst/>
          </a:prstGeom>
          <a:noFill/>
        </p:spPr>
        <p:txBody>
          <a:bodyPr wrap="square" rtlCol="0">
            <a:spAutoFit/>
          </a:bodyPr>
          <a:lstStyle/>
          <a:p>
            <a:r>
              <a:rPr lang="fr-FR" sz="1000" b="1" dirty="0" smtClean="0">
                <a:solidFill>
                  <a:srgbClr val="000091"/>
                </a:solidFill>
              </a:rPr>
              <a:t>Vente en pharmacie avec explication de l’utilisation de l’autotest / Dans le cadre de campagnes itératives, explication de l’utilisation de l’autotest par un professionnel formé spécifiquement</a:t>
            </a:r>
            <a:endParaRPr lang="fr-FR" sz="1000" b="1" dirty="0">
              <a:solidFill>
                <a:srgbClr val="000091"/>
              </a:solidFill>
            </a:endParaRPr>
          </a:p>
        </p:txBody>
      </p:sp>
      <p:sp>
        <p:nvSpPr>
          <p:cNvPr id="144" name="ZoneTexte 143"/>
          <p:cNvSpPr txBox="1"/>
          <p:nvPr/>
        </p:nvSpPr>
        <p:spPr>
          <a:xfrm>
            <a:off x="8452046" y="5446135"/>
            <a:ext cx="3013186" cy="400110"/>
          </a:xfrm>
          <a:prstGeom prst="rect">
            <a:avLst/>
          </a:prstGeom>
          <a:noFill/>
        </p:spPr>
        <p:txBody>
          <a:bodyPr wrap="square" rtlCol="0">
            <a:spAutoFit/>
          </a:bodyPr>
          <a:lstStyle/>
          <a:p>
            <a:pPr marL="171450" indent="-171450" algn="just">
              <a:buFont typeface="Arial" panose="020B0604020202020204" pitchFamily="34" charset="0"/>
              <a:buChar char="•"/>
            </a:pPr>
            <a:r>
              <a:rPr lang="fr-FR" sz="1000" b="1" dirty="0" smtClean="0">
                <a:solidFill>
                  <a:srgbClr val="000091"/>
                </a:solidFill>
              </a:rPr>
              <a:t>Personnes asymptomatiques de plus de 15 ans qui ne sont pas cas contact</a:t>
            </a:r>
          </a:p>
        </p:txBody>
      </p:sp>
      <p:grpSp>
        <p:nvGrpSpPr>
          <p:cNvPr id="8" name="Groupe 7"/>
          <p:cNvGrpSpPr/>
          <p:nvPr/>
        </p:nvGrpSpPr>
        <p:grpSpPr>
          <a:xfrm>
            <a:off x="8926923" y="2931270"/>
            <a:ext cx="2063433" cy="660996"/>
            <a:chOff x="9401528" y="2986965"/>
            <a:chExt cx="1794076" cy="660996"/>
          </a:xfrm>
        </p:grpSpPr>
        <p:sp>
          <p:nvSpPr>
            <p:cNvPr id="142" name="ZoneTexte 141"/>
            <p:cNvSpPr txBox="1"/>
            <p:nvPr/>
          </p:nvSpPr>
          <p:spPr>
            <a:xfrm>
              <a:off x="9401528" y="3247851"/>
              <a:ext cx="1794076" cy="400110"/>
            </a:xfrm>
            <a:prstGeom prst="rect">
              <a:avLst/>
            </a:prstGeom>
            <a:noFill/>
          </p:spPr>
          <p:txBody>
            <a:bodyPr wrap="square" rtlCol="0">
              <a:spAutoFit/>
            </a:bodyPr>
            <a:lstStyle/>
            <a:p>
              <a:pPr algn="ctr"/>
              <a:r>
                <a:rPr lang="fr-FR" sz="1000" b="1" dirty="0">
                  <a:solidFill>
                    <a:srgbClr val="000091"/>
                  </a:solidFill>
                </a:rPr>
                <a:t>D</a:t>
              </a:r>
              <a:r>
                <a:rPr lang="fr-FR" sz="1000" b="1" dirty="0" smtClean="0">
                  <a:solidFill>
                    <a:srgbClr val="000091"/>
                  </a:solidFill>
                </a:rPr>
                <a:t>e 15 à 20 minutes (selon la notice) </a:t>
              </a:r>
              <a:endParaRPr lang="fr-FR" sz="1000" b="1" dirty="0">
                <a:solidFill>
                  <a:srgbClr val="000091"/>
                </a:solidFill>
              </a:endParaRPr>
            </a:p>
          </p:txBody>
        </p:sp>
        <p:grpSp>
          <p:nvGrpSpPr>
            <p:cNvPr id="145" name="Groupe 144"/>
            <p:cNvGrpSpPr/>
            <p:nvPr/>
          </p:nvGrpSpPr>
          <p:grpSpPr>
            <a:xfrm>
              <a:off x="10207648" y="2986965"/>
              <a:ext cx="189332" cy="238016"/>
              <a:chOff x="9805044" y="3784836"/>
              <a:chExt cx="550862" cy="610466"/>
            </a:xfrm>
            <a:solidFill>
              <a:schemeClr val="accent1">
                <a:lumMod val="60000"/>
                <a:lumOff val="40000"/>
              </a:schemeClr>
            </a:solidFill>
          </p:grpSpPr>
          <p:sp>
            <p:nvSpPr>
              <p:cNvPr id="146" name="Freeform 43"/>
              <p:cNvSpPr>
                <a:spLocks noEditPoints="1"/>
              </p:cNvSpPr>
              <p:nvPr/>
            </p:nvSpPr>
            <p:spPr bwMode="auto">
              <a:xfrm>
                <a:off x="9805044" y="3784836"/>
                <a:ext cx="550862" cy="610466"/>
              </a:xfrm>
              <a:custGeom>
                <a:avLst/>
                <a:gdLst>
                  <a:gd name="T0" fmla="*/ 189 w 211"/>
                  <a:gd name="T1" fmla="*/ 87 h 257"/>
                  <a:gd name="T2" fmla="*/ 201 w 211"/>
                  <a:gd name="T3" fmla="*/ 75 h 257"/>
                  <a:gd name="T4" fmla="*/ 182 w 211"/>
                  <a:gd name="T5" fmla="*/ 56 h 257"/>
                  <a:gd name="T6" fmla="*/ 170 w 211"/>
                  <a:gd name="T7" fmla="*/ 68 h 257"/>
                  <a:gd name="T8" fmla="*/ 119 w 211"/>
                  <a:gd name="T9" fmla="*/ 47 h 257"/>
                  <a:gd name="T10" fmla="*/ 119 w 211"/>
                  <a:gd name="T11" fmla="*/ 33 h 257"/>
                  <a:gd name="T12" fmla="*/ 136 w 211"/>
                  <a:gd name="T13" fmla="*/ 33 h 257"/>
                  <a:gd name="T14" fmla="*/ 153 w 211"/>
                  <a:gd name="T15" fmla="*/ 16 h 257"/>
                  <a:gd name="T16" fmla="*/ 136 w 211"/>
                  <a:gd name="T17" fmla="*/ 0 h 257"/>
                  <a:gd name="T18" fmla="*/ 75 w 211"/>
                  <a:gd name="T19" fmla="*/ 0 h 257"/>
                  <a:gd name="T20" fmla="*/ 59 w 211"/>
                  <a:gd name="T21" fmla="*/ 16 h 257"/>
                  <a:gd name="T22" fmla="*/ 75 w 211"/>
                  <a:gd name="T23" fmla="*/ 33 h 257"/>
                  <a:gd name="T24" fmla="*/ 93 w 211"/>
                  <a:gd name="T25" fmla="*/ 33 h 257"/>
                  <a:gd name="T26" fmla="*/ 93 w 211"/>
                  <a:gd name="T27" fmla="*/ 47 h 257"/>
                  <a:gd name="T28" fmla="*/ 38 w 211"/>
                  <a:gd name="T29" fmla="*/ 71 h 257"/>
                  <a:gd name="T30" fmla="*/ 23 w 211"/>
                  <a:gd name="T31" fmla="*/ 56 h 257"/>
                  <a:gd name="T32" fmla="*/ 4 w 211"/>
                  <a:gd name="T33" fmla="*/ 75 h 257"/>
                  <a:gd name="T34" fmla="*/ 20 w 211"/>
                  <a:gd name="T35" fmla="*/ 90 h 257"/>
                  <a:gd name="T36" fmla="*/ 0 w 211"/>
                  <a:gd name="T37" fmla="*/ 151 h 257"/>
                  <a:gd name="T38" fmla="*/ 106 w 211"/>
                  <a:gd name="T39" fmla="*/ 257 h 257"/>
                  <a:gd name="T40" fmla="*/ 211 w 211"/>
                  <a:gd name="T41" fmla="*/ 151 h 257"/>
                  <a:gd name="T42" fmla="*/ 189 w 211"/>
                  <a:gd name="T43" fmla="*/ 87 h 257"/>
                  <a:gd name="T44" fmla="*/ 106 w 211"/>
                  <a:gd name="T45" fmla="*/ 235 h 257"/>
                  <a:gd name="T46" fmla="*/ 22 w 211"/>
                  <a:gd name="T47" fmla="*/ 151 h 257"/>
                  <a:gd name="T48" fmla="*/ 106 w 211"/>
                  <a:gd name="T49" fmla="*/ 68 h 257"/>
                  <a:gd name="T50" fmla="*/ 189 w 211"/>
                  <a:gd name="T51" fmla="*/ 151 h 257"/>
                  <a:gd name="T52" fmla="*/ 106 w 211"/>
                  <a:gd name="T5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257">
                    <a:moveTo>
                      <a:pt x="189" y="87"/>
                    </a:moveTo>
                    <a:cubicBezTo>
                      <a:pt x="201" y="75"/>
                      <a:pt x="201" y="75"/>
                      <a:pt x="201" y="75"/>
                    </a:cubicBezTo>
                    <a:cubicBezTo>
                      <a:pt x="182" y="56"/>
                      <a:pt x="182" y="56"/>
                      <a:pt x="182" y="56"/>
                    </a:cubicBezTo>
                    <a:cubicBezTo>
                      <a:pt x="170" y="68"/>
                      <a:pt x="170" y="68"/>
                      <a:pt x="170" y="68"/>
                    </a:cubicBezTo>
                    <a:cubicBezTo>
                      <a:pt x="156" y="57"/>
                      <a:pt x="138" y="49"/>
                      <a:pt x="119" y="47"/>
                    </a:cubicBezTo>
                    <a:cubicBezTo>
                      <a:pt x="119" y="33"/>
                      <a:pt x="119" y="33"/>
                      <a:pt x="119" y="33"/>
                    </a:cubicBezTo>
                    <a:cubicBezTo>
                      <a:pt x="136" y="33"/>
                      <a:pt x="136" y="33"/>
                      <a:pt x="136" y="33"/>
                    </a:cubicBezTo>
                    <a:cubicBezTo>
                      <a:pt x="145" y="33"/>
                      <a:pt x="153" y="25"/>
                      <a:pt x="153" y="16"/>
                    </a:cubicBezTo>
                    <a:cubicBezTo>
                      <a:pt x="153" y="7"/>
                      <a:pt x="145" y="0"/>
                      <a:pt x="136" y="0"/>
                    </a:cubicBezTo>
                    <a:cubicBezTo>
                      <a:pt x="75" y="0"/>
                      <a:pt x="75" y="0"/>
                      <a:pt x="75" y="0"/>
                    </a:cubicBezTo>
                    <a:cubicBezTo>
                      <a:pt x="66" y="0"/>
                      <a:pt x="59" y="7"/>
                      <a:pt x="59" y="16"/>
                    </a:cubicBezTo>
                    <a:cubicBezTo>
                      <a:pt x="59" y="25"/>
                      <a:pt x="66" y="33"/>
                      <a:pt x="75" y="33"/>
                    </a:cubicBezTo>
                    <a:cubicBezTo>
                      <a:pt x="93" y="33"/>
                      <a:pt x="93" y="33"/>
                      <a:pt x="93" y="33"/>
                    </a:cubicBezTo>
                    <a:cubicBezTo>
                      <a:pt x="93" y="47"/>
                      <a:pt x="93" y="47"/>
                      <a:pt x="93" y="47"/>
                    </a:cubicBezTo>
                    <a:cubicBezTo>
                      <a:pt x="72" y="49"/>
                      <a:pt x="53" y="58"/>
                      <a:pt x="38" y="71"/>
                    </a:cubicBezTo>
                    <a:cubicBezTo>
                      <a:pt x="23" y="56"/>
                      <a:pt x="23" y="56"/>
                      <a:pt x="23" y="56"/>
                    </a:cubicBezTo>
                    <a:cubicBezTo>
                      <a:pt x="4" y="75"/>
                      <a:pt x="4" y="75"/>
                      <a:pt x="4" y="75"/>
                    </a:cubicBezTo>
                    <a:cubicBezTo>
                      <a:pt x="20" y="90"/>
                      <a:pt x="20" y="90"/>
                      <a:pt x="20" y="90"/>
                    </a:cubicBezTo>
                    <a:cubicBezTo>
                      <a:pt x="8" y="108"/>
                      <a:pt x="0" y="129"/>
                      <a:pt x="0" y="151"/>
                    </a:cubicBezTo>
                    <a:cubicBezTo>
                      <a:pt x="0" y="209"/>
                      <a:pt x="48" y="257"/>
                      <a:pt x="106" y="257"/>
                    </a:cubicBezTo>
                    <a:cubicBezTo>
                      <a:pt x="164" y="257"/>
                      <a:pt x="211" y="209"/>
                      <a:pt x="211" y="151"/>
                    </a:cubicBezTo>
                    <a:cubicBezTo>
                      <a:pt x="211" y="127"/>
                      <a:pt x="203" y="104"/>
                      <a:pt x="189" y="87"/>
                    </a:cubicBezTo>
                    <a:close/>
                    <a:moveTo>
                      <a:pt x="106" y="235"/>
                    </a:moveTo>
                    <a:cubicBezTo>
                      <a:pt x="60" y="235"/>
                      <a:pt x="22" y="197"/>
                      <a:pt x="22" y="151"/>
                    </a:cubicBezTo>
                    <a:cubicBezTo>
                      <a:pt x="22" y="105"/>
                      <a:pt x="60" y="68"/>
                      <a:pt x="106" y="68"/>
                    </a:cubicBezTo>
                    <a:cubicBezTo>
                      <a:pt x="152" y="68"/>
                      <a:pt x="189" y="105"/>
                      <a:pt x="189" y="151"/>
                    </a:cubicBezTo>
                    <a:cubicBezTo>
                      <a:pt x="189" y="197"/>
                      <a:pt x="152" y="235"/>
                      <a:pt x="106" y="235"/>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1000">
                  <a:solidFill>
                    <a:prstClr val="black"/>
                  </a:solidFill>
                </a:endParaRPr>
              </a:p>
            </p:txBody>
          </p:sp>
          <p:sp>
            <p:nvSpPr>
              <p:cNvPr id="147" name="Freeform 44"/>
              <p:cNvSpPr>
                <a:spLocks/>
              </p:cNvSpPr>
              <p:nvPr/>
            </p:nvSpPr>
            <p:spPr bwMode="auto">
              <a:xfrm>
                <a:off x="10036819" y="3983975"/>
                <a:ext cx="139701" cy="191551"/>
              </a:xfrm>
              <a:custGeom>
                <a:avLst/>
                <a:gdLst>
                  <a:gd name="T0" fmla="*/ 29 w 53"/>
                  <a:gd name="T1" fmla="*/ 64 h 89"/>
                  <a:gd name="T2" fmla="*/ 32 w 53"/>
                  <a:gd name="T3" fmla="*/ 58 h 89"/>
                  <a:gd name="T4" fmla="*/ 51 w 53"/>
                  <a:gd name="T5" fmla="*/ 1 h 89"/>
                  <a:gd name="T6" fmla="*/ 18 w 53"/>
                  <a:gd name="T7" fmla="*/ 51 h 89"/>
                  <a:gd name="T8" fmla="*/ 16 w 53"/>
                  <a:gd name="T9" fmla="*/ 57 h 89"/>
                  <a:gd name="T10" fmla="*/ 3 w 53"/>
                  <a:gd name="T11" fmla="*/ 65 h 89"/>
                  <a:gd name="T12" fmla="*/ 10 w 53"/>
                  <a:gd name="T13" fmla="*/ 85 h 89"/>
                  <a:gd name="T14" fmla="*/ 30 w 53"/>
                  <a:gd name="T15" fmla="*/ 78 h 89"/>
                  <a:gd name="T16" fmla="*/ 29 w 53"/>
                  <a:gd name="T17" fmla="*/ 6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89">
                    <a:moveTo>
                      <a:pt x="29" y="64"/>
                    </a:moveTo>
                    <a:cubicBezTo>
                      <a:pt x="30" y="62"/>
                      <a:pt x="31" y="60"/>
                      <a:pt x="32" y="58"/>
                    </a:cubicBezTo>
                    <a:cubicBezTo>
                      <a:pt x="40" y="41"/>
                      <a:pt x="53" y="2"/>
                      <a:pt x="51" y="1"/>
                    </a:cubicBezTo>
                    <a:cubicBezTo>
                      <a:pt x="49" y="0"/>
                      <a:pt x="27" y="34"/>
                      <a:pt x="18" y="51"/>
                    </a:cubicBezTo>
                    <a:cubicBezTo>
                      <a:pt x="17" y="53"/>
                      <a:pt x="16" y="55"/>
                      <a:pt x="16" y="57"/>
                    </a:cubicBezTo>
                    <a:cubicBezTo>
                      <a:pt x="10" y="57"/>
                      <a:pt x="6" y="60"/>
                      <a:pt x="3" y="65"/>
                    </a:cubicBezTo>
                    <a:cubicBezTo>
                      <a:pt x="0" y="73"/>
                      <a:pt x="3" y="82"/>
                      <a:pt x="10" y="85"/>
                    </a:cubicBezTo>
                    <a:cubicBezTo>
                      <a:pt x="18" y="89"/>
                      <a:pt x="27" y="86"/>
                      <a:pt x="30" y="78"/>
                    </a:cubicBezTo>
                    <a:cubicBezTo>
                      <a:pt x="33" y="73"/>
                      <a:pt x="32" y="68"/>
                      <a:pt x="29" y="64"/>
                    </a:cubicBezTo>
                    <a:close/>
                  </a:path>
                </a:pathLst>
              </a:custGeom>
              <a:grpFill/>
              <a:ln w="9525">
                <a:solidFill>
                  <a:schemeClr val="accent1">
                    <a:lumMod val="75000"/>
                  </a:schemeClr>
                </a:solidFill>
                <a:round/>
                <a:headEnd/>
                <a:tailEnd/>
              </a:ln>
              <a:extLst/>
            </p:spPr>
            <p:txBody>
              <a:bodyPr vert="horz" wrap="square" lIns="91440" tIns="45720" rIns="91440" bIns="45720" numCol="1" anchor="t" anchorCtr="0" compatLnSpc="1">
                <a:prstTxWarp prst="textNoShape">
                  <a:avLst/>
                </a:prstTxWarp>
              </a:bodyPr>
              <a:lstStyle/>
              <a:p>
                <a:endParaRPr lang="en-IE" sz="1000">
                  <a:solidFill>
                    <a:prstClr val="black"/>
                  </a:solidFill>
                </a:endParaRPr>
              </a:p>
            </p:txBody>
          </p:sp>
        </p:grpSp>
      </p:grpSp>
      <p:sp>
        <p:nvSpPr>
          <p:cNvPr id="143" name="ZoneTexte 142"/>
          <p:cNvSpPr txBox="1"/>
          <p:nvPr/>
        </p:nvSpPr>
        <p:spPr>
          <a:xfrm>
            <a:off x="8441903" y="3748055"/>
            <a:ext cx="3033473" cy="707886"/>
          </a:xfrm>
          <a:prstGeom prst="rect">
            <a:avLst/>
          </a:prstGeom>
          <a:noFill/>
        </p:spPr>
        <p:txBody>
          <a:bodyPr wrap="square" rtlCol="0">
            <a:spAutoFit/>
          </a:bodyPr>
          <a:lstStyle/>
          <a:p>
            <a:pPr algn="ctr"/>
            <a:r>
              <a:rPr lang="fr-FR" sz="1000" b="1" dirty="0" smtClean="0">
                <a:solidFill>
                  <a:srgbClr val="000091"/>
                </a:solidFill>
              </a:rPr>
              <a:t>Risque plus </a:t>
            </a:r>
            <a:r>
              <a:rPr lang="fr-FR" sz="1000" b="1" dirty="0">
                <a:solidFill>
                  <a:srgbClr val="000091"/>
                </a:solidFill>
              </a:rPr>
              <a:t>élevé de faux négatifs </a:t>
            </a:r>
            <a:r>
              <a:rPr lang="fr-FR" sz="1000" b="1" dirty="0" smtClean="0">
                <a:solidFill>
                  <a:srgbClr val="000091"/>
                </a:solidFill>
              </a:rPr>
              <a:t>compte tenu de l’auto-prélèvement en nasal au lieu du prélèvement </a:t>
            </a:r>
            <a:r>
              <a:rPr lang="fr-FR" sz="1000" b="1" dirty="0" err="1" smtClean="0">
                <a:solidFill>
                  <a:srgbClr val="000091"/>
                </a:solidFill>
              </a:rPr>
              <a:t>naso</a:t>
            </a:r>
            <a:r>
              <a:rPr lang="fr-FR" sz="1000" b="1" dirty="0" smtClean="0">
                <a:solidFill>
                  <a:srgbClr val="000091"/>
                </a:solidFill>
              </a:rPr>
              <a:t>-pharyngé pour </a:t>
            </a:r>
            <a:r>
              <a:rPr lang="fr-FR" sz="1000" b="1" dirty="0">
                <a:solidFill>
                  <a:srgbClr val="000091"/>
                </a:solidFill>
              </a:rPr>
              <a:t>les personnes dont la charge virale est faible à </a:t>
            </a:r>
            <a:r>
              <a:rPr lang="fr-FR" sz="1000" b="1" dirty="0" smtClean="0">
                <a:solidFill>
                  <a:srgbClr val="000091"/>
                </a:solidFill>
              </a:rPr>
              <a:t>modérée </a:t>
            </a:r>
            <a:endParaRPr lang="fr-FR" sz="1000" b="1" dirty="0">
              <a:solidFill>
                <a:srgbClr val="000091"/>
              </a:solidFill>
            </a:endParaRPr>
          </a:p>
        </p:txBody>
      </p:sp>
      <p:grpSp>
        <p:nvGrpSpPr>
          <p:cNvPr id="148" name="Groupe 147"/>
          <p:cNvGrpSpPr/>
          <p:nvPr/>
        </p:nvGrpSpPr>
        <p:grpSpPr>
          <a:xfrm>
            <a:off x="9854243" y="3567761"/>
            <a:ext cx="201177" cy="221295"/>
            <a:chOff x="527050" y="1460500"/>
            <a:chExt cx="552450" cy="625476"/>
          </a:xfrm>
        </p:grpSpPr>
        <p:sp>
          <p:nvSpPr>
            <p:cNvPr id="149" name="Freeform 6"/>
            <p:cNvSpPr>
              <a:spLocks noEditPoints="1"/>
            </p:cNvSpPr>
            <p:nvPr/>
          </p:nvSpPr>
          <p:spPr bwMode="auto">
            <a:xfrm>
              <a:off x="527050" y="1460500"/>
              <a:ext cx="552450" cy="625476"/>
            </a:xfrm>
            <a:custGeom>
              <a:avLst/>
              <a:gdLst>
                <a:gd name="T0" fmla="*/ 225 w 437"/>
                <a:gd name="T1" fmla="*/ 0 h 495"/>
                <a:gd name="T2" fmla="*/ 436 w 437"/>
                <a:gd name="T3" fmla="*/ 144 h 495"/>
                <a:gd name="T4" fmla="*/ 436 w 437"/>
                <a:gd name="T5" fmla="*/ 345 h 495"/>
                <a:gd name="T6" fmla="*/ 263 w 437"/>
                <a:gd name="T7" fmla="*/ 463 h 495"/>
                <a:gd name="T8" fmla="*/ 138 w 437"/>
                <a:gd name="T9" fmla="*/ 381 h 495"/>
                <a:gd name="T10" fmla="*/ 9 w 437"/>
                <a:gd name="T11" fmla="*/ 312 h 495"/>
                <a:gd name="T12" fmla="*/ 1 w 437"/>
                <a:gd name="T13" fmla="*/ 143 h 495"/>
                <a:gd name="T14" fmla="*/ 212 w 437"/>
                <a:gd name="T15" fmla="*/ 0 h 495"/>
                <a:gd name="T16" fmla="*/ 198 w 437"/>
                <a:gd name="T17" fmla="*/ 44 h 495"/>
                <a:gd name="T18" fmla="*/ 188 w 437"/>
                <a:gd name="T19" fmla="*/ 125 h 495"/>
                <a:gd name="T20" fmla="*/ 248 w 437"/>
                <a:gd name="T21" fmla="*/ 125 h 495"/>
                <a:gd name="T22" fmla="*/ 230 w 437"/>
                <a:gd name="T23" fmla="*/ 38 h 495"/>
                <a:gd name="T24" fmla="*/ 75 w 437"/>
                <a:gd name="T25" fmla="*/ 231 h 495"/>
                <a:gd name="T26" fmla="*/ 136 w 437"/>
                <a:gd name="T27" fmla="*/ 126 h 495"/>
                <a:gd name="T28" fmla="*/ 403 w 437"/>
                <a:gd name="T29" fmla="*/ 154 h 495"/>
                <a:gd name="T30" fmla="*/ 310 w 437"/>
                <a:gd name="T31" fmla="*/ 191 h 495"/>
                <a:gd name="T32" fmla="*/ 403 w 437"/>
                <a:gd name="T33" fmla="*/ 154 h 495"/>
                <a:gd name="T34" fmla="*/ 201 w 437"/>
                <a:gd name="T35" fmla="*/ 146 h 495"/>
                <a:gd name="T36" fmla="*/ 142 w 437"/>
                <a:gd name="T37" fmla="*/ 180 h 495"/>
                <a:gd name="T38" fmla="*/ 295 w 437"/>
                <a:gd name="T39" fmla="*/ 180 h 495"/>
                <a:gd name="T40" fmla="*/ 236 w 437"/>
                <a:gd name="T41" fmla="*/ 147 h 495"/>
                <a:gd name="T42" fmla="*/ 140 w 437"/>
                <a:gd name="T43" fmla="*/ 200 h 495"/>
                <a:gd name="T44" fmla="*/ 140 w 437"/>
                <a:gd name="T45" fmla="*/ 289 h 495"/>
                <a:gd name="T46" fmla="*/ 220 w 437"/>
                <a:gd name="T47" fmla="*/ 334 h 495"/>
                <a:gd name="T48" fmla="*/ 279 w 437"/>
                <a:gd name="T49" fmla="*/ 301 h 495"/>
                <a:gd name="T50" fmla="*/ 299 w 437"/>
                <a:gd name="T51" fmla="*/ 244 h 495"/>
                <a:gd name="T52" fmla="*/ 219 w 437"/>
                <a:gd name="T53" fmla="*/ 153 h 495"/>
                <a:gd name="T54" fmla="*/ 87 w 437"/>
                <a:gd name="T55" fmla="*/ 245 h 495"/>
                <a:gd name="T56" fmla="*/ 124 w 437"/>
                <a:gd name="T57" fmla="*/ 211 h 495"/>
                <a:gd name="T58" fmla="*/ 313 w 437"/>
                <a:gd name="T59" fmla="*/ 277 h 495"/>
                <a:gd name="T60" fmla="*/ 312 w 437"/>
                <a:gd name="T61" fmla="*/ 211 h 495"/>
                <a:gd name="T62" fmla="*/ 74 w 437"/>
                <a:gd name="T63" fmla="*/ 257 h 495"/>
                <a:gd name="T64" fmla="*/ 136 w 437"/>
                <a:gd name="T65" fmla="*/ 362 h 495"/>
                <a:gd name="T66" fmla="*/ 74 w 437"/>
                <a:gd name="T67" fmla="*/ 257 h 495"/>
                <a:gd name="T68" fmla="*/ 363 w 437"/>
                <a:gd name="T69" fmla="*/ 257 h 495"/>
                <a:gd name="T70" fmla="*/ 302 w 437"/>
                <a:gd name="T71" fmla="*/ 362 h 495"/>
                <a:gd name="T72" fmla="*/ 154 w 437"/>
                <a:gd name="T73" fmla="*/ 359 h 495"/>
                <a:gd name="T74" fmla="*/ 142 w 437"/>
                <a:gd name="T75" fmla="*/ 308 h 495"/>
                <a:gd name="T76" fmla="*/ 236 w 437"/>
                <a:gd name="T77" fmla="*/ 342 h 495"/>
                <a:gd name="T78" fmla="*/ 295 w 437"/>
                <a:gd name="T79" fmla="*/ 310 h 495"/>
                <a:gd name="T80" fmla="*/ 236 w 437"/>
                <a:gd name="T81" fmla="*/ 342 h 495"/>
                <a:gd name="T82" fmla="*/ 214 w 437"/>
                <a:gd name="T83" fmla="*/ 353 h 495"/>
                <a:gd name="T84" fmla="*/ 207 w 437"/>
                <a:gd name="T85" fmla="*/ 450 h 495"/>
                <a:gd name="T86" fmla="*/ 280 w 437"/>
                <a:gd name="T87" fmla="*/ 37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95">
                  <a:moveTo>
                    <a:pt x="212" y="0"/>
                  </a:moveTo>
                  <a:cubicBezTo>
                    <a:pt x="216" y="0"/>
                    <a:pt x="221" y="0"/>
                    <a:pt x="225" y="0"/>
                  </a:cubicBezTo>
                  <a:cubicBezTo>
                    <a:pt x="271" y="14"/>
                    <a:pt x="283" y="63"/>
                    <a:pt x="299" y="107"/>
                  </a:cubicBezTo>
                  <a:cubicBezTo>
                    <a:pt x="345" y="91"/>
                    <a:pt x="436" y="84"/>
                    <a:pt x="436" y="144"/>
                  </a:cubicBezTo>
                  <a:cubicBezTo>
                    <a:pt x="436" y="186"/>
                    <a:pt x="399" y="218"/>
                    <a:pt x="377" y="243"/>
                  </a:cubicBezTo>
                  <a:cubicBezTo>
                    <a:pt x="398" y="271"/>
                    <a:pt x="437" y="301"/>
                    <a:pt x="436" y="345"/>
                  </a:cubicBezTo>
                  <a:cubicBezTo>
                    <a:pt x="435" y="405"/>
                    <a:pt x="344" y="396"/>
                    <a:pt x="298" y="381"/>
                  </a:cubicBezTo>
                  <a:cubicBezTo>
                    <a:pt x="290" y="410"/>
                    <a:pt x="279" y="441"/>
                    <a:pt x="263" y="463"/>
                  </a:cubicBezTo>
                  <a:cubicBezTo>
                    <a:pt x="251" y="477"/>
                    <a:pt x="231" y="495"/>
                    <a:pt x="205" y="486"/>
                  </a:cubicBezTo>
                  <a:cubicBezTo>
                    <a:pt x="165" y="474"/>
                    <a:pt x="154" y="419"/>
                    <a:pt x="138" y="381"/>
                  </a:cubicBezTo>
                  <a:cubicBezTo>
                    <a:pt x="91" y="397"/>
                    <a:pt x="1" y="403"/>
                    <a:pt x="1" y="344"/>
                  </a:cubicBezTo>
                  <a:cubicBezTo>
                    <a:pt x="1" y="333"/>
                    <a:pt x="5" y="321"/>
                    <a:pt x="9" y="312"/>
                  </a:cubicBezTo>
                  <a:cubicBezTo>
                    <a:pt x="20" y="285"/>
                    <a:pt x="43" y="264"/>
                    <a:pt x="60" y="243"/>
                  </a:cubicBezTo>
                  <a:cubicBezTo>
                    <a:pt x="38" y="218"/>
                    <a:pt x="0" y="186"/>
                    <a:pt x="1" y="143"/>
                  </a:cubicBezTo>
                  <a:cubicBezTo>
                    <a:pt x="2" y="82"/>
                    <a:pt x="94" y="92"/>
                    <a:pt x="139" y="107"/>
                  </a:cubicBezTo>
                  <a:cubicBezTo>
                    <a:pt x="154" y="62"/>
                    <a:pt x="167" y="14"/>
                    <a:pt x="212" y="0"/>
                  </a:cubicBezTo>
                  <a:close/>
                  <a:moveTo>
                    <a:pt x="230" y="38"/>
                  </a:moveTo>
                  <a:cubicBezTo>
                    <a:pt x="219" y="33"/>
                    <a:pt x="204" y="38"/>
                    <a:pt x="198" y="44"/>
                  </a:cubicBezTo>
                  <a:cubicBezTo>
                    <a:pt x="179" y="58"/>
                    <a:pt x="166" y="90"/>
                    <a:pt x="158" y="113"/>
                  </a:cubicBezTo>
                  <a:cubicBezTo>
                    <a:pt x="169" y="116"/>
                    <a:pt x="178" y="120"/>
                    <a:pt x="188" y="125"/>
                  </a:cubicBezTo>
                  <a:cubicBezTo>
                    <a:pt x="197" y="128"/>
                    <a:pt x="210" y="137"/>
                    <a:pt x="219" y="137"/>
                  </a:cubicBezTo>
                  <a:cubicBezTo>
                    <a:pt x="227" y="137"/>
                    <a:pt x="239" y="128"/>
                    <a:pt x="248" y="125"/>
                  </a:cubicBezTo>
                  <a:cubicBezTo>
                    <a:pt x="259" y="120"/>
                    <a:pt x="269" y="116"/>
                    <a:pt x="280" y="113"/>
                  </a:cubicBezTo>
                  <a:cubicBezTo>
                    <a:pt x="269" y="85"/>
                    <a:pt x="256" y="49"/>
                    <a:pt x="230" y="38"/>
                  </a:cubicBezTo>
                  <a:close/>
                  <a:moveTo>
                    <a:pt x="34" y="153"/>
                  </a:moveTo>
                  <a:cubicBezTo>
                    <a:pt x="33" y="185"/>
                    <a:pt x="60" y="212"/>
                    <a:pt x="75" y="231"/>
                  </a:cubicBezTo>
                  <a:cubicBezTo>
                    <a:pt x="92" y="216"/>
                    <a:pt x="109" y="203"/>
                    <a:pt x="127" y="191"/>
                  </a:cubicBezTo>
                  <a:cubicBezTo>
                    <a:pt x="128" y="167"/>
                    <a:pt x="132" y="146"/>
                    <a:pt x="136" y="126"/>
                  </a:cubicBezTo>
                  <a:cubicBezTo>
                    <a:pt x="98" y="118"/>
                    <a:pt x="36" y="114"/>
                    <a:pt x="34" y="153"/>
                  </a:cubicBezTo>
                  <a:close/>
                  <a:moveTo>
                    <a:pt x="403" y="154"/>
                  </a:moveTo>
                  <a:cubicBezTo>
                    <a:pt x="402" y="114"/>
                    <a:pt x="340" y="118"/>
                    <a:pt x="302" y="126"/>
                  </a:cubicBezTo>
                  <a:cubicBezTo>
                    <a:pt x="306" y="146"/>
                    <a:pt x="309" y="167"/>
                    <a:pt x="310" y="191"/>
                  </a:cubicBezTo>
                  <a:cubicBezTo>
                    <a:pt x="328" y="203"/>
                    <a:pt x="346" y="216"/>
                    <a:pt x="362" y="231"/>
                  </a:cubicBezTo>
                  <a:cubicBezTo>
                    <a:pt x="378" y="210"/>
                    <a:pt x="404" y="188"/>
                    <a:pt x="403" y="154"/>
                  </a:cubicBezTo>
                  <a:close/>
                  <a:moveTo>
                    <a:pt x="142" y="180"/>
                  </a:moveTo>
                  <a:cubicBezTo>
                    <a:pt x="162" y="168"/>
                    <a:pt x="182" y="157"/>
                    <a:pt x="201" y="146"/>
                  </a:cubicBezTo>
                  <a:cubicBezTo>
                    <a:pt x="185" y="140"/>
                    <a:pt x="170" y="134"/>
                    <a:pt x="153" y="129"/>
                  </a:cubicBezTo>
                  <a:cubicBezTo>
                    <a:pt x="148" y="145"/>
                    <a:pt x="145" y="163"/>
                    <a:pt x="142" y="180"/>
                  </a:cubicBezTo>
                  <a:close/>
                  <a:moveTo>
                    <a:pt x="236" y="147"/>
                  </a:moveTo>
                  <a:cubicBezTo>
                    <a:pt x="257" y="156"/>
                    <a:pt x="275" y="169"/>
                    <a:pt x="295" y="180"/>
                  </a:cubicBezTo>
                  <a:cubicBezTo>
                    <a:pt x="292" y="163"/>
                    <a:pt x="290" y="144"/>
                    <a:pt x="284" y="129"/>
                  </a:cubicBezTo>
                  <a:cubicBezTo>
                    <a:pt x="268" y="135"/>
                    <a:pt x="250" y="139"/>
                    <a:pt x="236" y="147"/>
                  </a:cubicBezTo>
                  <a:close/>
                  <a:moveTo>
                    <a:pt x="176" y="175"/>
                  </a:moveTo>
                  <a:cubicBezTo>
                    <a:pt x="167" y="181"/>
                    <a:pt x="144" y="192"/>
                    <a:pt x="140" y="200"/>
                  </a:cubicBezTo>
                  <a:cubicBezTo>
                    <a:pt x="136" y="211"/>
                    <a:pt x="138" y="230"/>
                    <a:pt x="138" y="244"/>
                  </a:cubicBezTo>
                  <a:cubicBezTo>
                    <a:pt x="138" y="260"/>
                    <a:pt x="139" y="275"/>
                    <a:pt x="140" y="289"/>
                  </a:cubicBezTo>
                  <a:cubicBezTo>
                    <a:pt x="151" y="297"/>
                    <a:pt x="163" y="305"/>
                    <a:pt x="178" y="314"/>
                  </a:cubicBezTo>
                  <a:cubicBezTo>
                    <a:pt x="185" y="318"/>
                    <a:pt x="210" y="334"/>
                    <a:pt x="220" y="334"/>
                  </a:cubicBezTo>
                  <a:cubicBezTo>
                    <a:pt x="224" y="334"/>
                    <a:pt x="235" y="327"/>
                    <a:pt x="241" y="324"/>
                  </a:cubicBezTo>
                  <a:cubicBezTo>
                    <a:pt x="256" y="316"/>
                    <a:pt x="264" y="310"/>
                    <a:pt x="279" y="301"/>
                  </a:cubicBezTo>
                  <a:cubicBezTo>
                    <a:pt x="284" y="298"/>
                    <a:pt x="295" y="293"/>
                    <a:pt x="297" y="288"/>
                  </a:cubicBezTo>
                  <a:cubicBezTo>
                    <a:pt x="301" y="278"/>
                    <a:pt x="299" y="259"/>
                    <a:pt x="299" y="244"/>
                  </a:cubicBezTo>
                  <a:cubicBezTo>
                    <a:pt x="299" y="228"/>
                    <a:pt x="299" y="213"/>
                    <a:pt x="297" y="199"/>
                  </a:cubicBezTo>
                  <a:cubicBezTo>
                    <a:pt x="273" y="181"/>
                    <a:pt x="246" y="167"/>
                    <a:pt x="219" y="153"/>
                  </a:cubicBezTo>
                  <a:cubicBezTo>
                    <a:pt x="205" y="161"/>
                    <a:pt x="192" y="166"/>
                    <a:pt x="176" y="175"/>
                  </a:cubicBezTo>
                  <a:close/>
                  <a:moveTo>
                    <a:pt x="87" y="245"/>
                  </a:moveTo>
                  <a:cubicBezTo>
                    <a:pt x="99" y="256"/>
                    <a:pt x="111" y="268"/>
                    <a:pt x="125" y="277"/>
                  </a:cubicBezTo>
                  <a:cubicBezTo>
                    <a:pt x="124" y="254"/>
                    <a:pt x="126" y="233"/>
                    <a:pt x="124" y="211"/>
                  </a:cubicBezTo>
                  <a:cubicBezTo>
                    <a:pt x="112" y="222"/>
                    <a:pt x="97" y="231"/>
                    <a:pt x="87" y="245"/>
                  </a:cubicBezTo>
                  <a:close/>
                  <a:moveTo>
                    <a:pt x="313" y="277"/>
                  </a:moveTo>
                  <a:cubicBezTo>
                    <a:pt x="326" y="267"/>
                    <a:pt x="338" y="256"/>
                    <a:pt x="350" y="245"/>
                  </a:cubicBezTo>
                  <a:cubicBezTo>
                    <a:pt x="340" y="231"/>
                    <a:pt x="326" y="221"/>
                    <a:pt x="312" y="211"/>
                  </a:cubicBezTo>
                  <a:cubicBezTo>
                    <a:pt x="313" y="234"/>
                    <a:pt x="311" y="255"/>
                    <a:pt x="313" y="277"/>
                  </a:cubicBezTo>
                  <a:close/>
                  <a:moveTo>
                    <a:pt x="74" y="257"/>
                  </a:moveTo>
                  <a:cubicBezTo>
                    <a:pt x="59" y="278"/>
                    <a:pt x="34" y="302"/>
                    <a:pt x="34" y="334"/>
                  </a:cubicBezTo>
                  <a:cubicBezTo>
                    <a:pt x="36" y="373"/>
                    <a:pt x="95" y="371"/>
                    <a:pt x="136" y="362"/>
                  </a:cubicBezTo>
                  <a:cubicBezTo>
                    <a:pt x="132" y="342"/>
                    <a:pt x="128" y="321"/>
                    <a:pt x="127" y="297"/>
                  </a:cubicBezTo>
                  <a:cubicBezTo>
                    <a:pt x="108" y="285"/>
                    <a:pt x="92" y="270"/>
                    <a:pt x="74" y="257"/>
                  </a:cubicBezTo>
                  <a:close/>
                  <a:moveTo>
                    <a:pt x="403" y="333"/>
                  </a:moveTo>
                  <a:cubicBezTo>
                    <a:pt x="403" y="300"/>
                    <a:pt x="378" y="279"/>
                    <a:pt x="363" y="257"/>
                  </a:cubicBezTo>
                  <a:cubicBezTo>
                    <a:pt x="345" y="271"/>
                    <a:pt x="329" y="285"/>
                    <a:pt x="310" y="297"/>
                  </a:cubicBezTo>
                  <a:cubicBezTo>
                    <a:pt x="309" y="321"/>
                    <a:pt x="306" y="342"/>
                    <a:pt x="302" y="362"/>
                  </a:cubicBezTo>
                  <a:cubicBezTo>
                    <a:pt x="340" y="370"/>
                    <a:pt x="402" y="374"/>
                    <a:pt x="403" y="333"/>
                  </a:cubicBezTo>
                  <a:close/>
                  <a:moveTo>
                    <a:pt x="154" y="359"/>
                  </a:moveTo>
                  <a:cubicBezTo>
                    <a:pt x="170" y="353"/>
                    <a:pt x="187" y="349"/>
                    <a:pt x="201" y="341"/>
                  </a:cubicBezTo>
                  <a:cubicBezTo>
                    <a:pt x="180" y="332"/>
                    <a:pt x="162" y="319"/>
                    <a:pt x="142" y="308"/>
                  </a:cubicBezTo>
                  <a:cubicBezTo>
                    <a:pt x="146" y="325"/>
                    <a:pt x="147" y="344"/>
                    <a:pt x="154" y="359"/>
                  </a:cubicBezTo>
                  <a:close/>
                  <a:moveTo>
                    <a:pt x="236" y="342"/>
                  </a:moveTo>
                  <a:cubicBezTo>
                    <a:pt x="252" y="348"/>
                    <a:pt x="268" y="354"/>
                    <a:pt x="285" y="359"/>
                  </a:cubicBezTo>
                  <a:cubicBezTo>
                    <a:pt x="289" y="344"/>
                    <a:pt x="292" y="326"/>
                    <a:pt x="295" y="310"/>
                  </a:cubicBezTo>
                  <a:cubicBezTo>
                    <a:pt x="295" y="309"/>
                    <a:pt x="295" y="308"/>
                    <a:pt x="293" y="308"/>
                  </a:cubicBezTo>
                  <a:cubicBezTo>
                    <a:pt x="276" y="321"/>
                    <a:pt x="255" y="331"/>
                    <a:pt x="236" y="342"/>
                  </a:cubicBezTo>
                  <a:close/>
                  <a:moveTo>
                    <a:pt x="218" y="351"/>
                  </a:moveTo>
                  <a:cubicBezTo>
                    <a:pt x="216" y="351"/>
                    <a:pt x="215" y="352"/>
                    <a:pt x="214" y="353"/>
                  </a:cubicBezTo>
                  <a:cubicBezTo>
                    <a:pt x="198" y="361"/>
                    <a:pt x="177" y="368"/>
                    <a:pt x="158" y="375"/>
                  </a:cubicBezTo>
                  <a:cubicBezTo>
                    <a:pt x="168" y="401"/>
                    <a:pt x="182" y="439"/>
                    <a:pt x="207" y="450"/>
                  </a:cubicBezTo>
                  <a:cubicBezTo>
                    <a:pt x="213" y="453"/>
                    <a:pt x="225" y="452"/>
                    <a:pt x="230" y="450"/>
                  </a:cubicBezTo>
                  <a:cubicBezTo>
                    <a:pt x="257" y="439"/>
                    <a:pt x="269" y="403"/>
                    <a:pt x="280" y="375"/>
                  </a:cubicBezTo>
                  <a:cubicBezTo>
                    <a:pt x="257" y="371"/>
                    <a:pt x="237" y="354"/>
                    <a:pt x="218" y="351"/>
                  </a:cubicBezTo>
                  <a:close/>
                </a:path>
              </a:pathLst>
            </a:custGeom>
            <a:solidFill>
              <a:srgbClr val="000000"/>
            </a:solidFill>
            <a:ln w="9525">
              <a:solidFill>
                <a:srgbClr val="000091"/>
              </a:solid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150" name="Freeform 7"/>
            <p:cNvSpPr>
              <a:spLocks/>
            </p:cNvSpPr>
            <p:nvPr/>
          </p:nvSpPr>
          <p:spPr bwMode="auto">
            <a:xfrm>
              <a:off x="730250" y="1506538"/>
              <a:ext cx="153988" cy="131763"/>
            </a:xfrm>
            <a:custGeom>
              <a:avLst/>
              <a:gdLst>
                <a:gd name="T0" fmla="*/ 122 w 122"/>
                <a:gd name="T1" fmla="*/ 80 h 104"/>
                <a:gd name="T2" fmla="*/ 90 w 122"/>
                <a:gd name="T3" fmla="*/ 92 h 104"/>
                <a:gd name="T4" fmla="*/ 61 w 122"/>
                <a:gd name="T5" fmla="*/ 104 h 104"/>
                <a:gd name="T6" fmla="*/ 30 w 122"/>
                <a:gd name="T7" fmla="*/ 92 h 104"/>
                <a:gd name="T8" fmla="*/ 0 w 122"/>
                <a:gd name="T9" fmla="*/ 80 h 104"/>
                <a:gd name="T10" fmla="*/ 40 w 122"/>
                <a:gd name="T11" fmla="*/ 11 h 104"/>
                <a:gd name="T12" fmla="*/ 72 w 122"/>
                <a:gd name="T13" fmla="*/ 5 h 104"/>
                <a:gd name="T14" fmla="*/ 122 w 122"/>
                <a:gd name="T15" fmla="*/ 80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04">
                  <a:moveTo>
                    <a:pt x="122" y="80"/>
                  </a:moveTo>
                  <a:cubicBezTo>
                    <a:pt x="111" y="83"/>
                    <a:pt x="101" y="87"/>
                    <a:pt x="90" y="92"/>
                  </a:cubicBezTo>
                  <a:cubicBezTo>
                    <a:pt x="81" y="95"/>
                    <a:pt x="69" y="104"/>
                    <a:pt x="61" y="104"/>
                  </a:cubicBezTo>
                  <a:cubicBezTo>
                    <a:pt x="52" y="104"/>
                    <a:pt x="39" y="95"/>
                    <a:pt x="30" y="92"/>
                  </a:cubicBezTo>
                  <a:cubicBezTo>
                    <a:pt x="20" y="87"/>
                    <a:pt x="11" y="83"/>
                    <a:pt x="0" y="80"/>
                  </a:cubicBezTo>
                  <a:cubicBezTo>
                    <a:pt x="8" y="57"/>
                    <a:pt x="21" y="25"/>
                    <a:pt x="40" y="11"/>
                  </a:cubicBezTo>
                  <a:cubicBezTo>
                    <a:pt x="46" y="5"/>
                    <a:pt x="61" y="0"/>
                    <a:pt x="72" y="5"/>
                  </a:cubicBezTo>
                  <a:cubicBezTo>
                    <a:pt x="98" y="16"/>
                    <a:pt x="111" y="52"/>
                    <a:pt x="122"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51" name="Freeform 8"/>
            <p:cNvSpPr>
              <a:spLocks/>
            </p:cNvSpPr>
            <p:nvPr/>
          </p:nvSpPr>
          <p:spPr bwMode="auto">
            <a:xfrm>
              <a:off x="571500" y="1609725"/>
              <a:ext cx="130175" cy="147638"/>
            </a:xfrm>
            <a:custGeom>
              <a:avLst/>
              <a:gdLst>
                <a:gd name="T0" fmla="*/ 103 w 103"/>
                <a:gd name="T1" fmla="*/ 12 h 117"/>
                <a:gd name="T2" fmla="*/ 94 w 103"/>
                <a:gd name="T3" fmla="*/ 77 h 117"/>
                <a:gd name="T4" fmla="*/ 42 w 103"/>
                <a:gd name="T5" fmla="*/ 117 h 117"/>
                <a:gd name="T6" fmla="*/ 1 w 103"/>
                <a:gd name="T7" fmla="*/ 39 h 117"/>
                <a:gd name="T8" fmla="*/ 103 w 103"/>
                <a:gd name="T9" fmla="*/ 12 h 117"/>
              </a:gdLst>
              <a:ahLst/>
              <a:cxnLst>
                <a:cxn ang="0">
                  <a:pos x="T0" y="T1"/>
                </a:cxn>
                <a:cxn ang="0">
                  <a:pos x="T2" y="T3"/>
                </a:cxn>
                <a:cxn ang="0">
                  <a:pos x="T4" y="T5"/>
                </a:cxn>
                <a:cxn ang="0">
                  <a:pos x="T6" y="T7"/>
                </a:cxn>
                <a:cxn ang="0">
                  <a:pos x="T8" y="T9"/>
                </a:cxn>
              </a:cxnLst>
              <a:rect l="0" t="0" r="r" b="b"/>
              <a:pathLst>
                <a:path w="103" h="117">
                  <a:moveTo>
                    <a:pt x="103" y="12"/>
                  </a:moveTo>
                  <a:cubicBezTo>
                    <a:pt x="99" y="32"/>
                    <a:pt x="95" y="53"/>
                    <a:pt x="94" y="77"/>
                  </a:cubicBezTo>
                  <a:cubicBezTo>
                    <a:pt x="76" y="89"/>
                    <a:pt x="59" y="102"/>
                    <a:pt x="42" y="117"/>
                  </a:cubicBezTo>
                  <a:cubicBezTo>
                    <a:pt x="27" y="98"/>
                    <a:pt x="0" y="71"/>
                    <a:pt x="1" y="39"/>
                  </a:cubicBezTo>
                  <a:cubicBezTo>
                    <a:pt x="3" y="0"/>
                    <a:pt x="65" y="4"/>
                    <a:pt x="10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52" name="Freeform 9"/>
            <p:cNvSpPr>
              <a:spLocks/>
            </p:cNvSpPr>
            <p:nvPr/>
          </p:nvSpPr>
          <p:spPr bwMode="auto">
            <a:xfrm>
              <a:off x="911225" y="1609725"/>
              <a:ext cx="128588" cy="147638"/>
            </a:xfrm>
            <a:custGeom>
              <a:avLst/>
              <a:gdLst>
                <a:gd name="T0" fmla="*/ 60 w 102"/>
                <a:gd name="T1" fmla="*/ 117 h 117"/>
                <a:gd name="T2" fmla="*/ 8 w 102"/>
                <a:gd name="T3" fmla="*/ 77 h 117"/>
                <a:gd name="T4" fmla="*/ 0 w 102"/>
                <a:gd name="T5" fmla="*/ 12 h 117"/>
                <a:gd name="T6" fmla="*/ 101 w 102"/>
                <a:gd name="T7" fmla="*/ 40 h 117"/>
                <a:gd name="T8" fmla="*/ 60 w 102"/>
                <a:gd name="T9" fmla="*/ 117 h 117"/>
              </a:gdLst>
              <a:ahLst/>
              <a:cxnLst>
                <a:cxn ang="0">
                  <a:pos x="T0" y="T1"/>
                </a:cxn>
                <a:cxn ang="0">
                  <a:pos x="T2" y="T3"/>
                </a:cxn>
                <a:cxn ang="0">
                  <a:pos x="T4" y="T5"/>
                </a:cxn>
                <a:cxn ang="0">
                  <a:pos x="T6" y="T7"/>
                </a:cxn>
                <a:cxn ang="0">
                  <a:pos x="T8" y="T9"/>
                </a:cxn>
              </a:cxnLst>
              <a:rect l="0" t="0" r="r" b="b"/>
              <a:pathLst>
                <a:path w="102" h="117">
                  <a:moveTo>
                    <a:pt x="60" y="117"/>
                  </a:moveTo>
                  <a:cubicBezTo>
                    <a:pt x="44" y="102"/>
                    <a:pt x="26" y="89"/>
                    <a:pt x="8" y="77"/>
                  </a:cubicBezTo>
                  <a:cubicBezTo>
                    <a:pt x="7" y="53"/>
                    <a:pt x="4" y="32"/>
                    <a:pt x="0" y="12"/>
                  </a:cubicBezTo>
                  <a:cubicBezTo>
                    <a:pt x="38" y="4"/>
                    <a:pt x="100" y="0"/>
                    <a:pt x="101" y="40"/>
                  </a:cubicBezTo>
                  <a:cubicBezTo>
                    <a:pt x="102" y="74"/>
                    <a:pt x="76" y="96"/>
                    <a:pt x="60" y="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53" name="Freeform 10"/>
            <p:cNvSpPr>
              <a:spLocks/>
            </p:cNvSpPr>
            <p:nvPr/>
          </p:nvSpPr>
          <p:spPr bwMode="auto">
            <a:xfrm>
              <a:off x="709613" y="1628775"/>
              <a:ext cx="74613" cy="63500"/>
            </a:xfrm>
            <a:custGeom>
              <a:avLst/>
              <a:gdLst>
                <a:gd name="T0" fmla="*/ 11 w 59"/>
                <a:gd name="T1" fmla="*/ 0 h 51"/>
                <a:gd name="T2" fmla="*/ 59 w 59"/>
                <a:gd name="T3" fmla="*/ 17 h 51"/>
                <a:gd name="T4" fmla="*/ 0 w 59"/>
                <a:gd name="T5" fmla="*/ 51 h 51"/>
                <a:gd name="T6" fmla="*/ 11 w 59"/>
                <a:gd name="T7" fmla="*/ 0 h 51"/>
              </a:gdLst>
              <a:ahLst/>
              <a:cxnLst>
                <a:cxn ang="0">
                  <a:pos x="T0" y="T1"/>
                </a:cxn>
                <a:cxn ang="0">
                  <a:pos x="T2" y="T3"/>
                </a:cxn>
                <a:cxn ang="0">
                  <a:pos x="T4" y="T5"/>
                </a:cxn>
                <a:cxn ang="0">
                  <a:pos x="T6" y="T7"/>
                </a:cxn>
              </a:cxnLst>
              <a:rect l="0" t="0" r="r" b="b"/>
              <a:pathLst>
                <a:path w="59" h="51">
                  <a:moveTo>
                    <a:pt x="11" y="0"/>
                  </a:moveTo>
                  <a:cubicBezTo>
                    <a:pt x="28" y="5"/>
                    <a:pt x="43" y="11"/>
                    <a:pt x="59" y="17"/>
                  </a:cubicBezTo>
                  <a:cubicBezTo>
                    <a:pt x="40" y="28"/>
                    <a:pt x="20" y="39"/>
                    <a:pt x="0" y="51"/>
                  </a:cubicBezTo>
                  <a:cubicBezTo>
                    <a:pt x="3" y="34"/>
                    <a:pt x="6" y="16"/>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54" name="Freeform 11"/>
            <p:cNvSpPr>
              <a:spLocks/>
            </p:cNvSpPr>
            <p:nvPr/>
          </p:nvSpPr>
          <p:spPr bwMode="auto">
            <a:xfrm>
              <a:off x="828675" y="1628775"/>
              <a:ext cx="74613" cy="63500"/>
            </a:xfrm>
            <a:custGeom>
              <a:avLst/>
              <a:gdLst>
                <a:gd name="T0" fmla="*/ 48 w 59"/>
                <a:gd name="T1" fmla="*/ 0 h 51"/>
                <a:gd name="T2" fmla="*/ 59 w 59"/>
                <a:gd name="T3" fmla="*/ 51 h 51"/>
                <a:gd name="T4" fmla="*/ 0 w 59"/>
                <a:gd name="T5" fmla="*/ 18 h 51"/>
                <a:gd name="T6" fmla="*/ 48 w 59"/>
                <a:gd name="T7" fmla="*/ 0 h 51"/>
              </a:gdLst>
              <a:ahLst/>
              <a:cxnLst>
                <a:cxn ang="0">
                  <a:pos x="T0" y="T1"/>
                </a:cxn>
                <a:cxn ang="0">
                  <a:pos x="T2" y="T3"/>
                </a:cxn>
                <a:cxn ang="0">
                  <a:pos x="T4" y="T5"/>
                </a:cxn>
                <a:cxn ang="0">
                  <a:pos x="T6" y="T7"/>
                </a:cxn>
              </a:cxnLst>
              <a:rect l="0" t="0" r="r" b="b"/>
              <a:pathLst>
                <a:path w="59" h="51">
                  <a:moveTo>
                    <a:pt x="48" y="0"/>
                  </a:moveTo>
                  <a:cubicBezTo>
                    <a:pt x="54" y="15"/>
                    <a:pt x="56" y="34"/>
                    <a:pt x="59" y="51"/>
                  </a:cubicBezTo>
                  <a:cubicBezTo>
                    <a:pt x="39" y="40"/>
                    <a:pt x="21" y="27"/>
                    <a:pt x="0" y="18"/>
                  </a:cubicBezTo>
                  <a:cubicBezTo>
                    <a:pt x="14" y="10"/>
                    <a:pt x="32" y="6"/>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55" name="Freeform 12"/>
            <p:cNvSpPr>
              <a:spLocks noEditPoints="1"/>
            </p:cNvSpPr>
            <p:nvPr/>
          </p:nvSpPr>
          <p:spPr bwMode="auto">
            <a:xfrm>
              <a:off x="701675" y="1658938"/>
              <a:ext cx="207963" cy="228600"/>
            </a:xfrm>
            <a:custGeom>
              <a:avLst/>
              <a:gdLst>
                <a:gd name="T0" fmla="*/ 83 w 165"/>
                <a:gd name="T1" fmla="*/ 0 h 181"/>
                <a:gd name="T2" fmla="*/ 161 w 165"/>
                <a:gd name="T3" fmla="*/ 46 h 181"/>
                <a:gd name="T4" fmla="*/ 163 w 165"/>
                <a:gd name="T5" fmla="*/ 91 h 181"/>
                <a:gd name="T6" fmla="*/ 161 w 165"/>
                <a:gd name="T7" fmla="*/ 135 h 181"/>
                <a:gd name="T8" fmla="*/ 143 w 165"/>
                <a:gd name="T9" fmla="*/ 148 h 181"/>
                <a:gd name="T10" fmla="*/ 105 w 165"/>
                <a:gd name="T11" fmla="*/ 171 h 181"/>
                <a:gd name="T12" fmla="*/ 84 w 165"/>
                <a:gd name="T13" fmla="*/ 181 h 181"/>
                <a:gd name="T14" fmla="*/ 42 w 165"/>
                <a:gd name="T15" fmla="*/ 161 h 181"/>
                <a:gd name="T16" fmla="*/ 4 w 165"/>
                <a:gd name="T17" fmla="*/ 136 h 181"/>
                <a:gd name="T18" fmla="*/ 2 w 165"/>
                <a:gd name="T19" fmla="*/ 91 h 181"/>
                <a:gd name="T20" fmla="*/ 4 w 165"/>
                <a:gd name="T21" fmla="*/ 47 h 181"/>
                <a:gd name="T22" fmla="*/ 40 w 165"/>
                <a:gd name="T23" fmla="*/ 22 h 181"/>
                <a:gd name="T24" fmla="*/ 83 w 165"/>
                <a:gd name="T25" fmla="*/ 0 h 181"/>
                <a:gd name="T26" fmla="*/ 26 w 165"/>
                <a:gd name="T27" fmla="*/ 84 h 181"/>
                <a:gd name="T28" fmla="*/ 139 w 165"/>
                <a:gd name="T29" fmla="*/ 98 h 181"/>
                <a:gd name="T30" fmla="*/ 74 w 165"/>
                <a:gd name="T31" fmla="*/ 36 h 181"/>
                <a:gd name="T32" fmla="*/ 26 w 165"/>
                <a:gd name="T33" fmla="*/ 8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81">
                  <a:moveTo>
                    <a:pt x="83" y="0"/>
                  </a:moveTo>
                  <a:cubicBezTo>
                    <a:pt x="110" y="14"/>
                    <a:pt x="137" y="28"/>
                    <a:pt x="161" y="46"/>
                  </a:cubicBezTo>
                  <a:cubicBezTo>
                    <a:pt x="163" y="60"/>
                    <a:pt x="163" y="75"/>
                    <a:pt x="163" y="91"/>
                  </a:cubicBezTo>
                  <a:cubicBezTo>
                    <a:pt x="163" y="106"/>
                    <a:pt x="165" y="125"/>
                    <a:pt x="161" y="135"/>
                  </a:cubicBezTo>
                  <a:cubicBezTo>
                    <a:pt x="159" y="140"/>
                    <a:pt x="148" y="145"/>
                    <a:pt x="143" y="148"/>
                  </a:cubicBezTo>
                  <a:cubicBezTo>
                    <a:pt x="128" y="157"/>
                    <a:pt x="120" y="163"/>
                    <a:pt x="105" y="171"/>
                  </a:cubicBezTo>
                  <a:cubicBezTo>
                    <a:pt x="99" y="174"/>
                    <a:pt x="88" y="181"/>
                    <a:pt x="84" y="181"/>
                  </a:cubicBezTo>
                  <a:cubicBezTo>
                    <a:pt x="74" y="181"/>
                    <a:pt x="49" y="165"/>
                    <a:pt x="42" y="161"/>
                  </a:cubicBezTo>
                  <a:cubicBezTo>
                    <a:pt x="27" y="152"/>
                    <a:pt x="15" y="144"/>
                    <a:pt x="4" y="136"/>
                  </a:cubicBezTo>
                  <a:cubicBezTo>
                    <a:pt x="3" y="122"/>
                    <a:pt x="2" y="107"/>
                    <a:pt x="2" y="91"/>
                  </a:cubicBezTo>
                  <a:cubicBezTo>
                    <a:pt x="2" y="77"/>
                    <a:pt x="0" y="58"/>
                    <a:pt x="4" y="47"/>
                  </a:cubicBezTo>
                  <a:cubicBezTo>
                    <a:pt x="8" y="39"/>
                    <a:pt x="31" y="28"/>
                    <a:pt x="40" y="22"/>
                  </a:cubicBezTo>
                  <a:cubicBezTo>
                    <a:pt x="56" y="13"/>
                    <a:pt x="69" y="8"/>
                    <a:pt x="83" y="0"/>
                  </a:cubicBezTo>
                  <a:close/>
                  <a:moveTo>
                    <a:pt x="26" y="84"/>
                  </a:moveTo>
                  <a:cubicBezTo>
                    <a:pt x="18" y="163"/>
                    <a:pt x="132" y="167"/>
                    <a:pt x="139" y="98"/>
                  </a:cubicBezTo>
                  <a:cubicBezTo>
                    <a:pt x="143" y="57"/>
                    <a:pt x="110" y="30"/>
                    <a:pt x="74" y="36"/>
                  </a:cubicBezTo>
                  <a:cubicBezTo>
                    <a:pt x="49" y="39"/>
                    <a:pt x="29" y="57"/>
                    <a:pt x="2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56" name="Freeform 13"/>
            <p:cNvSpPr>
              <a:spLocks/>
            </p:cNvSpPr>
            <p:nvPr/>
          </p:nvSpPr>
          <p:spPr bwMode="auto">
            <a:xfrm>
              <a:off x="723900" y="1697038"/>
              <a:ext cx="158750" cy="173038"/>
            </a:xfrm>
            <a:custGeom>
              <a:avLst/>
              <a:gdLst>
                <a:gd name="T0" fmla="*/ 56 w 125"/>
                <a:gd name="T1" fmla="*/ 6 h 137"/>
                <a:gd name="T2" fmla="*/ 121 w 125"/>
                <a:gd name="T3" fmla="*/ 68 h 137"/>
                <a:gd name="T4" fmla="*/ 8 w 125"/>
                <a:gd name="T5" fmla="*/ 54 h 137"/>
                <a:gd name="T6" fmla="*/ 56 w 125"/>
                <a:gd name="T7" fmla="*/ 6 h 137"/>
              </a:gdLst>
              <a:ahLst/>
              <a:cxnLst>
                <a:cxn ang="0">
                  <a:pos x="T0" y="T1"/>
                </a:cxn>
                <a:cxn ang="0">
                  <a:pos x="T2" y="T3"/>
                </a:cxn>
                <a:cxn ang="0">
                  <a:pos x="T4" y="T5"/>
                </a:cxn>
                <a:cxn ang="0">
                  <a:pos x="T6" y="T7"/>
                </a:cxn>
              </a:cxnLst>
              <a:rect l="0" t="0" r="r" b="b"/>
              <a:pathLst>
                <a:path w="125" h="137">
                  <a:moveTo>
                    <a:pt x="56" y="6"/>
                  </a:moveTo>
                  <a:cubicBezTo>
                    <a:pt x="92" y="0"/>
                    <a:pt x="125" y="27"/>
                    <a:pt x="121" y="68"/>
                  </a:cubicBezTo>
                  <a:cubicBezTo>
                    <a:pt x="114" y="137"/>
                    <a:pt x="0" y="133"/>
                    <a:pt x="8" y="54"/>
                  </a:cubicBezTo>
                  <a:cubicBezTo>
                    <a:pt x="11" y="27"/>
                    <a:pt x="31" y="9"/>
                    <a:pt x="56" y="6"/>
                  </a:cubicBezTo>
                  <a:close/>
                </a:path>
              </a:pathLst>
            </a:custGeom>
            <a:solidFill>
              <a:srgbClr val="000091"/>
            </a:solidFill>
            <a:ln w="9525">
              <a:noFill/>
              <a:round/>
              <a:headEnd/>
              <a:tailEnd/>
            </a:ln>
            <a:extLst/>
          </p:spPr>
          <p:txBody>
            <a:bodyPr vert="horz" wrap="square" lIns="91440" tIns="45720" rIns="91440" bIns="45720" numCol="1" anchor="t" anchorCtr="0" compatLnSpc="1">
              <a:prstTxWarp prst="textNoShape">
                <a:avLst/>
              </a:prstTxWarp>
            </a:bodyPr>
            <a:lstStyle/>
            <a:p>
              <a:endParaRPr lang="en-IE" sz="1000"/>
            </a:p>
          </p:txBody>
        </p:sp>
        <p:sp>
          <p:nvSpPr>
            <p:cNvPr id="157" name="Freeform 14"/>
            <p:cNvSpPr>
              <a:spLocks/>
            </p:cNvSpPr>
            <p:nvPr/>
          </p:nvSpPr>
          <p:spPr bwMode="auto">
            <a:xfrm>
              <a:off x="639763" y="1731963"/>
              <a:ext cx="49213" cy="84138"/>
            </a:xfrm>
            <a:custGeom>
              <a:avLst/>
              <a:gdLst>
                <a:gd name="T0" fmla="*/ 37 w 39"/>
                <a:gd name="T1" fmla="*/ 0 h 66"/>
                <a:gd name="T2" fmla="*/ 38 w 39"/>
                <a:gd name="T3" fmla="*/ 66 h 66"/>
                <a:gd name="T4" fmla="*/ 0 w 39"/>
                <a:gd name="T5" fmla="*/ 34 h 66"/>
                <a:gd name="T6" fmla="*/ 37 w 39"/>
                <a:gd name="T7" fmla="*/ 0 h 66"/>
              </a:gdLst>
              <a:ahLst/>
              <a:cxnLst>
                <a:cxn ang="0">
                  <a:pos x="T0" y="T1"/>
                </a:cxn>
                <a:cxn ang="0">
                  <a:pos x="T2" y="T3"/>
                </a:cxn>
                <a:cxn ang="0">
                  <a:pos x="T4" y="T5"/>
                </a:cxn>
                <a:cxn ang="0">
                  <a:pos x="T6" y="T7"/>
                </a:cxn>
              </a:cxnLst>
              <a:rect l="0" t="0" r="r" b="b"/>
              <a:pathLst>
                <a:path w="39" h="66">
                  <a:moveTo>
                    <a:pt x="37" y="0"/>
                  </a:moveTo>
                  <a:cubicBezTo>
                    <a:pt x="39" y="22"/>
                    <a:pt x="37" y="43"/>
                    <a:pt x="38" y="66"/>
                  </a:cubicBezTo>
                  <a:cubicBezTo>
                    <a:pt x="24" y="57"/>
                    <a:pt x="12" y="45"/>
                    <a:pt x="0" y="34"/>
                  </a:cubicBezTo>
                  <a:cubicBezTo>
                    <a:pt x="10" y="20"/>
                    <a:pt x="25" y="11"/>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58" name="Freeform 15"/>
            <p:cNvSpPr>
              <a:spLocks/>
            </p:cNvSpPr>
            <p:nvPr/>
          </p:nvSpPr>
          <p:spPr bwMode="auto">
            <a:xfrm>
              <a:off x="922338" y="1731963"/>
              <a:ext cx="49213" cy="84138"/>
            </a:xfrm>
            <a:custGeom>
              <a:avLst/>
              <a:gdLst>
                <a:gd name="T0" fmla="*/ 1 w 39"/>
                <a:gd name="T1" fmla="*/ 0 h 66"/>
                <a:gd name="T2" fmla="*/ 39 w 39"/>
                <a:gd name="T3" fmla="*/ 34 h 66"/>
                <a:gd name="T4" fmla="*/ 2 w 39"/>
                <a:gd name="T5" fmla="*/ 66 h 66"/>
                <a:gd name="T6" fmla="*/ 1 w 39"/>
                <a:gd name="T7" fmla="*/ 0 h 66"/>
              </a:gdLst>
              <a:ahLst/>
              <a:cxnLst>
                <a:cxn ang="0">
                  <a:pos x="T0" y="T1"/>
                </a:cxn>
                <a:cxn ang="0">
                  <a:pos x="T2" y="T3"/>
                </a:cxn>
                <a:cxn ang="0">
                  <a:pos x="T4" y="T5"/>
                </a:cxn>
                <a:cxn ang="0">
                  <a:pos x="T6" y="T7"/>
                </a:cxn>
              </a:cxnLst>
              <a:rect l="0" t="0" r="r" b="b"/>
              <a:pathLst>
                <a:path w="39" h="66">
                  <a:moveTo>
                    <a:pt x="1" y="0"/>
                  </a:moveTo>
                  <a:cubicBezTo>
                    <a:pt x="15" y="10"/>
                    <a:pt x="29" y="20"/>
                    <a:pt x="39" y="34"/>
                  </a:cubicBezTo>
                  <a:cubicBezTo>
                    <a:pt x="27" y="45"/>
                    <a:pt x="15" y="56"/>
                    <a:pt x="2" y="66"/>
                  </a:cubicBezTo>
                  <a:cubicBezTo>
                    <a:pt x="0" y="44"/>
                    <a:pt x="2" y="23"/>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59" name="Freeform 16"/>
            <p:cNvSpPr>
              <a:spLocks/>
            </p:cNvSpPr>
            <p:nvPr/>
          </p:nvSpPr>
          <p:spPr bwMode="auto">
            <a:xfrm>
              <a:off x="573088" y="1790700"/>
              <a:ext cx="128588" cy="146050"/>
            </a:xfrm>
            <a:custGeom>
              <a:avLst/>
              <a:gdLst>
                <a:gd name="T0" fmla="*/ 93 w 102"/>
                <a:gd name="T1" fmla="*/ 40 h 116"/>
                <a:gd name="T2" fmla="*/ 102 w 102"/>
                <a:gd name="T3" fmla="*/ 105 h 116"/>
                <a:gd name="T4" fmla="*/ 0 w 102"/>
                <a:gd name="T5" fmla="*/ 77 h 116"/>
                <a:gd name="T6" fmla="*/ 40 w 102"/>
                <a:gd name="T7" fmla="*/ 0 h 116"/>
                <a:gd name="T8" fmla="*/ 93 w 102"/>
                <a:gd name="T9" fmla="*/ 40 h 116"/>
              </a:gdLst>
              <a:ahLst/>
              <a:cxnLst>
                <a:cxn ang="0">
                  <a:pos x="T0" y="T1"/>
                </a:cxn>
                <a:cxn ang="0">
                  <a:pos x="T2" y="T3"/>
                </a:cxn>
                <a:cxn ang="0">
                  <a:pos x="T4" y="T5"/>
                </a:cxn>
                <a:cxn ang="0">
                  <a:pos x="T6" y="T7"/>
                </a:cxn>
                <a:cxn ang="0">
                  <a:pos x="T8" y="T9"/>
                </a:cxn>
              </a:cxnLst>
              <a:rect l="0" t="0" r="r" b="b"/>
              <a:pathLst>
                <a:path w="102" h="116">
                  <a:moveTo>
                    <a:pt x="93" y="40"/>
                  </a:moveTo>
                  <a:cubicBezTo>
                    <a:pt x="94" y="64"/>
                    <a:pt x="98" y="85"/>
                    <a:pt x="102" y="105"/>
                  </a:cubicBezTo>
                  <a:cubicBezTo>
                    <a:pt x="61" y="114"/>
                    <a:pt x="2" y="116"/>
                    <a:pt x="0" y="77"/>
                  </a:cubicBezTo>
                  <a:cubicBezTo>
                    <a:pt x="0" y="45"/>
                    <a:pt x="25" y="21"/>
                    <a:pt x="40" y="0"/>
                  </a:cubicBezTo>
                  <a:cubicBezTo>
                    <a:pt x="58" y="13"/>
                    <a:pt x="74" y="28"/>
                    <a:pt x="9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60" name="Freeform 17"/>
            <p:cNvSpPr>
              <a:spLocks/>
            </p:cNvSpPr>
            <p:nvPr/>
          </p:nvSpPr>
          <p:spPr bwMode="auto">
            <a:xfrm>
              <a:off x="911225" y="1790699"/>
              <a:ext cx="128587" cy="147638"/>
            </a:xfrm>
            <a:custGeom>
              <a:avLst/>
              <a:gdLst>
                <a:gd name="T0" fmla="*/ 0 w 101"/>
                <a:gd name="T1" fmla="*/ 105 h 117"/>
                <a:gd name="T2" fmla="*/ 8 w 101"/>
                <a:gd name="T3" fmla="*/ 40 h 117"/>
                <a:gd name="T4" fmla="*/ 61 w 101"/>
                <a:gd name="T5" fmla="*/ 0 h 117"/>
                <a:gd name="T6" fmla="*/ 101 w 101"/>
                <a:gd name="T7" fmla="*/ 76 h 117"/>
                <a:gd name="T8" fmla="*/ 0 w 101"/>
                <a:gd name="T9" fmla="*/ 105 h 117"/>
              </a:gdLst>
              <a:ahLst/>
              <a:cxnLst>
                <a:cxn ang="0">
                  <a:pos x="T0" y="T1"/>
                </a:cxn>
                <a:cxn ang="0">
                  <a:pos x="T2" y="T3"/>
                </a:cxn>
                <a:cxn ang="0">
                  <a:pos x="T4" y="T5"/>
                </a:cxn>
                <a:cxn ang="0">
                  <a:pos x="T6" y="T7"/>
                </a:cxn>
                <a:cxn ang="0">
                  <a:pos x="T8" y="T9"/>
                </a:cxn>
              </a:cxnLst>
              <a:rect l="0" t="0" r="r" b="b"/>
              <a:pathLst>
                <a:path w="101" h="117">
                  <a:moveTo>
                    <a:pt x="0" y="105"/>
                  </a:moveTo>
                  <a:cubicBezTo>
                    <a:pt x="4" y="85"/>
                    <a:pt x="7" y="64"/>
                    <a:pt x="8" y="40"/>
                  </a:cubicBezTo>
                  <a:cubicBezTo>
                    <a:pt x="27" y="28"/>
                    <a:pt x="43" y="14"/>
                    <a:pt x="61" y="0"/>
                  </a:cubicBezTo>
                  <a:cubicBezTo>
                    <a:pt x="76" y="22"/>
                    <a:pt x="101" y="43"/>
                    <a:pt x="101" y="76"/>
                  </a:cubicBezTo>
                  <a:cubicBezTo>
                    <a:pt x="100" y="117"/>
                    <a:pt x="38" y="113"/>
                    <a:pt x="0"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61" name="Freeform 18"/>
            <p:cNvSpPr>
              <a:spLocks/>
            </p:cNvSpPr>
            <p:nvPr/>
          </p:nvSpPr>
          <p:spPr bwMode="auto">
            <a:xfrm>
              <a:off x="709613" y="1854200"/>
              <a:ext cx="74613" cy="65088"/>
            </a:xfrm>
            <a:custGeom>
              <a:avLst/>
              <a:gdLst>
                <a:gd name="T0" fmla="*/ 0 w 59"/>
                <a:gd name="T1" fmla="*/ 0 h 51"/>
                <a:gd name="T2" fmla="*/ 59 w 59"/>
                <a:gd name="T3" fmla="*/ 33 h 51"/>
                <a:gd name="T4" fmla="*/ 12 w 59"/>
                <a:gd name="T5" fmla="*/ 51 h 51"/>
                <a:gd name="T6" fmla="*/ 0 w 59"/>
                <a:gd name="T7" fmla="*/ 0 h 51"/>
              </a:gdLst>
              <a:ahLst/>
              <a:cxnLst>
                <a:cxn ang="0">
                  <a:pos x="T0" y="T1"/>
                </a:cxn>
                <a:cxn ang="0">
                  <a:pos x="T2" y="T3"/>
                </a:cxn>
                <a:cxn ang="0">
                  <a:pos x="T4" y="T5"/>
                </a:cxn>
                <a:cxn ang="0">
                  <a:pos x="T6" y="T7"/>
                </a:cxn>
              </a:cxnLst>
              <a:rect l="0" t="0" r="r" b="b"/>
              <a:pathLst>
                <a:path w="59" h="51">
                  <a:moveTo>
                    <a:pt x="0" y="0"/>
                  </a:moveTo>
                  <a:cubicBezTo>
                    <a:pt x="20" y="11"/>
                    <a:pt x="38" y="24"/>
                    <a:pt x="59" y="33"/>
                  </a:cubicBezTo>
                  <a:cubicBezTo>
                    <a:pt x="45" y="41"/>
                    <a:pt x="28" y="45"/>
                    <a:pt x="12" y="51"/>
                  </a:cubicBezTo>
                  <a:cubicBezTo>
                    <a:pt x="5" y="36"/>
                    <a:pt x="4" y="1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62" name="Freeform 19"/>
            <p:cNvSpPr>
              <a:spLocks/>
            </p:cNvSpPr>
            <p:nvPr/>
          </p:nvSpPr>
          <p:spPr bwMode="auto">
            <a:xfrm>
              <a:off x="828675" y="1854200"/>
              <a:ext cx="74613" cy="65088"/>
            </a:xfrm>
            <a:custGeom>
              <a:avLst/>
              <a:gdLst>
                <a:gd name="T0" fmla="*/ 57 w 59"/>
                <a:gd name="T1" fmla="*/ 0 h 51"/>
                <a:gd name="T2" fmla="*/ 59 w 59"/>
                <a:gd name="T3" fmla="*/ 2 h 51"/>
                <a:gd name="T4" fmla="*/ 49 w 59"/>
                <a:gd name="T5" fmla="*/ 51 h 51"/>
                <a:gd name="T6" fmla="*/ 0 w 59"/>
                <a:gd name="T7" fmla="*/ 34 h 51"/>
                <a:gd name="T8" fmla="*/ 57 w 59"/>
                <a:gd name="T9" fmla="*/ 0 h 51"/>
              </a:gdLst>
              <a:ahLst/>
              <a:cxnLst>
                <a:cxn ang="0">
                  <a:pos x="T0" y="T1"/>
                </a:cxn>
                <a:cxn ang="0">
                  <a:pos x="T2" y="T3"/>
                </a:cxn>
                <a:cxn ang="0">
                  <a:pos x="T4" y="T5"/>
                </a:cxn>
                <a:cxn ang="0">
                  <a:pos x="T6" y="T7"/>
                </a:cxn>
                <a:cxn ang="0">
                  <a:pos x="T8" y="T9"/>
                </a:cxn>
              </a:cxnLst>
              <a:rect l="0" t="0" r="r" b="b"/>
              <a:pathLst>
                <a:path w="59" h="51">
                  <a:moveTo>
                    <a:pt x="57" y="0"/>
                  </a:moveTo>
                  <a:cubicBezTo>
                    <a:pt x="59" y="0"/>
                    <a:pt x="59" y="1"/>
                    <a:pt x="59" y="2"/>
                  </a:cubicBezTo>
                  <a:cubicBezTo>
                    <a:pt x="56" y="18"/>
                    <a:pt x="53" y="36"/>
                    <a:pt x="49" y="51"/>
                  </a:cubicBezTo>
                  <a:cubicBezTo>
                    <a:pt x="32" y="46"/>
                    <a:pt x="16" y="40"/>
                    <a:pt x="0" y="34"/>
                  </a:cubicBezTo>
                  <a:cubicBezTo>
                    <a:pt x="19" y="23"/>
                    <a:pt x="40" y="13"/>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sp>
          <p:nvSpPr>
            <p:cNvPr id="163" name="Freeform 20"/>
            <p:cNvSpPr>
              <a:spLocks/>
            </p:cNvSpPr>
            <p:nvPr/>
          </p:nvSpPr>
          <p:spPr bwMode="auto">
            <a:xfrm>
              <a:off x="730250" y="1908175"/>
              <a:ext cx="153988" cy="130175"/>
            </a:xfrm>
            <a:custGeom>
              <a:avLst/>
              <a:gdLst>
                <a:gd name="T0" fmla="*/ 122 w 122"/>
                <a:gd name="T1" fmla="*/ 24 h 102"/>
                <a:gd name="T2" fmla="*/ 72 w 122"/>
                <a:gd name="T3" fmla="*/ 99 h 102"/>
                <a:gd name="T4" fmla="*/ 49 w 122"/>
                <a:gd name="T5" fmla="*/ 99 h 102"/>
                <a:gd name="T6" fmla="*/ 0 w 122"/>
                <a:gd name="T7" fmla="*/ 24 h 102"/>
                <a:gd name="T8" fmla="*/ 56 w 122"/>
                <a:gd name="T9" fmla="*/ 2 h 102"/>
                <a:gd name="T10" fmla="*/ 60 w 122"/>
                <a:gd name="T11" fmla="*/ 0 h 102"/>
                <a:gd name="T12" fmla="*/ 122 w 122"/>
                <a:gd name="T13" fmla="*/ 24 h 102"/>
              </a:gdLst>
              <a:ahLst/>
              <a:cxnLst>
                <a:cxn ang="0">
                  <a:pos x="T0" y="T1"/>
                </a:cxn>
                <a:cxn ang="0">
                  <a:pos x="T2" y="T3"/>
                </a:cxn>
                <a:cxn ang="0">
                  <a:pos x="T4" y="T5"/>
                </a:cxn>
                <a:cxn ang="0">
                  <a:pos x="T6" y="T7"/>
                </a:cxn>
                <a:cxn ang="0">
                  <a:pos x="T8" y="T9"/>
                </a:cxn>
                <a:cxn ang="0">
                  <a:pos x="T10" y="T11"/>
                </a:cxn>
                <a:cxn ang="0">
                  <a:pos x="T12" y="T13"/>
                </a:cxn>
              </a:cxnLst>
              <a:rect l="0" t="0" r="r" b="b"/>
              <a:pathLst>
                <a:path w="122" h="102">
                  <a:moveTo>
                    <a:pt x="122" y="24"/>
                  </a:moveTo>
                  <a:cubicBezTo>
                    <a:pt x="111" y="52"/>
                    <a:pt x="99" y="88"/>
                    <a:pt x="72" y="99"/>
                  </a:cubicBezTo>
                  <a:cubicBezTo>
                    <a:pt x="67" y="101"/>
                    <a:pt x="55" y="102"/>
                    <a:pt x="49" y="99"/>
                  </a:cubicBezTo>
                  <a:cubicBezTo>
                    <a:pt x="24" y="88"/>
                    <a:pt x="10" y="50"/>
                    <a:pt x="0" y="24"/>
                  </a:cubicBezTo>
                  <a:cubicBezTo>
                    <a:pt x="19" y="17"/>
                    <a:pt x="40" y="10"/>
                    <a:pt x="56" y="2"/>
                  </a:cubicBezTo>
                  <a:cubicBezTo>
                    <a:pt x="57" y="1"/>
                    <a:pt x="58" y="0"/>
                    <a:pt x="60" y="0"/>
                  </a:cubicBezTo>
                  <a:cubicBezTo>
                    <a:pt x="79" y="3"/>
                    <a:pt x="99" y="20"/>
                    <a:pt x="12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sz="1000"/>
            </a:p>
          </p:txBody>
        </p:sp>
      </p:grpSp>
      <p:sp>
        <p:nvSpPr>
          <p:cNvPr id="164" name="ZoneTexte 163"/>
          <p:cNvSpPr txBox="1"/>
          <p:nvPr/>
        </p:nvSpPr>
        <p:spPr>
          <a:xfrm>
            <a:off x="8463027" y="4592813"/>
            <a:ext cx="2991225" cy="400110"/>
          </a:xfrm>
          <a:prstGeom prst="rect">
            <a:avLst/>
          </a:prstGeom>
          <a:noFill/>
        </p:spPr>
        <p:txBody>
          <a:bodyPr wrap="square" rtlCol="0">
            <a:spAutoFit/>
          </a:bodyPr>
          <a:lstStyle/>
          <a:p>
            <a:pPr lvl="0">
              <a:defRPr/>
            </a:pPr>
            <a:r>
              <a:rPr lang="fr-FR" sz="1000" b="1" dirty="0" smtClean="0">
                <a:solidFill>
                  <a:srgbClr val="000091"/>
                </a:solidFill>
              </a:rPr>
              <a:t>OUI confirmation obligatoire </a:t>
            </a:r>
            <a:r>
              <a:rPr lang="fr-FR" sz="1000" b="1" dirty="0">
                <a:solidFill>
                  <a:srgbClr val="000091"/>
                </a:solidFill>
              </a:rPr>
              <a:t>par test </a:t>
            </a:r>
            <a:r>
              <a:rPr lang="fr-FR" sz="1000" b="1" dirty="0" smtClean="0">
                <a:solidFill>
                  <a:srgbClr val="000091"/>
                </a:solidFill>
              </a:rPr>
              <a:t>PCR lorsque le résultat est positif</a:t>
            </a:r>
            <a:endParaRPr lang="fr-FR" sz="1000" b="1" dirty="0">
              <a:solidFill>
                <a:srgbClr val="000091"/>
              </a:solidFill>
            </a:endParaRPr>
          </a:p>
        </p:txBody>
      </p:sp>
      <p:sp>
        <p:nvSpPr>
          <p:cNvPr id="165" name="ZoneTexte 164"/>
          <p:cNvSpPr txBox="1"/>
          <p:nvPr/>
        </p:nvSpPr>
        <p:spPr>
          <a:xfrm>
            <a:off x="8447777" y="6137847"/>
            <a:ext cx="3021725" cy="707886"/>
          </a:xfrm>
          <a:prstGeom prst="rect">
            <a:avLst/>
          </a:prstGeom>
          <a:noFill/>
        </p:spPr>
        <p:txBody>
          <a:bodyPr wrap="square" rtlCol="0" anchor="ctr">
            <a:spAutoFit/>
          </a:bodyPr>
          <a:lstStyle/>
          <a:p>
            <a:pPr marL="171450" indent="-171450" algn="just">
              <a:buFont typeface="Arial" panose="020B0604020202020204" pitchFamily="34" charset="0"/>
              <a:buChar char="•"/>
            </a:pPr>
            <a:r>
              <a:rPr lang="fr-FR" sz="1000" b="1" dirty="0">
                <a:solidFill>
                  <a:srgbClr val="000091"/>
                </a:solidFill>
              </a:rPr>
              <a:t>Personnes </a:t>
            </a:r>
            <a:r>
              <a:rPr lang="fr-FR" sz="1000" b="1" dirty="0" smtClean="0">
                <a:solidFill>
                  <a:srgbClr val="000091"/>
                </a:solidFill>
              </a:rPr>
              <a:t>symptomatiques </a:t>
            </a:r>
            <a:r>
              <a:rPr lang="fr-FR" sz="1000" b="1" dirty="0">
                <a:solidFill>
                  <a:srgbClr val="000091"/>
                </a:solidFill>
              </a:rPr>
              <a:t>et </a:t>
            </a:r>
            <a:r>
              <a:rPr lang="fr-FR" sz="1000" b="1" dirty="0" smtClean="0">
                <a:solidFill>
                  <a:srgbClr val="000091"/>
                </a:solidFill>
              </a:rPr>
              <a:t>contacts </a:t>
            </a:r>
            <a:r>
              <a:rPr lang="fr-FR" sz="1000" b="1" dirty="0">
                <a:solidFill>
                  <a:srgbClr val="000091"/>
                </a:solidFill>
              </a:rPr>
              <a:t>à risque : il </a:t>
            </a:r>
            <a:r>
              <a:rPr lang="fr-FR" sz="1000" b="1" dirty="0" smtClean="0">
                <a:solidFill>
                  <a:srgbClr val="000091"/>
                </a:solidFill>
              </a:rPr>
              <a:t>est recommandé dans </a:t>
            </a:r>
            <a:r>
              <a:rPr lang="fr-FR" sz="1000" b="1" dirty="0">
                <a:solidFill>
                  <a:srgbClr val="000091"/>
                </a:solidFill>
              </a:rPr>
              <a:t>ce </a:t>
            </a:r>
            <a:r>
              <a:rPr lang="fr-FR" sz="1000" b="1" dirty="0" smtClean="0">
                <a:solidFill>
                  <a:srgbClr val="000091"/>
                </a:solidFill>
              </a:rPr>
              <a:t>cas de s’isoler et de </a:t>
            </a:r>
            <a:r>
              <a:rPr lang="fr-FR" sz="1000" b="1" dirty="0">
                <a:solidFill>
                  <a:srgbClr val="000091"/>
                </a:solidFill>
              </a:rPr>
              <a:t>faire un  </a:t>
            </a:r>
            <a:r>
              <a:rPr lang="fr-FR" sz="1000" b="1" dirty="0" smtClean="0">
                <a:solidFill>
                  <a:srgbClr val="000091"/>
                </a:solidFill>
              </a:rPr>
              <a:t>test PCR ou un test antigénique</a:t>
            </a:r>
            <a:endParaRPr lang="fr-FR" sz="1000" b="1" dirty="0">
              <a:solidFill>
                <a:srgbClr val="000091"/>
              </a:solidFill>
            </a:endParaRPr>
          </a:p>
          <a:p>
            <a:pPr marL="171450" indent="-171450" algn="just">
              <a:buFont typeface="Arial" panose="020B0604020202020204" pitchFamily="34" charset="0"/>
              <a:buChar char="•"/>
            </a:pPr>
            <a:r>
              <a:rPr lang="fr-FR" sz="1000" b="1" dirty="0" smtClean="0">
                <a:solidFill>
                  <a:srgbClr val="000091"/>
                </a:solidFill>
              </a:rPr>
              <a:t>Personnes âgées de moins de 15 ans</a:t>
            </a:r>
          </a:p>
        </p:txBody>
      </p:sp>
      <p:sp>
        <p:nvSpPr>
          <p:cNvPr id="166" name="ZoneTexte 165"/>
          <p:cNvSpPr txBox="1"/>
          <p:nvPr/>
        </p:nvSpPr>
        <p:spPr>
          <a:xfrm>
            <a:off x="8095417" y="1609065"/>
            <a:ext cx="3726444" cy="246221"/>
          </a:xfrm>
          <a:prstGeom prst="rect">
            <a:avLst/>
          </a:prstGeom>
          <a:noFill/>
        </p:spPr>
        <p:txBody>
          <a:bodyPr wrap="square" rtlCol="0">
            <a:spAutoFit/>
          </a:bodyPr>
          <a:lstStyle/>
          <a:p>
            <a:pPr algn="ctr"/>
            <a:r>
              <a:rPr lang="fr-FR" sz="1000" b="1" dirty="0" smtClean="0">
                <a:solidFill>
                  <a:srgbClr val="000091"/>
                </a:solidFill>
              </a:rPr>
              <a:t>Auto-prélèvement nasal (avec écouvillon)</a:t>
            </a:r>
            <a:endParaRPr lang="fr-FR" sz="1000" b="1" dirty="0">
              <a:solidFill>
                <a:srgbClr val="000091"/>
              </a:solidFill>
            </a:endParaRPr>
          </a:p>
        </p:txBody>
      </p:sp>
      <p:sp>
        <p:nvSpPr>
          <p:cNvPr id="167" name="ZoneTexte 166"/>
          <p:cNvSpPr txBox="1"/>
          <p:nvPr/>
        </p:nvSpPr>
        <p:spPr>
          <a:xfrm>
            <a:off x="8574481" y="2617596"/>
            <a:ext cx="2768316" cy="400110"/>
          </a:xfrm>
          <a:prstGeom prst="rect">
            <a:avLst/>
          </a:prstGeom>
          <a:noFill/>
        </p:spPr>
        <p:txBody>
          <a:bodyPr wrap="square" rtlCol="0">
            <a:spAutoFit/>
          </a:bodyPr>
          <a:lstStyle/>
          <a:p>
            <a:pPr algn="ctr"/>
            <a:r>
              <a:rPr lang="fr-FR" sz="1000" b="1" dirty="0" smtClean="0">
                <a:solidFill>
                  <a:srgbClr val="000091"/>
                </a:solidFill>
              </a:rPr>
              <a:t>Détecter des personnes asymptomatiques infectées au SARS-COV-2</a:t>
            </a:r>
            <a:endParaRPr lang="fr-FR" sz="1000" b="1" dirty="0">
              <a:solidFill>
                <a:srgbClr val="000091"/>
              </a:solidFill>
            </a:endParaRPr>
          </a:p>
        </p:txBody>
      </p:sp>
      <p:cxnSp>
        <p:nvCxnSpPr>
          <p:cNvPr id="240" name="Connecteur droit 239"/>
          <p:cNvCxnSpPr/>
          <p:nvPr/>
        </p:nvCxnSpPr>
        <p:spPr>
          <a:xfrm flipV="1">
            <a:off x="173298" y="2632727"/>
            <a:ext cx="9936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1" name="Connecteur droit 240"/>
          <p:cNvCxnSpPr/>
          <p:nvPr/>
        </p:nvCxnSpPr>
        <p:spPr>
          <a:xfrm flipV="1">
            <a:off x="173298" y="2944607"/>
            <a:ext cx="9936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2" name="Connecteur droit 241"/>
          <p:cNvCxnSpPr/>
          <p:nvPr/>
        </p:nvCxnSpPr>
        <p:spPr>
          <a:xfrm flipV="1">
            <a:off x="173298" y="3543572"/>
            <a:ext cx="9936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3" name="Connecteur droit 242"/>
          <p:cNvCxnSpPr/>
          <p:nvPr/>
        </p:nvCxnSpPr>
        <p:spPr>
          <a:xfrm flipV="1">
            <a:off x="173298" y="4423897"/>
            <a:ext cx="9936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4" name="Connecteur droit 243"/>
          <p:cNvCxnSpPr/>
          <p:nvPr/>
        </p:nvCxnSpPr>
        <p:spPr>
          <a:xfrm flipV="1">
            <a:off x="173298" y="5147478"/>
            <a:ext cx="9936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5" name="Connecteur droit 244"/>
          <p:cNvCxnSpPr/>
          <p:nvPr/>
        </p:nvCxnSpPr>
        <p:spPr>
          <a:xfrm flipV="1">
            <a:off x="173298" y="6126241"/>
            <a:ext cx="9936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pic>
        <p:nvPicPr>
          <p:cNvPr id="168" name="Image 36" descr="Image 36"/>
          <p:cNvPicPr>
            <a:picLocks noChangeAspect="1"/>
          </p:cNvPicPr>
          <p:nvPr/>
        </p:nvPicPr>
        <p:blipFill>
          <a:blip r:embed="rId4">
            <a:extLst/>
          </a:blip>
          <a:stretch>
            <a:fillRect/>
          </a:stretch>
        </p:blipFill>
        <p:spPr>
          <a:xfrm>
            <a:off x="11170256" y="152400"/>
            <a:ext cx="686783" cy="381000"/>
          </a:xfrm>
          <a:prstGeom prst="rect">
            <a:avLst/>
          </a:prstGeom>
          <a:ln w="12700">
            <a:miter lim="400000"/>
          </a:ln>
        </p:spPr>
      </p:pic>
    </p:spTree>
    <p:extLst>
      <p:ext uri="{BB962C8B-B14F-4D97-AF65-F5344CB8AC3E}">
        <p14:creationId xmlns:p14="http://schemas.microsoft.com/office/powerpoint/2010/main" val="1208802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Image 27" descr="Image 27"/>
          <p:cNvPicPr>
            <a:picLocks noChangeAspect="1"/>
          </p:cNvPicPr>
          <p:nvPr/>
        </p:nvPicPr>
        <p:blipFill>
          <a:blip r:embed="rId3"/>
          <a:srcRect l="8428"/>
          <a:stretch>
            <a:fillRect/>
          </a:stretch>
        </p:blipFill>
        <p:spPr>
          <a:xfrm>
            <a:off x="300038" y="105569"/>
            <a:ext cx="541337" cy="460140"/>
          </a:xfrm>
          <a:prstGeom prst="rect">
            <a:avLst/>
          </a:prstGeom>
          <a:ln w="12700">
            <a:miter lim="400000"/>
          </a:ln>
        </p:spPr>
      </p:pic>
      <p:sp>
        <p:nvSpPr>
          <p:cNvPr id="272" name="Connecteur droit 29"/>
          <p:cNvSpPr/>
          <p:nvPr/>
        </p:nvSpPr>
        <p:spPr>
          <a:xfrm>
            <a:off x="496956" y="1033304"/>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
        <p:nvSpPr>
          <p:cNvPr id="14" name="Titre 1"/>
          <p:cNvSpPr txBox="1"/>
          <p:nvPr/>
        </p:nvSpPr>
        <p:spPr>
          <a:xfrm>
            <a:off x="1102658" y="531668"/>
            <a:ext cx="1059628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nchor="b">
            <a:spAutoFit/>
          </a:bodyPr>
          <a:lstStyle/>
          <a:p>
            <a:pPr algn="ctr">
              <a:lnSpc>
                <a:spcPct val="90000"/>
              </a:lnSpc>
              <a:defRPr sz="2400">
                <a:solidFill>
                  <a:srgbClr val="0A0091"/>
                </a:solidFill>
                <a:latin typeface="Marianne ExtraBold"/>
                <a:ea typeface="Marianne ExtraBold"/>
                <a:cs typeface="Marianne ExtraBold"/>
                <a:sym typeface="Marianne ExtraBold"/>
              </a:defRPr>
            </a:pPr>
            <a:r>
              <a:rPr lang="fr-FR" sz="2000" dirty="0" smtClean="0">
                <a:solidFill>
                  <a:srgbClr val="0A0091"/>
                </a:solidFill>
                <a:latin typeface="Marianne ExtraBold"/>
                <a:ea typeface="Marianne ExtraBold"/>
                <a:cs typeface="Marianne ExtraBold"/>
                <a:sym typeface="Marianne ExtraBold"/>
              </a:rPr>
              <a:t>Benchmark des stratégies de dépistage en Europe</a:t>
            </a:r>
            <a:endParaRPr sz="2000" dirty="0">
              <a:solidFill>
                <a:srgbClr val="0A0091"/>
              </a:solidFill>
              <a:latin typeface="Marianne ExtraBold"/>
              <a:ea typeface="Marianne ExtraBold"/>
              <a:cs typeface="Marianne ExtraBold"/>
              <a:sym typeface="Marianne ExtraBold"/>
            </a:endParaRPr>
          </a:p>
        </p:txBody>
      </p:sp>
      <p:sp>
        <p:nvSpPr>
          <p:cNvPr id="16" name="ZoneTexte 15"/>
          <p:cNvSpPr txBox="1"/>
          <p:nvPr/>
        </p:nvSpPr>
        <p:spPr>
          <a:xfrm>
            <a:off x="1947125" y="1280268"/>
            <a:ext cx="3112396" cy="1072954"/>
          </a:xfrm>
          <a:prstGeom prst="roundRect">
            <a:avLst/>
          </a:prstGeom>
          <a:solidFill>
            <a:schemeClr val="accent1">
              <a:lumMod val="75000"/>
            </a:schemeClr>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200" dirty="0" smtClean="0">
                <a:solidFill>
                  <a:srgbClr val="002060"/>
                </a:solidFill>
              </a:rPr>
              <a:t>FRANCE</a:t>
            </a:r>
            <a:endParaRPr lang="fr-FR" sz="1200" dirty="0">
              <a:latin typeface="+mn-lt"/>
            </a:endParaRPr>
          </a:p>
        </p:txBody>
      </p:sp>
      <p:sp>
        <p:nvSpPr>
          <p:cNvPr id="17" name="ZoneTexte 16"/>
          <p:cNvSpPr txBox="1"/>
          <p:nvPr/>
        </p:nvSpPr>
        <p:spPr>
          <a:xfrm>
            <a:off x="5103977" y="1280268"/>
            <a:ext cx="3209604" cy="1082429"/>
          </a:xfrm>
          <a:prstGeom prst="roundRect">
            <a:avLst/>
          </a:prstGeom>
          <a:solidFill>
            <a:srgbClr val="00B0F0"/>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200" dirty="0" smtClean="0">
                <a:solidFill>
                  <a:srgbClr val="002060"/>
                </a:solidFill>
              </a:rPr>
              <a:t>ALLEMAGNE</a:t>
            </a:r>
            <a:endParaRPr lang="fr-FR" sz="1200" dirty="0"/>
          </a:p>
        </p:txBody>
      </p:sp>
      <p:sp>
        <p:nvSpPr>
          <p:cNvPr id="18" name="ZoneTexte 17"/>
          <p:cNvSpPr txBox="1"/>
          <p:nvPr/>
        </p:nvSpPr>
        <p:spPr>
          <a:xfrm>
            <a:off x="196877" y="2315862"/>
            <a:ext cx="1666327" cy="1329391"/>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200" b="1" dirty="0"/>
              <a:t>TEST PCR</a:t>
            </a:r>
            <a:endParaRPr lang="fr-FR" sz="1200" b="1" dirty="0">
              <a:solidFill>
                <a:srgbClr val="002060"/>
              </a:solidFill>
            </a:endParaRPr>
          </a:p>
        </p:txBody>
      </p:sp>
      <p:sp>
        <p:nvSpPr>
          <p:cNvPr id="19" name="ZoneTexte 18"/>
          <p:cNvSpPr txBox="1"/>
          <p:nvPr/>
        </p:nvSpPr>
        <p:spPr>
          <a:xfrm>
            <a:off x="218056" y="3681781"/>
            <a:ext cx="1623967" cy="1295453"/>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200" b="1" dirty="0"/>
              <a:t>TEST ANTIGÉNIQUE SUR PRELEVEMENT NASOPHARYNGÉ</a:t>
            </a:r>
          </a:p>
          <a:p>
            <a:pPr algn="ctr"/>
            <a:endParaRPr lang="fr-FR" sz="1200" b="1" dirty="0">
              <a:solidFill>
                <a:srgbClr val="002060"/>
              </a:solidFill>
            </a:endParaRPr>
          </a:p>
        </p:txBody>
      </p:sp>
      <p:sp>
        <p:nvSpPr>
          <p:cNvPr id="20" name="ZoneTexte 19"/>
          <p:cNvSpPr txBox="1"/>
          <p:nvPr/>
        </p:nvSpPr>
        <p:spPr>
          <a:xfrm>
            <a:off x="248497" y="5016660"/>
            <a:ext cx="1563084" cy="1244099"/>
          </a:xfrm>
          <a:prstGeom prst="roundRect">
            <a:avLst/>
          </a:prstGeom>
          <a:solidFill>
            <a:schemeClr val="accent1">
              <a:lumMod val="20000"/>
              <a:lumOff val="80000"/>
            </a:schemeClr>
          </a:solidFill>
          <a:ln>
            <a:solidFill>
              <a:schemeClr val="accent1">
                <a:lumMod val="20000"/>
                <a:lumOff val="80000"/>
              </a:schemeClr>
            </a:solidFill>
          </a:ln>
        </p:spPr>
        <p:txBody>
          <a:bodyPr wrap="square" rtlCol="0" anchor="ctr">
            <a:noAutofit/>
          </a:bodyPr>
          <a:lstStyle/>
          <a:p>
            <a:pPr algn="ctr"/>
            <a:r>
              <a:rPr lang="fr-FR" sz="1200" b="1" dirty="0"/>
              <a:t>AUTOTEST</a:t>
            </a:r>
            <a:endParaRPr lang="fr-FR" sz="1200" b="1" dirty="0">
              <a:solidFill>
                <a:srgbClr val="002060"/>
              </a:solidFill>
            </a:endParaRPr>
          </a:p>
        </p:txBody>
      </p:sp>
      <p:sp>
        <p:nvSpPr>
          <p:cNvPr id="27" name="ZoneTexte 26"/>
          <p:cNvSpPr txBox="1"/>
          <p:nvPr/>
        </p:nvSpPr>
        <p:spPr>
          <a:xfrm>
            <a:off x="1756917" y="2846214"/>
            <a:ext cx="3453347" cy="246221"/>
          </a:xfrm>
          <a:prstGeom prst="rect">
            <a:avLst/>
          </a:prstGeom>
          <a:noFill/>
        </p:spPr>
        <p:txBody>
          <a:bodyPr wrap="square" rtlCol="0">
            <a:spAutoFit/>
          </a:bodyPr>
          <a:lstStyle/>
          <a:p>
            <a:pPr algn="ctr"/>
            <a:r>
              <a:rPr lang="fr-FR" sz="1000" b="1" dirty="0">
                <a:solidFill>
                  <a:srgbClr val="000091"/>
                </a:solidFill>
              </a:rPr>
              <a:t>GRATUITÉ </a:t>
            </a:r>
            <a:r>
              <a:rPr lang="fr-FR" sz="1000" b="1" dirty="0" smtClean="0">
                <a:solidFill>
                  <a:srgbClr val="000091"/>
                </a:solidFill>
              </a:rPr>
              <a:t>TOTALE</a:t>
            </a:r>
            <a:endParaRPr lang="fr-FR" sz="1000" b="1" dirty="0">
              <a:solidFill>
                <a:srgbClr val="000091"/>
              </a:solidFill>
            </a:endParaRPr>
          </a:p>
        </p:txBody>
      </p:sp>
      <p:cxnSp>
        <p:nvCxnSpPr>
          <p:cNvPr id="28" name="Connecteur droit 27"/>
          <p:cNvCxnSpPr/>
          <p:nvPr/>
        </p:nvCxnSpPr>
        <p:spPr>
          <a:xfrm flipV="1">
            <a:off x="1488882" y="3658607"/>
            <a:ext cx="9936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sp>
        <p:nvSpPr>
          <p:cNvPr id="133" name="Espace réservé du numéro de diapositive 8"/>
          <p:cNvSpPr>
            <a:spLocks noGrp="1"/>
          </p:cNvSpPr>
          <p:nvPr>
            <p:ph type="sldNum" sz="quarter" idx="4294967295"/>
          </p:nvPr>
        </p:nvSpPr>
        <p:spPr>
          <a:xfrm>
            <a:off x="9207775" y="6492875"/>
            <a:ext cx="2743200" cy="365125"/>
          </a:xfrm>
        </p:spPr>
        <p:txBody>
          <a:bodyPr/>
          <a:lstStyle/>
          <a:p>
            <a:fld id="{AF130D2B-A145-4187-9231-579C110DE58B}" type="slidenum">
              <a:rPr lang="fr-FR" smtClean="0">
                <a:latin typeface="+mn-lt"/>
              </a:rPr>
              <a:t>4</a:t>
            </a:fld>
            <a:endParaRPr lang="fr-FR" dirty="0">
              <a:latin typeface="+mn-lt"/>
            </a:endParaRPr>
          </a:p>
        </p:txBody>
      </p:sp>
      <p:sp>
        <p:nvSpPr>
          <p:cNvPr id="140" name="ZoneTexte 139"/>
          <p:cNvSpPr txBox="1"/>
          <p:nvPr/>
        </p:nvSpPr>
        <p:spPr>
          <a:xfrm>
            <a:off x="8358037" y="1270544"/>
            <a:ext cx="3256602" cy="1098686"/>
          </a:xfrm>
          <a:prstGeom prst="roundRect">
            <a:avLst/>
          </a:prstGeom>
          <a:solidFill>
            <a:srgbClr val="000091"/>
          </a:solidFill>
          <a:ln>
            <a:noFill/>
          </a:ln>
        </p:spPr>
        <p:txBody>
          <a:bodyPr wrap="square" lIns="36000" rIns="36000" rtlCol="0" anchor="ctr">
            <a:noAutofit/>
          </a:bodyPr>
          <a:lstStyle>
            <a:defPPr>
              <a:defRPr lang="fr-FR"/>
            </a:defPPr>
            <a:lvl1pPr algn="ctr">
              <a:defRPr sz="1100" b="1">
                <a:solidFill>
                  <a:schemeClr val="bg1"/>
                </a:solidFill>
                <a:latin typeface="Marianne" panose="02000000000000000000" pitchFamily="50" charset="0"/>
              </a:defRPr>
            </a:lvl1pPr>
          </a:lstStyle>
          <a:p>
            <a:r>
              <a:rPr lang="fr-FR" sz="1200" dirty="0" smtClean="0">
                <a:latin typeface="+mn-lt"/>
              </a:rPr>
              <a:t>GRANDE-BRETAGNE</a:t>
            </a:r>
            <a:endParaRPr lang="fr-FR" sz="1200" dirty="0">
              <a:latin typeface="+mn-lt"/>
            </a:endParaRPr>
          </a:p>
        </p:txBody>
      </p:sp>
      <p:sp>
        <p:nvSpPr>
          <p:cNvPr id="141" name="ZoneTexte 140"/>
          <p:cNvSpPr txBox="1"/>
          <p:nvPr/>
        </p:nvSpPr>
        <p:spPr>
          <a:xfrm>
            <a:off x="5228444" y="5053933"/>
            <a:ext cx="3201204" cy="1169551"/>
          </a:xfrm>
          <a:prstGeom prst="rect">
            <a:avLst/>
          </a:prstGeom>
          <a:noFill/>
        </p:spPr>
        <p:txBody>
          <a:bodyPr wrap="square" rtlCol="0">
            <a:spAutoFit/>
          </a:bodyPr>
          <a:lstStyle/>
          <a:p>
            <a:pPr algn="ctr"/>
            <a:r>
              <a:rPr lang="fr-FR" sz="1000" b="1" dirty="0" smtClean="0">
                <a:solidFill>
                  <a:srgbClr val="000091"/>
                </a:solidFill>
              </a:rPr>
              <a:t>NON PRIS EN CHARGE</a:t>
            </a:r>
          </a:p>
          <a:p>
            <a:pPr algn="ctr"/>
            <a:r>
              <a:rPr lang="fr-FR" sz="1000" b="1" dirty="0" smtClean="0">
                <a:solidFill>
                  <a:srgbClr val="000091"/>
                </a:solidFill>
              </a:rPr>
              <a:t>Vente en supermarché</a:t>
            </a:r>
          </a:p>
          <a:p>
            <a:pPr algn="ctr"/>
            <a:r>
              <a:rPr lang="fr-FR" sz="1000" b="1" dirty="0" smtClean="0">
                <a:solidFill>
                  <a:srgbClr val="000091"/>
                </a:solidFill>
              </a:rPr>
              <a:t>Vendu autour de 5€</a:t>
            </a:r>
          </a:p>
          <a:p>
            <a:pPr algn="ctr"/>
            <a:endParaRPr lang="fr-FR" sz="1000" b="1" dirty="0">
              <a:solidFill>
                <a:srgbClr val="000091"/>
              </a:solidFill>
            </a:endParaRPr>
          </a:p>
          <a:p>
            <a:pPr algn="ctr"/>
            <a:r>
              <a:rPr lang="fr-FR" sz="1000" b="1" dirty="0" smtClean="0">
                <a:solidFill>
                  <a:srgbClr val="000091"/>
                </a:solidFill>
              </a:rPr>
              <a:t>PRIS EN CHARGE dans le cadre de dépistages itératifs obligatoires (écoles, voire entreprises dans certains Länder)</a:t>
            </a:r>
            <a:endParaRPr lang="fr-FR" sz="1000" b="1" dirty="0">
              <a:solidFill>
                <a:srgbClr val="000091"/>
              </a:solidFill>
            </a:endParaRPr>
          </a:p>
        </p:txBody>
      </p:sp>
      <p:sp>
        <p:nvSpPr>
          <p:cNvPr id="167" name="ZoneTexte 166"/>
          <p:cNvSpPr txBox="1"/>
          <p:nvPr/>
        </p:nvSpPr>
        <p:spPr>
          <a:xfrm>
            <a:off x="8574481" y="5377888"/>
            <a:ext cx="2768316" cy="400110"/>
          </a:xfrm>
          <a:prstGeom prst="rect">
            <a:avLst/>
          </a:prstGeom>
          <a:noFill/>
        </p:spPr>
        <p:txBody>
          <a:bodyPr wrap="square" rtlCol="0">
            <a:spAutoFit/>
          </a:bodyPr>
          <a:lstStyle/>
          <a:p>
            <a:pPr algn="ctr"/>
            <a:r>
              <a:rPr lang="fr-FR" sz="1000" b="1" dirty="0" smtClean="0">
                <a:solidFill>
                  <a:srgbClr val="000091"/>
                </a:solidFill>
              </a:rPr>
              <a:t>GRATUITÉ</a:t>
            </a:r>
          </a:p>
          <a:p>
            <a:pPr algn="ctr"/>
            <a:r>
              <a:rPr lang="fr-FR" sz="1000" b="1" dirty="0" smtClean="0">
                <a:solidFill>
                  <a:srgbClr val="000091"/>
                </a:solidFill>
              </a:rPr>
              <a:t>(2 autotests par semaine)</a:t>
            </a:r>
            <a:endParaRPr lang="fr-FR" sz="1000" b="1" dirty="0">
              <a:solidFill>
                <a:srgbClr val="000091"/>
              </a:solidFill>
            </a:endParaRPr>
          </a:p>
        </p:txBody>
      </p:sp>
      <p:cxnSp>
        <p:nvCxnSpPr>
          <p:cNvPr id="240" name="Connecteur droit 239"/>
          <p:cNvCxnSpPr/>
          <p:nvPr/>
        </p:nvCxnSpPr>
        <p:spPr>
          <a:xfrm flipV="1">
            <a:off x="1456660" y="4992108"/>
            <a:ext cx="9936000" cy="0"/>
          </a:xfrm>
          <a:prstGeom prst="line">
            <a:avLst/>
          </a:prstGeom>
          <a:ln w="12700">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pic>
        <p:nvPicPr>
          <p:cNvPr id="168" name="Image 36" descr="Image 36"/>
          <p:cNvPicPr>
            <a:picLocks noChangeAspect="1"/>
          </p:cNvPicPr>
          <p:nvPr/>
        </p:nvPicPr>
        <p:blipFill>
          <a:blip r:embed="rId4">
            <a:extLst/>
          </a:blip>
          <a:stretch>
            <a:fillRect/>
          </a:stretch>
        </p:blipFill>
        <p:spPr>
          <a:xfrm>
            <a:off x="11170256" y="152400"/>
            <a:ext cx="686783" cy="381000"/>
          </a:xfrm>
          <a:prstGeom prst="rect">
            <a:avLst/>
          </a:prstGeom>
          <a:ln w="12700">
            <a:miter lim="400000"/>
          </a:ln>
        </p:spPr>
      </p:pic>
      <p:sp>
        <p:nvSpPr>
          <p:cNvPr id="169" name="ZoneTexte 168"/>
          <p:cNvSpPr txBox="1"/>
          <p:nvPr/>
        </p:nvSpPr>
        <p:spPr>
          <a:xfrm>
            <a:off x="4306411" y="3065708"/>
            <a:ext cx="3453347" cy="246221"/>
          </a:xfrm>
          <a:prstGeom prst="rect">
            <a:avLst/>
          </a:prstGeom>
          <a:noFill/>
        </p:spPr>
        <p:txBody>
          <a:bodyPr wrap="square" rtlCol="0">
            <a:spAutoFit/>
          </a:bodyPr>
          <a:lstStyle/>
          <a:p>
            <a:pPr algn="ctr"/>
            <a:endParaRPr lang="fr-FR" sz="1000" b="1" dirty="0">
              <a:solidFill>
                <a:srgbClr val="000091"/>
              </a:solidFill>
            </a:endParaRPr>
          </a:p>
        </p:txBody>
      </p:sp>
      <p:sp>
        <p:nvSpPr>
          <p:cNvPr id="171" name="ZoneTexte 170"/>
          <p:cNvSpPr txBox="1"/>
          <p:nvPr/>
        </p:nvSpPr>
        <p:spPr>
          <a:xfrm>
            <a:off x="1735737" y="4123565"/>
            <a:ext cx="3453347" cy="246221"/>
          </a:xfrm>
          <a:prstGeom prst="rect">
            <a:avLst/>
          </a:prstGeom>
          <a:noFill/>
        </p:spPr>
        <p:txBody>
          <a:bodyPr wrap="square" rtlCol="0">
            <a:spAutoFit/>
          </a:bodyPr>
          <a:lstStyle/>
          <a:p>
            <a:pPr algn="ctr"/>
            <a:r>
              <a:rPr lang="fr-FR" sz="1000" b="1" dirty="0">
                <a:solidFill>
                  <a:srgbClr val="000091"/>
                </a:solidFill>
              </a:rPr>
              <a:t>GRATUITÉ </a:t>
            </a:r>
            <a:r>
              <a:rPr lang="fr-FR" sz="1000" b="1" dirty="0" smtClean="0">
                <a:solidFill>
                  <a:srgbClr val="000091"/>
                </a:solidFill>
              </a:rPr>
              <a:t>TOTALE</a:t>
            </a:r>
            <a:endParaRPr lang="fr-FR" sz="1000" b="1" dirty="0">
              <a:solidFill>
                <a:srgbClr val="000091"/>
              </a:solidFill>
            </a:endParaRPr>
          </a:p>
        </p:txBody>
      </p:sp>
      <p:sp>
        <p:nvSpPr>
          <p:cNvPr id="175" name="ZoneTexte 174"/>
          <p:cNvSpPr txBox="1"/>
          <p:nvPr/>
        </p:nvSpPr>
        <p:spPr>
          <a:xfrm>
            <a:off x="8552177" y="2604043"/>
            <a:ext cx="2812923" cy="707886"/>
          </a:xfrm>
          <a:prstGeom prst="rect">
            <a:avLst/>
          </a:prstGeom>
          <a:noFill/>
        </p:spPr>
        <p:txBody>
          <a:bodyPr wrap="square" rtlCol="0">
            <a:spAutoFit/>
          </a:bodyPr>
          <a:lstStyle/>
          <a:p>
            <a:pPr algn="ctr"/>
            <a:r>
              <a:rPr lang="fr-FR" sz="1000" b="1" dirty="0">
                <a:solidFill>
                  <a:srgbClr val="000091"/>
                </a:solidFill>
              </a:rPr>
              <a:t>GRATUITÉ </a:t>
            </a:r>
            <a:r>
              <a:rPr lang="fr-FR" sz="1000" b="1" dirty="0" smtClean="0">
                <a:solidFill>
                  <a:srgbClr val="000091"/>
                </a:solidFill>
              </a:rPr>
              <a:t>LIMITÉE</a:t>
            </a:r>
          </a:p>
          <a:p>
            <a:pPr algn="ctr"/>
            <a:r>
              <a:rPr lang="fr-FR" sz="1000" b="1" dirty="0" smtClean="0">
                <a:solidFill>
                  <a:srgbClr val="000091"/>
                </a:solidFill>
              </a:rPr>
              <a:t>pour les personnes symptomatiques, les cas contact et les personnes testées positives par autotest</a:t>
            </a:r>
            <a:endParaRPr lang="fr-FR" sz="1000" b="1" dirty="0">
              <a:solidFill>
                <a:srgbClr val="000091"/>
              </a:solidFill>
            </a:endParaRPr>
          </a:p>
        </p:txBody>
      </p:sp>
      <p:sp>
        <p:nvSpPr>
          <p:cNvPr id="176" name="ZoneTexte 175"/>
          <p:cNvSpPr txBox="1"/>
          <p:nvPr/>
        </p:nvSpPr>
        <p:spPr>
          <a:xfrm>
            <a:off x="5320698" y="2625407"/>
            <a:ext cx="2812923" cy="707886"/>
          </a:xfrm>
          <a:prstGeom prst="rect">
            <a:avLst/>
          </a:prstGeom>
          <a:noFill/>
        </p:spPr>
        <p:txBody>
          <a:bodyPr wrap="square" rtlCol="0">
            <a:spAutoFit/>
          </a:bodyPr>
          <a:lstStyle/>
          <a:p>
            <a:pPr algn="ctr"/>
            <a:r>
              <a:rPr lang="fr-FR" sz="1000" b="1" dirty="0">
                <a:solidFill>
                  <a:srgbClr val="000091"/>
                </a:solidFill>
              </a:rPr>
              <a:t>GRATUITÉ </a:t>
            </a:r>
            <a:r>
              <a:rPr lang="fr-FR" sz="1000" b="1" dirty="0" smtClean="0">
                <a:solidFill>
                  <a:srgbClr val="000091"/>
                </a:solidFill>
              </a:rPr>
              <a:t>LIMITÉE</a:t>
            </a:r>
          </a:p>
          <a:p>
            <a:pPr algn="ctr"/>
            <a:r>
              <a:rPr lang="fr-FR" sz="1000" b="1" dirty="0" smtClean="0">
                <a:solidFill>
                  <a:srgbClr val="000091"/>
                </a:solidFill>
              </a:rPr>
              <a:t>pour </a:t>
            </a:r>
            <a:r>
              <a:rPr lang="fr-FR" sz="1000" b="1" dirty="0">
                <a:solidFill>
                  <a:srgbClr val="000091"/>
                </a:solidFill>
              </a:rPr>
              <a:t>les personnes </a:t>
            </a:r>
            <a:r>
              <a:rPr lang="fr-FR" sz="1000" b="1" dirty="0" smtClean="0">
                <a:solidFill>
                  <a:srgbClr val="000091"/>
                </a:solidFill>
              </a:rPr>
              <a:t>symptomatiques et cas contact</a:t>
            </a:r>
            <a:endParaRPr lang="fr-FR" sz="1000" b="1" dirty="0">
              <a:solidFill>
                <a:srgbClr val="000091"/>
              </a:solidFill>
            </a:endParaRPr>
          </a:p>
          <a:p>
            <a:pPr algn="ctr"/>
            <a:endParaRPr lang="fr-FR" sz="1000" b="1" dirty="0">
              <a:solidFill>
                <a:srgbClr val="000091"/>
              </a:solidFill>
            </a:endParaRPr>
          </a:p>
        </p:txBody>
      </p:sp>
      <p:sp>
        <p:nvSpPr>
          <p:cNvPr id="177" name="ZoneTexte 176"/>
          <p:cNvSpPr txBox="1"/>
          <p:nvPr/>
        </p:nvSpPr>
        <p:spPr>
          <a:xfrm>
            <a:off x="8579737" y="4065845"/>
            <a:ext cx="2812923" cy="246221"/>
          </a:xfrm>
          <a:prstGeom prst="rect">
            <a:avLst/>
          </a:prstGeom>
          <a:noFill/>
        </p:spPr>
        <p:txBody>
          <a:bodyPr wrap="square" rtlCol="0">
            <a:spAutoFit/>
          </a:bodyPr>
          <a:lstStyle/>
          <a:p>
            <a:pPr algn="ctr"/>
            <a:r>
              <a:rPr lang="fr-FR" sz="1000" b="1" dirty="0" smtClean="0">
                <a:solidFill>
                  <a:srgbClr val="000091"/>
                </a:solidFill>
              </a:rPr>
              <a:t>Utilisation déclinante: bascule vers autotest</a:t>
            </a:r>
            <a:endParaRPr lang="fr-FR" sz="1000" b="1" dirty="0">
              <a:solidFill>
                <a:srgbClr val="000091"/>
              </a:solidFill>
            </a:endParaRPr>
          </a:p>
        </p:txBody>
      </p:sp>
      <p:sp>
        <p:nvSpPr>
          <p:cNvPr id="178" name="ZoneTexte 177"/>
          <p:cNvSpPr txBox="1"/>
          <p:nvPr/>
        </p:nvSpPr>
        <p:spPr>
          <a:xfrm>
            <a:off x="5126071" y="4060501"/>
            <a:ext cx="3161388" cy="400110"/>
          </a:xfrm>
          <a:prstGeom prst="rect">
            <a:avLst/>
          </a:prstGeom>
          <a:noFill/>
        </p:spPr>
        <p:txBody>
          <a:bodyPr wrap="square" rtlCol="0">
            <a:spAutoFit/>
          </a:bodyPr>
          <a:lstStyle/>
          <a:p>
            <a:pPr algn="ctr"/>
            <a:r>
              <a:rPr lang="fr-FR" sz="1000" b="1" dirty="0">
                <a:solidFill>
                  <a:srgbClr val="000091"/>
                </a:solidFill>
              </a:rPr>
              <a:t>GRATUITÉ </a:t>
            </a:r>
            <a:r>
              <a:rPr lang="fr-FR" sz="1000" b="1" dirty="0" smtClean="0">
                <a:solidFill>
                  <a:srgbClr val="000091"/>
                </a:solidFill>
              </a:rPr>
              <a:t>LIMITÉE</a:t>
            </a:r>
          </a:p>
          <a:p>
            <a:pPr algn="ctr"/>
            <a:r>
              <a:rPr lang="fr-FR" sz="1000" b="1" dirty="0" smtClean="0">
                <a:solidFill>
                  <a:srgbClr val="000091"/>
                </a:solidFill>
              </a:rPr>
              <a:t>Personnes asymptomatiques 1 fois par semaine</a:t>
            </a:r>
            <a:endParaRPr lang="fr-FR" sz="1000" b="1" dirty="0">
              <a:solidFill>
                <a:srgbClr val="000091"/>
              </a:solidFill>
            </a:endParaRPr>
          </a:p>
        </p:txBody>
      </p:sp>
      <p:sp>
        <p:nvSpPr>
          <p:cNvPr id="25" name="ZoneTexte 24"/>
          <p:cNvSpPr txBox="1"/>
          <p:nvPr/>
        </p:nvSpPr>
        <p:spPr>
          <a:xfrm>
            <a:off x="1842023" y="5106599"/>
            <a:ext cx="3453347" cy="1015663"/>
          </a:xfrm>
          <a:prstGeom prst="rect">
            <a:avLst/>
          </a:prstGeom>
          <a:noFill/>
        </p:spPr>
        <p:txBody>
          <a:bodyPr wrap="square" rtlCol="0">
            <a:spAutoFit/>
          </a:bodyPr>
          <a:lstStyle/>
          <a:p>
            <a:pPr algn="ctr"/>
            <a:r>
              <a:rPr lang="fr-FR" sz="1000" b="1" dirty="0" smtClean="0">
                <a:solidFill>
                  <a:srgbClr val="000091"/>
                </a:solidFill>
              </a:rPr>
              <a:t>PRIS EN CHARGE POUR PUBLIC-CIBLE</a:t>
            </a:r>
          </a:p>
          <a:p>
            <a:pPr algn="ctr"/>
            <a:r>
              <a:rPr lang="fr-FR" sz="1000" b="1" dirty="0" smtClean="0">
                <a:solidFill>
                  <a:srgbClr val="000091"/>
                </a:solidFill>
              </a:rPr>
              <a:t>Aides aux personnes handicapées et aux personnes âgées</a:t>
            </a:r>
          </a:p>
          <a:p>
            <a:pPr algn="ctr"/>
            <a:r>
              <a:rPr lang="fr-FR" sz="1000" b="1" dirty="0">
                <a:solidFill>
                  <a:srgbClr val="000091"/>
                </a:solidFill>
              </a:rPr>
              <a:t>NON PRIS EN CHARGE POUR LE GRAND PUBLIC</a:t>
            </a:r>
          </a:p>
          <a:p>
            <a:pPr algn="ctr"/>
            <a:r>
              <a:rPr lang="fr-FR" sz="1000" b="1" dirty="0">
                <a:solidFill>
                  <a:srgbClr val="000091"/>
                </a:solidFill>
              </a:rPr>
              <a:t>Vente en pharmacie</a:t>
            </a:r>
          </a:p>
          <a:p>
            <a:pPr algn="ctr"/>
            <a:r>
              <a:rPr lang="fr-FR" sz="1000" b="1" dirty="0">
                <a:solidFill>
                  <a:srgbClr val="000091"/>
                </a:solidFill>
              </a:rPr>
              <a:t>Prix-limite à 6€ (</a:t>
            </a:r>
            <a:r>
              <a:rPr lang="fr-FR" sz="1000" b="1" dirty="0" smtClean="0">
                <a:solidFill>
                  <a:srgbClr val="000091"/>
                </a:solidFill>
              </a:rPr>
              <a:t>5,2 </a:t>
            </a:r>
            <a:r>
              <a:rPr lang="fr-FR" sz="1000" b="1" dirty="0">
                <a:solidFill>
                  <a:srgbClr val="000091"/>
                </a:solidFill>
              </a:rPr>
              <a:t>€ à partir du 15 </a:t>
            </a:r>
            <a:r>
              <a:rPr lang="fr-FR" sz="1000" b="1" dirty="0" smtClean="0">
                <a:solidFill>
                  <a:srgbClr val="000091"/>
                </a:solidFill>
              </a:rPr>
              <a:t>mai)</a:t>
            </a:r>
            <a:endParaRPr lang="fr-FR" sz="1000" b="1" dirty="0">
              <a:solidFill>
                <a:srgbClr val="000091"/>
              </a:solidFill>
            </a:endParaRPr>
          </a:p>
          <a:p>
            <a:pPr algn="ctr"/>
            <a:endParaRPr lang="fr-FR" sz="1000" b="1" dirty="0">
              <a:solidFill>
                <a:srgbClr val="000091"/>
              </a:solidFill>
            </a:endParaRPr>
          </a:p>
        </p:txBody>
      </p:sp>
    </p:spTree>
    <p:extLst>
      <p:ext uri="{BB962C8B-B14F-4D97-AF65-F5344CB8AC3E}">
        <p14:creationId xmlns:p14="http://schemas.microsoft.com/office/powerpoint/2010/main" val="370615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Image 27" descr="Image 27"/>
          <p:cNvPicPr>
            <a:picLocks noChangeAspect="1"/>
          </p:cNvPicPr>
          <p:nvPr/>
        </p:nvPicPr>
        <p:blipFill>
          <a:blip r:embed="rId3"/>
          <a:srcRect l="8428"/>
          <a:stretch>
            <a:fillRect/>
          </a:stretch>
        </p:blipFill>
        <p:spPr>
          <a:xfrm>
            <a:off x="300038" y="105569"/>
            <a:ext cx="541337" cy="460140"/>
          </a:xfrm>
          <a:prstGeom prst="rect">
            <a:avLst/>
          </a:prstGeom>
          <a:ln w="12700">
            <a:miter lim="400000"/>
          </a:ln>
        </p:spPr>
      </p:pic>
      <p:sp>
        <p:nvSpPr>
          <p:cNvPr id="272" name="Connecteur droit 29"/>
          <p:cNvSpPr/>
          <p:nvPr/>
        </p:nvSpPr>
        <p:spPr>
          <a:xfrm>
            <a:off x="496956" y="1124744"/>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graphicFrame>
        <p:nvGraphicFramePr>
          <p:cNvPr id="11" name="Tableau 10"/>
          <p:cNvGraphicFramePr>
            <a:graphicFrameLocks noGrp="1"/>
          </p:cNvGraphicFramePr>
          <p:nvPr>
            <p:extLst>
              <p:ext uri="{D42A27DB-BD31-4B8C-83A1-F6EECF244321}">
                <p14:modId xmlns:p14="http://schemas.microsoft.com/office/powerpoint/2010/main" val="546388747"/>
              </p:ext>
            </p:extLst>
          </p:nvPr>
        </p:nvGraphicFramePr>
        <p:xfrm>
          <a:off x="0" y="1157054"/>
          <a:ext cx="12096465" cy="5631346"/>
        </p:xfrm>
        <a:graphic>
          <a:graphicData uri="http://schemas.openxmlformats.org/drawingml/2006/table">
            <a:tbl>
              <a:tblPr firstRow="1" bandRow="1">
                <a:tableStyleId>{5C22544A-7EE6-4342-B048-85BDC9FD1C3A}</a:tableStyleId>
              </a:tblPr>
              <a:tblGrid>
                <a:gridCol w="1203629">
                  <a:extLst>
                    <a:ext uri="{9D8B030D-6E8A-4147-A177-3AD203B41FA5}">
                      <a16:colId xmlns:a16="http://schemas.microsoft.com/office/drawing/2014/main" val="2519118894"/>
                    </a:ext>
                  </a:extLst>
                </a:gridCol>
                <a:gridCol w="2088211">
                  <a:extLst>
                    <a:ext uri="{9D8B030D-6E8A-4147-A177-3AD203B41FA5}">
                      <a16:colId xmlns:a16="http://schemas.microsoft.com/office/drawing/2014/main" val="3739939554"/>
                    </a:ext>
                  </a:extLst>
                </a:gridCol>
                <a:gridCol w="1793489">
                  <a:extLst>
                    <a:ext uri="{9D8B030D-6E8A-4147-A177-3AD203B41FA5}">
                      <a16:colId xmlns:a16="http://schemas.microsoft.com/office/drawing/2014/main" val="687595808"/>
                    </a:ext>
                  </a:extLst>
                </a:gridCol>
                <a:gridCol w="1681231">
                  <a:extLst>
                    <a:ext uri="{9D8B030D-6E8A-4147-A177-3AD203B41FA5}">
                      <a16:colId xmlns:a16="http://schemas.microsoft.com/office/drawing/2014/main" val="2564710910"/>
                    </a:ext>
                  </a:extLst>
                </a:gridCol>
                <a:gridCol w="3429000">
                  <a:extLst>
                    <a:ext uri="{9D8B030D-6E8A-4147-A177-3AD203B41FA5}">
                      <a16:colId xmlns:a16="http://schemas.microsoft.com/office/drawing/2014/main" val="3507987091"/>
                    </a:ext>
                  </a:extLst>
                </a:gridCol>
                <a:gridCol w="1900905">
                  <a:extLst>
                    <a:ext uri="{9D8B030D-6E8A-4147-A177-3AD203B41FA5}">
                      <a16:colId xmlns:a16="http://schemas.microsoft.com/office/drawing/2014/main" val="1724595561"/>
                    </a:ext>
                  </a:extLst>
                </a:gridCol>
              </a:tblGrid>
              <a:tr h="518417">
                <a:tc>
                  <a:txBody>
                    <a:bodyPr/>
                    <a:lstStyle/>
                    <a:p>
                      <a:pPr algn="l"/>
                      <a:endParaRPr lang="fr-FR" dirty="0">
                        <a:solidFill>
                          <a:srgbClr val="0A0091"/>
                        </a:solidFill>
                        <a:latin typeface="Marianne" panose="02000000000000000000" pitchFamily="50" charset="0"/>
                      </a:endParaRPr>
                    </a:p>
                  </a:txBody>
                  <a:tcPr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fr-FR" sz="1400" dirty="0" smtClean="0">
                          <a:solidFill>
                            <a:schemeClr val="bg1"/>
                          </a:solidFill>
                          <a:latin typeface="Marianne" panose="02000000000000000000" pitchFamily="50" charset="0"/>
                        </a:rPr>
                        <a:t>Axe 1 </a:t>
                      </a:r>
                      <a:r>
                        <a:rPr lang="fr-FR" sz="1400" baseline="0" dirty="0" smtClean="0">
                          <a:solidFill>
                            <a:schemeClr val="bg1"/>
                          </a:solidFill>
                          <a:latin typeface="Marianne" panose="02000000000000000000" pitchFamily="50" charset="0"/>
                        </a:rPr>
                        <a:t> : Déploiement Etat </a:t>
                      </a:r>
                      <a:endParaRPr lang="fr-FR" sz="1400" dirty="0">
                        <a:solidFill>
                          <a:schemeClr val="bg1"/>
                        </a:solidFill>
                        <a:latin typeface="Marianne" panose="02000000000000000000" pitchFamily="50" charset="0"/>
                      </a:endParaRP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pPr algn="ctr"/>
                      <a:endParaRPr lang="fr-FR" sz="1400" dirty="0">
                        <a:solidFill>
                          <a:schemeClr val="bg1"/>
                        </a:solidFill>
                        <a:latin typeface="Marianne" panose="02000000000000000000" pitchFamily="50" charset="0"/>
                      </a:endParaRP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pPr algn="ctr"/>
                      <a:endParaRPr lang="fr-FR" sz="1400" dirty="0">
                        <a:solidFill>
                          <a:schemeClr val="bg1"/>
                        </a:solidFill>
                        <a:latin typeface="Marianne" panose="02000000000000000000" pitchFamily="50"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fr-FR" sz="1400" dirty="0" smtClean="0">
                          <a:solidFill>
                            <a:schemeClr val="bg1"/>
                          </a:solidFill>
                          <a:latin typeface="Marianne" panose="02000000000000000000" pitchFamily="50" charset="0"/>
                        </a:rPr>
                        <a:t>Axe 2</a:t>
                      </a:r>
                      <a:r>
                        <a:rPr lang="fr-FR" sz="1400" baseline="0" dirty="0" smtClean="0">
                          <a:solidFill>
                            <a:schemeClr val="bg1"/>
                          </a:solidFill>
                          <a:latin typeface="Marianne" panose="02000000000000000000" pitchFamily="50" charset="0"/>
                        </a:rPr>
                        <a:t> : </a:t>
                      </a:r>
                      <a:r>
                        <a:rPr lang="fr-FR" sz="1400" dirty="0" smtClean="0">
                          <a:solidFill>
                            <a:schemeClr val="bg1"/>
                          </a:solidFill>
                          <a:latin typeface="Marianne" panose="02000000000000000000" pitchFamily="50" charset="0"/>
                        </a:rPr>
                        <a:t>Déploiement officines</a:t>
                      </a:r>
                      <a:endParaRPr lang="fr-FR" sz="1400" dirty="0">
                        <a:solidFill>
                          <a:schemeClr val="bg1"/>
                        </a:solidFill>
                        <a:latin typeface="Marianne" panose="02000000000000000000" pitchFamily="50"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r>
                        <a:rPr lang="fr-FR" sz="1400" dirty="0" smtClean="0">
                          <a:solidFill>
                            <a:schemeClr val="bg1"/>
                          </a:solidFill>
                          <a:latin typeface="Marianne" panose="02000000000000000000" pitchFamily="50" charset="0"/>
                        </a:rPr>
                        <a:t>Axe 3 :</a:t>
                      </a:r>
                      <a:r>
                        <a:rPr lang="fr-FR" sz="1400" baseline="0" dirty="0" smtClean="0">
                          <a:solidFill>
                            <a:schemeClr val="bg1"/>
                          </a:solidFill>
                          <a:latin typeface="Marianne" panose="02000000000000000000" pitchFamily="50" charset="0"/>
                        </a:rPr>
                        <a:t> réouverture progressive</a:t>
                      </a:r>
                      <a:endParaRPr lang="fr-FR" sz="1400" dirty="0">
                        <a:solidFill>
                          <a:schemeClr val="bg1"/>
                        </a:solidFill>
                        <a:latin typeface="Marianne" panose="02000000000000000000" pitchFamily="50"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588309705"/>
                  </a:ext>
                </a:extLst>
              </a:tr>
              <a:tr h="1705571">
                <a:tc>
                  <a:txBody>
                    <a:bodyPr/>
                    <a:lstStyle/>
                    <a:p>
                      <a:pPr algn="ctr"/>
                      <a:r>
                        <a:rPr lang="fr-FR" sz="1400" b="1" i="0" dirty="0">
                          <a:solidFill>
                            <a:schemeClr val="bg1"/>
                          </a:solidFill>
                          <a:latin typeface="Marianne" panose="02000000000000000000" pitchFamily="2" charset="0"/>
                        </a:rPr>
                        <a:t>Cible</a:t>
                      </a:r>
                    </a:p>
                  </a:txBody>
                  <a:tcPr anchor="ctr">
                    <a:lnL w="28575"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0091">
                        <a:alpha val="90196"/>
                      </a:srgbClr>
                    </a:solidFill>
                  </a:tcPr>
                </a:tc>
                <a:tc>
                  <a:txBody>
                    <a:bodyPr/>
                    <a:lstStyle/>
                    <a:p>
                      <a:pPr marL="171450" indent="-171450" algn="l">
                        <a:spcAft>
                          <a:spcPts val="600"/>
                        </a:spcAft>
                        <a:buFont typeface="Arial" panose="020B0604020202020204" pitchFamily="34" charset="0"/>
                        <a:buChar char="•"/>
                      </a:pPr>
                      <a:r>
                        <a:rPr lang="fr-FR" sz="1100" b="1" i="0" baseline="0" dirty="0" smtClean="0">
                          <a:solidFill>
                            <a:srgbClr val="0A0091"/>
                          </a:solidFill>
                          <a:latin typeface="Marianne" panose="02000000000000000000" pitchFamily="2" charset="0"/>
                        </a:rPr>
                        <a:t>Lycées et enseignement supérieur à partir du 26 avril</a:t>
                      </a:r>
                    </a:p>
                    <a:p>
                      <a:pPr marL="171450" indent="-171450" algn="l">
                        <a:spcAft>
                          <a:spcPts val="600"/>
                        </a:spcAft>
                        <a:buFont typeface="Arial" panose="020B0604020202020204" pitchFamily="34" charset="0"/>
                        <a:buChar char="•"/>
                      </a:pPr>
                      <a:r>
                        <a:rPr lang="fr-FR" sz="1100" b="0" i="0" baseline="0" dirty="0" smtClean="0">
                          <a:solidFill>
                            <a:srgbClr val="0A0091"/>
                          </a:solidFill>
                          <a:latin typeface="Marianne" panose="02000000000000000000" pitchFamily="2" charset="0"/>
                        </a:rPr>
                        <a:t>La HAS a été sollicitée pour actualisation de son avis afin de pouvoir cibler également les collégiens</a:t>
                      </a:r>
                    </a:p>
                  </a:txBody>
                  <a:tcPr anchor="ctr">
                    <a:lnL w="762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a:txBody>
                    <a:bodyPr/>
                    <a:lstStyle/>
                    <a:p>
                      <a:pPr marL="171450" indent="-171450" algn="l">
                        <a:spcAft>
                          <a:spcPts val="600"/>
                        </a:spcAft>
                        <a:buFont typeface="Arial" panose="020B0604020202020204" pitchFamily="34" charset="0"/>
                        <a:buChar char="•"/>
                      </a:pPr>
                      <a:r>
                        <a:rPr lang="fr-FR" sz="1100" b="1" i="0" dirty="0" smtClean="0">
                          <a:solidFill>
                            <a:srgbClr val="0A0091"/>
                          </a:solidFill>
                          <a:latin typeface="Marianne" panose="02000000000000000000" pitchFamily="2" charset="0"/>
                        </a:rPr>
                        <a:t>Outremer</a:t>
                      </a:r>
                    </a:p>
                    <a:p>
                      <a:pPr marL="171450" indent="-171450" algn="l">
                        <a:spcAft>
                          <a:spcPts val="600"/>
                        </a:spcAft>
                        <a:buFont typeface="Arial" panose="020B0604020202020204" pitchFamily="34" charset="0"/>
                        <a:buChar char="•"/>
                      </a:pPr>
                      <a:r>
                        <a:rPr lang="fr-FR" sz="1100" b="0" i="0" dirty="0" smtClean="0">
                          <a:solidFill>
                            <a:srgbClr val="0A0091"/>
                          </a:solidFill>
                          <a:latin typeface="Marianne" panose="02000000000000000000" pitchFamily="2" charset="0"/>
                        </a:rPr>
                        <a:t>Déploiement à compter de la semaine prochaine</a:t>
                      </a:r>
                      <a:r>
                        <a:rPr lang="fr-FR" sz="1100" b="0" i="0" baseline="0" dirty="0" smtClean="0">
                          <a:solidFill>
                            <a:srgbClr val="0A0091"/>
                          </a:solidFill>
                          <a:latin typeface="Marianne" panose="02000000000000000000" pitchFamily="2" charset="0"/>
                        </a:rPr>
                        <a:t> sur les DROM prioritaires</a:t>
                      </a:r>
                      <a:endParaRPr lang="fr-FR" sz="1100" b="0" i="0" dirty="0">
                        <a:solidFill>
                          <a:srgbClr val="0A0091"/>
                        </a:solidFill>
                        <a:latin typeface="Marianne" panose="02000000000000000000" pitchFamily="2" charset="0"/>
                      </a:endParaRPr>
                    </a:p>
                  </a:txBody>
                  <a:tcPr anchor="ctr">
                    <a:lnL w="28575"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a:txBody>
                    <a:bodyPr/>
                    <a:lstStyle/>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fr-FR" sz="1100" b="1" i="0" dirty="0" smtClean="0">
                          <a:solidFill>
                            <a:srgbClr val="0A0091"/>
                          </a:solidFill>
                          <a:latin typeface="Marianne" panose="02000000000000000000" pitchFamily="2" charset="0"/>
                        </a:rPr>
                        <a:t>Publics précaires</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fr-FR" sz="1100" b="0" i="0" dirty="0" smtClean="0">
                          <a:solidFill>
                            <a:srgbClr val="0A0091"/>
                          </a:solidFill>
                          <a:latin typeface="Marianne" panose="02000000000000000000" pitchFamily="2" charset="0"/>
                        </a:rPr>
                        <a:t>Expérimentation en IDF cette semaine</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fr-FR" sz="1100" b="0" i="0" dirty="0" smtClean="0">
                          <a:solidFill>
                            <a:srgbClr val="0A0091"/>
                          </a:solidFill>
                          <a:latin typeface="Marianne" panose="02000000000000000000" pitchFamily="2" charset="0"/>
                        </a:rPr>
                        <a:t>Généralisation</a:t>
                      </a:r>
                      <a:r>
                        <a:rPr lang="fr-FR" sz="1100" b="0" i="0" baseline="0" dirty="0" smtClean="0">
                          <a:solidFill>
                            <a:srgbClr val="0A0091"/>
                          </a:solidFill>
                          <a:latin typeface="Marianne" panose="02000000000000000000" pitchFamily="2" charset="0"/>
                        </a:rPr>
                        <a:t> en lien avec MI et MCT au cours du mois d’avril</a:t>
                      </a:r>
                      <a:endParaRPr lang="fr-FR" sz="1100" b="0" i="0" dirty="0" smtClean="0">
                        <a:solidFill>
                          <a:srgbClr val="0A0091"/>
                        </a:solidFill>
                        <a:latin typeface="Marianne" panose="02000000000000000000" pitchFamily="2"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a:txBody>
                    <a:bodyPr/>
                    <a:lstStyle/>
                    <a:p>
                      <a:pPr marL="0" indent="0" algn="l">
                        <a:spcAft>
                          <a:spcPts val="600"/>
                        </a:spcAft>
                        <a:buFont typeface="Arial" panose="020B0604020202020204" pitchFamily="34" charset="0"/>
                        <a:buNone/>
                      </a:pPr>
                      <a:r>
                        <a:rPr lang="fr-FR" sz="1100" b="1" i="0" dirty="0" smtClean="0">
                          <a:solidFill>
                            <a:srgbClr val="0A0091"/>
                          </a:solidFill>
                          <a:latin typeface="Marianne" panose="02000000000000000000" pitchFamily="2" charset="0"/>
                        </a:rPr>
                        <a:t>Sans remboursement </a:t>
                      </a:r>
                      <a:r>
                        <a:rPr lang="fr-FR" sz="1100" b="1" i="0" baseline="0" dirty="0" smtClean="0">
                          <a:solidFill>
                            <a:srgbClr val="0A0091"/>
                          </a:solidFill>
                          <a:latin typeface="Marianne" panose="02000000000000000000" pitchFamily="2" charset="0"/>
                        </a:rPr>
                        <a:t>:</a:t>
                      </a:r>
                      <a:endParaRPr lang="fr-FR" sz="1100" b="1" i="0" dirty="0" smtClean="0">
                        <a:solidFill>
                          <a:srgbClr val="0A0091"/>
                        </a:solidFill>
                        <a:latin typeface="Marianne" panose="02000000000000000000" pitchFamily="2" charset="0"/>
                      </a:endParaRPr>
                    </a:p>
                    <a:p>
                      <a:pPr marL="171450" indent="-171450" algn="l">
                        <a:spcAft>
                          <a:spcPts val="600"/>
                        </a:spcAft>
                        <a:buFont typeface="Arial" panose="020B0604020202020204" pitchFamily="34" charset="0"/>
                        <a:buChar char="•"/>
                      </a:pPr>
                      <a:r>
                        <a:rPr lang="fr-FR" sz="1100" b="0" i="0" u="none" strike="noStrike" cap="none" spc="0" baseline="0" dirty="0" smtClean="0">
                          <a:solidFill>
                            <a:srgbClr val="0A0091"/>
                          </a:solidFill>
                          <a:uFillTx/>
                          <a:latin typeface="Marianne" panose="02000000000000000000" pitchFamily="2" charset="0"/>
                          <a:ea typeface="+mn-ea"/>
                          <a:cs typeface="+mn-cs"/>
                          <a:sym typeface="Calibri"/>
                        </a:rPr>
                        <a:t>Population générale</a:t>
                      </a:r>
                    </a:p>
                    <a:p>
                      <a:pPr marL="171450" indent="-171450" algn="l">
                        <a:spcAft>
                          <a:spcPts val="600"/>
                        </a:spcAft>
                        <a:buFont typeface="Arial" panose="020B0604020202020204" pitchFamily="34" charset="0"/>
                        <a:buChar char="•"/>
                      </a:pPr>
                      <a:r>
                        <a:rPr lang="fr-FR" sz="1100" b="0" i="0" u="none" strike="noStrike" cap="none" spc="0" baseline="0" dirty="0" smtClean="0">
                          <a:solidFill>
                            <a:srgbClr val="0A0091"/>
                          </a:solidFill>
                          <a:uFillTx/>
                          <a:latin typeface="Marianne" panose="02000000000000000000" pitchFamily="2" charset="0"/>
                          <a:ea typeface="+mn-ea"/>
                          <a:cs typeface="+mn-cs"/>
                          <a:sym typeface="Calibri"/>
                        </a:rPr>
                        <a:t>Prix plafond à 6 €, puis 5,2€ à partir du 15 mai</a:t>
                      </a:r>
                    </a:p>
                    <a:p>
                      <a:pPr marL="0" indent="0" algn="l">
                        <a:spcAft>
                          <a:spcPts val="600"/>
                        </a:spcAft>
                        <a:buFont typeface="Arial" panose="020B0604020202020204" pitchFamily="34" charset="0"/>
                        <a:buNone/>
                      </a:pPr>
                      <a:r>
                        <a:rPr lang="fr-FR" sz="1100" b="1" i="0" dirty="0" smtClean="0">
                          <a:solidFill>
                            <a:srgbClr val="0A0091"/>
                          </a:solidFill>
                          <a:latin typeface="Marianne" panose="02000000000000000000" pitchFamily="2" charset="0"/>
                        </a:rPr>
                        <a:t>Avec </a:t>
                      </a:r>
                      <a:r>
                        <a:rPr lang="fr-FR" sz="1100" b="1" i="0" dirty="0">
                          <a:solidFill>
                            <a:srgbClr val="0A0091"/>
                          </a:solidFill>
                          <a:latin typeface="Marianne" panose="02000000000000000000" pitchFamily="2" charset="0"/>
                        </a:rPr>
                        <a:t>remboursement </a:t>
                      </a:r>
                      <a:r>
                        <a:rPr lang="fr-FR" sz="1100" b="1" i="0" dirty="0" smtClean="0">
                          <a:solidFill>
                            <a:srgbClr val="0A0091"/>
                          </a:solidFill>
                          <a:latin typeface="Marianne" panose="02000000000000000000" pitchFamily="2" charset="0"/>
                        </a:rPr>
                        <a:t>:</a:t>
                      </a:r>
                      <a:endParaRPr lang="fr-FR" sz="400" b="0" i="0" dirty="0" smtClean="0">
                        <a:solidFill>
                          <a:srgbClr val="0A0091"/>
                        </a:solidFill>
                        <a:latin typeface="Marianne" panose="02000000000000000000" pitchFamily="2" charset="0"/>
                      </a:endParaRPr>
                    </a:p>
                    <a:p>
                      <a:pPr marL="171450" indent="-171450" algn="l">
                        <a:spcAft>
                          <a:spcPts val="600"/>
                        </a:spcAft>
                        <a:buFont typeface="Arial" panose="020B0604020202020204" pitchFamily="34" charset="0"/>
                        <a:buChar char="•"/>
                      </a:pPr>
                      <a:r>
                        <a:rPr lang="fr-FR" sz="1100" b="0" i="0" u="none" strike="noStrike" cap="none" spc="0" baseline="0" dirty="0" smtClean="0">
                          <a:solidFill>
                            <a:srgbClr val="0A0091"/>
                          </a:solidFill>
                          <a:uFillTx/>
                          <a:latin typeface="Marianne" panose="02000000000000000000" pitchFamily="2" charset="0"/>
                          <a:ea typeface="+mn-ea"/>
                          <a:cs typeface="+mn-cs"/>
                          <a:sym typeface="Calibri"/>
                        </a:rPr>
                        <a:t>Aides à domicile auprès de personnes âgées et de personnes handicapées, accueillants familiaux (dans la limite de 10 tests par mois)</a:t>
                      </a:r>
                      <a:endParaRPr lang="fr-FR" sz="1100" b="0" i="0" u="none" strike="noStrike" cap="none" spc="0" baseline="0" dirty="0">
                        <a:solidFill>
                          <a:srgbClr val="0A0091"/>
                        </a:solidFill>
                        <a:uFillTx/>
                        <a:latin typeface="Marianne" panose="02000000000000000000" pitchFamily="2" charset="0"/>
                        <a:ea typeface="+mn-ea"/>
                        <a:cs typeface="+mn-cs"/>
                        <a:sym typeface="Calibri"/>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a:txBody>
                    <a:bodyPr/>
                    <a:lstStyle/>
                    <a:p>
                      <a:pPr marL="171450" indent="-171450" algn="l">
                        <a:spcAft>
                          <a:spcPts val="600"/>
                        </a:spcAft>
                        <a:buFont typeface="Arial" panose="020B0604020202020204" pitchFamily="34" charset="0"/>
                        <a:buChar char="•"/>
                      </a:pPr>
                      <a:r>
                        <a:rPr lang="fr-FR" sz="1100" b="0" i="0" dirty="0" smtClean="0">
                          <a:solidFill>
                            <a:srgbClr val="0A0091"/>
                          </a:solidFill>
                          <a:latin typeface="Marianne" panose="02000000000000000000" pitchFamily="2" charset="0"/>
                        </a:rPr>
                        <a:t>Utilité pour le</a:t>
                      </a:r>
                      <a:r>
                        <a:rPr lang="fr-FR" sz="1100" b="0" i="0" baseline="0" dirty="0" smtClean="0">
                          <a:solidFill>
                            <a:srgbClr val="0A0091"/>
                          </a:solidFill>
                          <a:latin typeface="Marianne" panose="02000000000000000000" pitchFamily="2" charset="0"/>
                        </a:rPr>
                        <a:t> retour en présentiel au travail</a:t>
                      </a:r>
                      <a:endParaRPr lang="fr-FR" sz="1100" b="0" i="0" dirty="0" smtClean="0">
                        <a:solidFill>
                          <a:srgbClr val="0A0091"/>
                        </a:solidFill>
                        <a:latin typeface="Marianne" panose="02000000000000000000" pitchFamily="2" charset="0"/>
                      </a:endParaRPr>
                    </a:p>
                    <a:p>
                      <a:pPr marL="171450" indent="-171450" algn="l">
                        <a:spcAft>
                          <a:spcPts val="600"/>
                        </a:spcAft>
                        <a:buFont typeface="Arial" panose="020B0604020202020204" pitchFamily="34" charset="0"/>
                        <a:buChar char="•"/>
                      </a:pPr>
                      <a:r>
                        <a:rPr lang="fr-FR" sz="1100" b="0" i="0" dirty="0" smtClean="0">
                          <a:solidFill>
                            <a:srgbClr val="0A0091"/>
                          </a:solidFill>
                          <a:latin typeface="Marianne" panose="02000000000000000000" pitchFamily="2" charset="0"/>
                        </a:rPr>
                        <a:t>Utilité </a:t>
                      </a:r>
                      <a:r>
                        <a:rPr lang="fr-FR" sz="1100" b="0" i="0" dirty="0">
                          <a:solidFill>
                            <a:srgbClr val="0A0091"/>
                          </a:solidFill>
                          <a:latin typeface="Marianne" panose="02000000000000000000" pitchFamily="2" charset="0"/>
                        </a:rPr>
                        <a:t>des auto-tests à envisager pour les événements à forte jauge (festivals, sport…)</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extLst>
                  <a:ext uri="{0D108BD9-81ED-4DB2-BD59-A6C34878D82A}">
                    <a16:rowId xmlns:a16="http://schemas.microsoft.com/office/drawing/2014/main" val="2943170152"/>
                  </a:ext>
                </a:extLst>
              </a:tr>
              <a:tr h="1885105">
                <a:tc>
                  <a:txBody>
                    <a:bodyPr/>
                    <a:lstStyle/>
                    <a:p>
                      <a:pPr algn="ctr"/>
                      <a:r>
                        <a:rPr lang="fr-FR" sz="1400" b="1" i="0" dirty="0">
                          <a:solidFill>
                            <a:schemeClr val="bg1"/>
                          </a:solidFill>
                          <a:latin typeface="Marianne" panose="02000000000000000000" pitchFamily="2" charset="0"/>
                        </a:rPr>
                        <a:t>Modalités</a:t>
                      </a:r>
                    </a:p>
                  </a:txBody>
                  <a:tcPr anchor="ctr">
                    <a:lnL w="28575"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0091">
                        <a:alpha val="90196"/>
                      </a:srgbClr>
                    </a:solidFill>
                  </a:tcPr>
                </a:tc>
                <a:tc>
                  <a:txBody>
                    <a:bodyPr/>
                    <a:lstStyle/>
                    <a:p>
                      <a:pPr marL="171450" indent="-171450" algn="l">
                        <a:spcAft>
                          <a:spcPts val="600"/>
                        </a:spcAft>
                        <a:buFont typeface="Arial" panose="020B0604020202020204" pitchFamily="34" charset="0"/>
                        <a:buChar char="•"/>
                      </a:pPr>
                      <a:r>
                        <a:rPr lang="fr-FR" sz="1100" b="0" i="0" dirty="0" smtClean="0">
                          <a:solidFill>
                            <a:srgbClr val="0A0091"/>
                          </a:solidFill>
                          <a:latin typeface="Marianne" panose="02000000000000000000" pitchFamily="2" charset="0"/>
                        </a:rPr>
                        <a:t>Via stock SPF en amorçage </a:t>
                      </a:r>
                    </a:p>
                    <a:p>
                      <a:pPr marL="171450" indent="-171450" algn="l">
                        <a:spcAft>
                          <a:spcPts val="600"/>
                        </a:spcAft>
                        <a:buFont typeface="Arial" panose="020B0604020202020204" pitchFamily="34" charset="0"/>
                        <a:buChar char="•"/>
                      </a:pPr>
                      <a:r>
                        <a:rPr lang="fr-FR" sz="1100" b="0" i="0" dirty="0" smtClean="0">
                          <a:solidFill>
                            <a:srgbClr val="0A0091"/>
                          </a:solidFill>
                          <a:latin typeface="Marianne" panose="02000000000000000000" pitchFamily="2" charset="0"/>
                        </a:rPr>
                        <a:t>Via</a:t>
                      </a:r>
                      <a:r>
                        <a:rPr lang="fr-FR" sz="1100" b="0" i="0" baseline="0" dirty="0" smtClean="0">
                          <a:solidFill>
                            <a:srgbClr val="0A0091"/>
                          </a:solidFill>
                          <a:latin typeface="Marianne" panose="02000000000000000000" pitchFamily="2" charset="0"/>
                        </a:rPr>
                        <a:t> commandes UGAP directe par MEN et MESRI en routine</a:t>
                      </a:r>
                    </a:p>
                    <a:p>
                      <a:pPr marL="171450" indent="-171450" algn="l">
                        <a:spcAft>
                          <a:spcPts val="600"/>
                        </a:spcAft>
                        <a:buFont typeface="Arial" panose="020B0604020202020204" pitchFamily="34" charset="0"/>
                        <a:buChar char="•"/>
                      </a:pPr>
                      <a:r>
                        <a:rPr lang="fr-FR" sz="1100" b="0" i="0" baseline="0" dirty="0" smtClean="0">
                          <a:solidFill>
                            <a:srgbClr val="0A0091"/>
                          </a:solidFill>
                          <a:latin typeface="Marianne" panose="02000000000000000000" pitchFamily="2" charset="0"/>
                        </a:rPr>
                        <a:t>Accompagné par un kit de déploiement et une campagne de communication à destination des jeunes </a:t>
                      </a:r>
                      <a:endParaRPr lang="fr-FR" sz="1100" b="0" i="0" dirty="0" smtClean="0">
                        <a:solidFill>
                          <a:srgbClr val="0A0091"/>
                        </a:solidFill>
                        <a:latin typeface="Marianne" panose="02000000000000000000" pitchFamily="2" charset="0"/>
                      </a:endParaRPr>
                    </a:p>
                  </a:txBody>
                  <a:tcPr anchor="ctr">
                    <a:lnL w="762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gridSpan="2">
                  <a:txBody>
                    <a:bodyPr/>
                    <a:lstStyle/>
                    <a:p>
                      <a:pPr marL="171450" marR="0" indent="-171450" algn="l" defTabSz="914400" rtl="0" latinLnBrk="0">
                        <a:lnSpc>
                          <a:spcPct val="100000"/>
                        </a:lnSpc>
                        <a:spcBef>
                          <a:spcPts val="0"/>
                        </a:spcBef>
                        <a:spcAft>
                          <a:spcPts val="600"/>
                        </a:spcAft>
                        <a:buClrTx/>
                        <a:buSzTx/>
                        <a:buFont typeface="Arial" panose="020B0604020202020204" pitchFamily="34" charset="0"/>
                        <a:buChar char="•"/>
                        <a:tabLst/>
                      </a:pPr>
                      <a:r>
                        <a:rPr lang="fr-FR" sz="1100" b="0" i="0" u="none" strike="noStrike" cap="none" spc="0" baseline="0" dirty="0" smtClean="0">
                          <a:solidFill>
                            <a:srgbClr val="0A0091"/>
                          </a:solidFill>
                          <a:uFillTx/>
                          <a:latin typeface="Marianne" panose="02000000000000000000" pitchFamily="2" charset="0"/>
                          <a:ea typeface="+mn-ea"/>
                          <a:cs typeface="+mn-cs"/>
                          <a:sym typeface="Calibri"/>
                        </a:rPr>
                        <a:t>Stock SPF</a:t>
                      </a:r>
                      <a:endParaRPr lang="fr-FR" sz="1100" b="0" i="0" u="none" strike="noStrike" cap="none" spc="0" baseline="0" dirty="0">
                        <a:solidFill>
                          <a:srgbClr val="0A0091"/>
                        </a:solidFill>
                        <a:uFillTx/>
                        <a:latin typeface="Marianne" panose="02000000000000000000" pitchFamily="2" charset="0"/>
                        <a:ea typeface="+mn-ea"/>
                        <a:cs typeface="+mn-cs"/>
                        <a:sym typeface="Calibri"/>
                      </a:endParaRPr>
                    </a:p>
                    <a:p>
                      <a:pPr marL="171450" marR="0" indent="-171450" algn="l" defTabSz="914400" rtl="0" latinLnBrk="0">
                        <a:lnSpc>
                          <a:spcPct val="100000"/>
                        </a:lnSpc>
                        <a:spcBef>
                          <a:spcPts val="0"/>
                        </a:spcBef>
                        <a:spcAft>
                          <a:spcPts val="600"/>
                        </a:spcAft>
                        <a:buClrTx/>
                        <a:buSzTx/>
                        <a:buFont typeface="Arial" panose="020B0604020202020204" pitchFamily="34" charset="0"/>
                        <a:buChar char="•"/>
                        <a:tabLst/>
                      </a:pPr>
                      <a:endParaRPr lang="fr-FR" sz="400" b="0" i="0" u="none" strike="noStrike" cap="none" spc="0" baseline="0" dirty="0">
                        <a:solidFill>
                          <a:srgbClr val="0A0091"/>
                        </a:solidFill>
                        <a:uFillTx/>
                        <a:latin typeface="Marianne" panose="02000000000000000000" pitchFamily="2" charset="0"/>
                        <a:ea typeface="+mn-ea"/>
                        <a:cs typeface="+mn-cs"/>
                        <a:sym typeface="Calibri"/>
                      </a:endParaRPr>
                    </a:p>
                    <a:p>
                      <a:pPr marL="171450" marR="0" indent="-171450" algn="l" defTabSz="914400" rtl="0" latinLnBrk="0">
                        <a:lnSpc>
                          <a:spcPct val="100000"/>
                        </a:lnSpc>
                        <a:spcBef>
                          <a:spcPts val="0"/>
                        </a:spcBef>
                        <a:spcAft>
                          <a:spcPts val="600"/>
                        </a:spcAft>
                        <a:buClrTx/>
                        <a:buSzTx/>
                        <a:buFont typeface="Arial" panose="020B0604020202020204" pitchFamily="34" charset="0"/>
                        <a:buChar char="•"/>
                        <a:tabLst/>
                      </a:pPr>
                      <a:r>
                        <a:rPr lang="fr-FR" sz="1100" b="0" i="0" u="none" strike="noStrike" cap="none" spc="0" baseline="0" dirty="0">
                          <a:solidFill>
                            <a:srgbClr val="0A0091"/>
                          </a:solidFill>
                          <a:uFillTx/>
                          <a:latin typeface="Marianne" panose="02000000000000000000" pitchFamily="2" charset="0"/>
                          <a:ea typeface="+mn-ea"/>
                          <a:cs typeface="+mn-cs"/>
                          <a:sym typeface="Calibri"/>
                        </a:rPr>
                        <a:t>Mobilisation des médiateurs de lutte </a:t>
                      </a:r>
                      <a:r>
                        <a:rPr lang="fr-FR" sz="1100" b="0" i="0" u="none" strike="noStrike" cap="none" spc="0" baseline="0" dirty="0" smtClean="0">
                          <a:solidFill>
                            <a:srgbClr val="0A0091"/>
                          </a:solidFill>
                          <a:uFillTx/>
                          <a:latin typeface="Marianne" panose="02000000000000000000" pitchFamily="2" charset="0"/>
                          <a:ea typeface="+mn-ea"/>
                          <a:cs typeface="+mn-cs"/>
                          <a:sym typeface="Calibri"/>
                        </a:rPr>
                        <a:t>anti-COVID et travail avec les associations de proximité, les élus et les CT en lien avec MI et MCT</a:t>
                      </a:r>
                    </a:p>
                    <a:p>
                      <a:pPr marL="171450" marR="0" indent="-171450" algn="l" defTabSz="914400" rtl="0" latinLnBrk="0">
                        <a:lnSpc>
                          <a:spcPct val="100000"/>
                        </a:lnSpc>
                        <a:spcBef>
                          <a:spcPts val="0"/>
                        </a:spcBef>
                        <a:spcAft>
                          <a:spcPts val="600"/>
                        </a:spcAft>
                        <a:buClrTx/>
                        <a:buSzTx/>
                        <a:buFont typeface="Arial" panose="020B0604020202020204" pitchFamily="34" charset="0"/>
                        <a:buChar char="•"/>
                        <a:tabLst/>
                      </a:pPr>
                      <a:r>
                        <a:rPr lang="fr-FR" sz="1100" b="0" i="0" u="none" strike="noStrike" cap="none" spc="0" baseline="0" dirty="0" smtClean="0">
                          <a:solidFill>
                            <a:srgbClr val="0A0091"/>
                          </a:solidFill>
                          <a:uFillTx/>
                          <a:latin typeface="Marianne" panose="02000000000000000000" pitchFamily="2" charset="0"/>
                          <a:ea typeface="+mn-ea"/>
                          <a:cs typeface="+mn-cs"/>
                          <a:sym typeface="Calibri"/>
                        </a:rPr>
                        <a:t>Accompagné par un kit de déploiement et un kit de communication adapté à chacun des publics cible </a:t>
                      </a:r>
                      <a:endParaRPr lang="fr-FR" sz="1100" b="0" i="0" u="none" strike="noStrike" cap="none" spc="0" baseline="0" dirty="0">
                        <a:solidFill>
                          <a:srgbClr val="0A0091"/>
                        </a:solidFill>
                        <a:uFillTx/>
                        <a:latin typeface="Marianne" panose="02000000000000000000" pitchFamily="2" charset="0"/>
                        <a:ea typeface="+mn-ea"/>
                        <a:cs typeface="+mn-cs"/>
                        <a:sym typeface="Calibri"/>
                      </a:endParaRPr>
                    </a:p>
                  </a:txBody>
                  <a:tcPr anchor="ctr">
                    <a:lnL w="28575"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hMerge="1">
                  <a:txBody>
                    <a:bodyPr/>
                    <a:lstStyle/>
                    <a:p>
                      <a:pPr marL="171450" indent="-171450" algn="l">
                        <a:spcAft>
                          <a:spcPts val="600"/>
                        </a:spcAft>
                        <a:buFont typeface="Arial" panose="020B0604020202020204" pitchFamily="34" charset="0"/>
                        <a:buChar char="•"/>
                      </a:pPr>
                      <a:endParaRPr lang="fr-FR" sz="1100" b="0" i="0" dirty="0">
                        <a:solidFill>
                          <a:srgbClr val="0A0091"/>
                        </a:solidFill>
                        <a:latin typeface="Marianne" panose="02000000000000000000" pitchFamily="2"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a:txBody>
                    <a:bodyPr/>
                    <a:lstStyle/>
                    <a:p>
                      <a:pPr marL="171450" indent="-171450" algn="l">
                        <a:spcAft>
                          <a:spcPts val="600"/>
                        </a:spcAft>
                        <a:buFont typeface="Arial" panose="020B0604020202020204" pitchFamily="34" charset="0"/>
                        <a:buChar char="•"/>
                      </a:pPr>
                      <a:r>
                        <a:rPr lang="fr-FR" sz="1100" b="0" i="0" dirty="0">
                          <a:solidFill>
                            <a:srgbClr val="0A0091"/>
                          </a:solidFill>
                          <a:latin typeface="Marianne" panose="02000000000000000000" pitchFamily="2" charset="0"/>
                        </a:rPr>
                        <a:t>Achat direct avec les centrales </a:t>
                      </a:r>
                      <a:r>
                        <a:rPr lang="fr-FR" sz="1100" b="0" i="0" dirty="0" smtClean="0">
                          <a:solidFill>
                            <a:srgbClr val="0A0091"/>
                          </a:solidFill>
                          <a:latin typeface="Marianne" panose="02000000000000000000" pitchFamily="2" charset="0"/>
                        </a:rPr>
                        <a:t>d’achat des pharmacies</a:t>
                      </a:r>
                      <a:endParaRPr lang="fr-FR" sz="1100" b="0" i="0" dirty="0">
                        <a:solidFill>
                          <a:srgbClr val="0A0091"/>
                        </a:solidFill>
                        <a:latin typeface="Marianne" panose="02000000000000000000" pitchFamily="2" charset="0"/>
                      </a:endParaRPr>
                    </a:p>
                    <a:p>
                      <a:pPr marL="171450" indent="-171450" algn="l">
                        <a:spcAft>
                          <a:spcPts val="600"/>
                        </a:spcAft>
                        <a:buFont typeface="Arial" panose="020B0604020202020204" pitchFamily="34" charset="0"/>
                        <a:buChar char="•"/>
                      </a:pPr>
                      <a:r>
                        <a:rPr lang="fr-FR" sz="1100" b="0" i="0" dirty="0" smtClean="0">
                          <a:solidFill>
                            <a:srgbClr val="0A0091"/>
                          </a:solidFill>
                          <a:latin typeface="Marianne" panose="02000000000000000000" pitchFamily="2" charset="0"/>
                        </a:rPr>
                        <a:t>Mobilisation des fédérations de PA-PH,</a:t>
                      </a:r>
                      <a:r>
                        <a:rPr lang="fr-FR" sz="1100" b="0" i="0" baseline="0" dirty="0" smtClean="0">
                          <a:solidFill>
                            <a:srgbClr val="0A0091"/>
                          </a:solidFill>
                          <a:latin typeface="Marianne" panose="02000000000000000000" pitchFamily="2" charset="0"/>
                        </a:rPr>
                        <a:t> des conseils départementaux et de l’ACOSS pour le déploiement auprès des aides à domicile</a:t>
                      </a:r>
                    </a:p>
                    <a:p>
                      <a:pPr marL="171450" indent="-171450" algn="l">
                        <a:spcAft>
                          <a:spcPts val="600"/>
                        </a:spcAft>
                        <a:buFont typeface="Arial" panose="020B0604020202020204" pitchFamily="34" charset="0"/>
                        <a:buChar char="•"/>
                      </a:pPr>
                      <a:r>
                        <a:rPr lang="fr-FR" sz="1100" b="0" i="0" baseline="0" dirty="0" smtClean="0">
                          <a:solidFill>
                            <a:srgbClr val="0A0091"/>
                          </a:solidFill>
                          <a:latin typeface="Marianne" panose="02000000000000000000" pitchFamily="2" charset="0"/>
                        </a:rPr>
                        <a:t>Pour accompagner la délivrance des tests, apposition d’un sticker rappelant la conduite à tenir, ajout d’un flyer d’information + campagne de communication</a:t>
                      </a:r>
                      <a:endParaRPr lang="fr-FR" sz="1100" b="0" i="0" dirty="0">
                        <a:solidFill>
                          <a:srgbClr val="0A0091"/>
                        </a:solidFill>
                        <a:latin typeface="Marianne" panose="02000000000000000000" pitchFamily="2"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a:txBody>
                    <a:bodyPr/>
                    <a:lstStyle/>
                    <a:p>
                      <a:pPr marL="171450" indent="-171450" algn="l">
                        <a:spcAft>
                          <a:spcPts val="600"/>
                        </a:spcAft>
                        <a:buFont typeface="Arial" panose="020B0604020202020204" pitchFamily="34" charset="0"/>
                        <a:buChar char="•"/>
                      </a:pPr>
                      <a:endParaRPr lang="fr-FR" sz="1100" b="0" i="0" dirty="0" smtClean="0">
                        <a:solidFill>
                          <a:srgbClr val="0A0091"/>
                        </a:solidFill>
                        <a:latin typeface="Marianne" panose="02000000000000000000" pitchFamily="2" charset="0"/>
                      </a:endParaRPr>
                    </a:p>
                    <a:p>
                      <a:pPr marL="171450" indent="-171450" algn="l">
                        <a:spcAft>
                          <a:spcPts val="600"/>
                        </a:spcAft>
                        <a:buFont typeface="Arial" panose="020B0604020202020204" pitchFamily="34" charset="0"/>
                        <a:buChar char="•"/>
                      </a:pPr>
                      <a:r>
                        <a:rPr lang="fr-FR" sz="1100" b="0" i="0" dirty="0" smtClean="0">
                          <a:solidFill>
                            <a:srgbClr val="0A0091"/>
                          </a:solidFill>
                          <a:latin typeface="Marianne" panose="02000000000000000000" pitchFamily="2" charset="0"/>
                        </a:rPr>
                        <a:t>Modalités</a:t>
                      </a:r>
                      <a:r>
                        <a:rPr lang="fr-FR" sz="1100" b="0" i="0" baseline="0" dirty="0" smtClean="0">
                          <a:solidFill>
                            <a:srgbClr val="0A0091"/>
                          </a:solidFill>
                          <a:latin typeface="Marianne" panose="02000000000000000000" pitchFamily="2" charset="0"/>
                        </a:rPr>
                        <a:t> à déterminer en lien avec les acteurs privés </a:t>
                      </a:r>
                      <a:endParaRPr lang="fr-FR" sz="1100" b="0" i="0" dirty="0" smtClean="0">
                        <a:solidFill>
                          <a:srgbClr val="0A0091"/>
                        </a:solidFill>
                        <a:latin typeface="Marianne" panose="02000000000000000000" pitchFamily="2" charset="0"/>
                      </a:endParaRPr>
                    </a:p>
                    <a:p>
                      <a:pPr marL="171450" indent="-171450" algn="l">
                        <a:spcAft>
                          <a:spcPts val="600"/>
                        </a:spcAft>
                        <a:buFont typeface="Arial" panose="020B0604020202020204" pitchFamily="34" charset="0"/>
                        <a:buChar char="•"/>
                      </a:pPr>
                      <a:r>
                        <a:rPr lang="fr-FR" sz="1100" b="0" i="0" dirty="0" smtClean="0">
                          <a:solidFill>
                            <a:srgbClr val="0A0091"/>
                          </a:solidFill>
                          <a:latin typeface="Marianne" panose="02000000000000000000" pitchFamily="2" charset="0"/>
                        </a:rPr>
                        <a:t>Expérimentation en cours de montage pour un match de football (à confirmer)</a:t>
                      </a:r>
                      <a:endParaRPr lang="fr-FR" sz="1100" b="0" i="0" dirty="0">
                        <a:solidFill>
                          <a:srgbClr val="0A0091"/>
                        </a:solidFill>
                        <a:latin typeface="Marianne" panose="02000000000000000000" pitchFamily="2"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extLst>
                  <a:ext uri="{0D108BD9-81ED-4DB2-BD59-A6C34878D82A}">
                    <a16:rowId xmlns:a16="http://schemas.microsoft.com/office/drawing/2014/main" val="3475297388"/>
                  </a:ext>
                </a:extLst>
              </a:tr>
              <a:tr h="1455329">
                <a:tc>
                  <a:txBody>
                    <a:bodyPr/>
                    <a:lstStyle/>
                    <a:p>
                      <a:pPr algn="ctr"/>
                      <a:r>
                        <a:rPr lang="fr-FR" sz="1400" b="1" i="0" dirty="0">
                          <a:solidFill>
                            <a:schemeClr val="bg1"/>
                          </a:solidFill>
                          <a:latin typeface="Marianne" panose="02000000000000000000" pitchFamily="2" charset="0"/>
                        </a:rPr>
                        <a:t>Travaux engagés</a:t>
                      </a:r>
                    </a:p>
                  </a:txBody>
                  <a:tcPr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0091">
                        <a:alpha val="90196"/>
                      </a:srgbClr>
                    </a:solidFill>
                  </a:tcPr>
                </a:tc>
                <a:tc>
                  <a:txBody>
                    <a:bodyPr/>
                    <a:lstStyle/>
                    <a:p>
                      <a:pPr marL="171450" indent="-171450" algn="l">
                        <a:spcAft>
                          <a:spcPts val="600"/>
                        </a:spcAft>
                        <a:buFont typeface="Arial" panose="020B0604020202020204" pitchFamily="34" charset="0"/>
                        <a:buChar char="•"/>
                      </a:pPr>
                      <a:r>
                        <a:rPr lang="fr-FR" sz="1100" b="0" i="0" dirty="0" smtClean="0">
                          <a:solidFill>
                            <a:srgbClr val="0A0091"/>
                          </a:solidFill>
                          <a:latin typeface="Marianne" panose="02000000000000000000" pitchFamily="2" charset="0"/>
                        </a:rPr>
                        <a:t>Echanges avec les ministères concernés ont permis de finaliser le plan de déploiement. </a:t>
                      </a:r>
                    </a:p>
                    <a:p>
                      <a:pPr marL="171450" indent="-171450" algn="l">
                        <a:spcAft>
                          <a:spcPts val="600"/>
                        </a:spcAft>
                        <a:buFont typeface="Arial" panose="020B0604020202020204" pitchFamily="34" charset="0"/>
                        <a:buChar char="•"/>
                      </a:pPr>
                      <a:r>
                        <a:rPr lang="fr-FR" sz="1100" b="0" i="0" dirty="0" smtClean="0">
                          <a:solidFill>
                            <a:srgbClr val="0A0091"/>
                          </a:solidFill>
                          <a:latin typeface="Marianne" panose="02000000000000000000" pitchFamily="2" charset="0"/>
                        </a:rPr>
                        <a:t>Opérationnalisation</a:t>
                      </a:r>
                      <a:r>
                        <a:rPr lang="fr-FR" sz="1100" b="0" i="0" baseline="0" dirty="0" smtClean="0">
                          <a:solidFill>
                            <a:srgbClr val="0A0091"/>
                          </a:solidFill>
                          <a:latin typeface="Marianne" panose="02000000000000000000" pitchFamily="2" charset="0"/>
                        </a:rPr>
                        <a:t> en cours par le MEN via les rectorats</a:t>
                      </a:r>
                      <a:endParaRPr lang="fr-FR" sz="1100" b="0" i="0" dirty="0" smtClean="0">
                        <a:solidFill>
                          <a:srgbClr val="0A0091"/>
                        </a:solidFill>
                        <a:latin typeface="Marianne" panose="02000000000000000000" pitchFamily="2" charset="0"/>
                      </a:endParaRPr>
                    </a:p>
                  </a:txBody>
                  <a:tcPr anchor="ctr">
                    <a:lnL w="762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gridSpan="2">
                  <a:txBody>
                    <a:bodyPr/>
                    <a:lstStyle/>
                    <a:p>
                      <a:pPr marL="171450" indent="-171450" algn="l">
                        <a:spcAft>
                          <a:spcPts val="600"/>
                        </a:spcAft>
                        <a:buFont typeface="Arial" panose="020B0604020202020204" pitchFamily="34" charset="0"/>
                        <a:buChar char="•"/>
                      </a:pPr>
                      <a:r>
                        <a:rPr lang="fr-FR" sz="1100" b="0" i="0" dirty="0" smtClean="0">
                          <a:solidFill>
                            <a:srgbClr val="0A0091"/>
                          </a:solidFill>
                          <a:latin typeface="Marianne" panose="02000000000000000000" pitchFamily="2" charset="0"/>
                        </a:rPr>
                        <a:t>Consultation </a:t>
                      </a:r>
                      <a:r>
                        <a:rPr lang="fr-FR" sz="1100" b="0" i="0" dirty="0" err="1" smtClean="0">
                          <a:solidFill>
                            <a:srgbClr val="0A0091"/>
                          </a:solidFill>
                          <a:latin typeface="Marianne" panose="02000000000000000000" pitchFamily="2" charset="0"/>
                        </a:rPr>
                        <a:t>MinINT</a:t>
                      </a:r>
                      <a:r>
                        <a:rPr lang="fr-FR" sz="1100" b="0" i="0" dirty="0" smtClean="0">
                          <a:solidFill>
                            <a:srgbClr val="0A0091"/>
                          </a:solidFill>
                          <a:latin typeface="Marianne" panose="02000000000000000000" pitchFamily="2" charset="0"/>
                        </a:rPr>
                        <a:t>,</a:t>
                      </a:r>
                      <a:r>
                        <a:rPr lang="fr-FR" sz="1100" b="0" i="0" baseline="0" dirty="0" smtClean="0">
                          <a:solidFill>
                            <a:srgbClr val="0A0091"/>
                          </a:solidFill>
                          <a:latin typeface="Marianne" panose="02000000000000000000" pitchFamily="2" charset="0"/>
                        </a:rPr>
                        <a:t> </a:t>
                      </a:r>
                      <a:r>
                        <a:rPr lang="fr-FR" sz="1100" b="0" i="0" dirty="0" smtClean="0">
                          <a:solidFill>
                            <a:srgbClr val="0A0091"/>
                          </a:solidFill>
                          <a:latin typeface="Marianne" panose="02000000000000000000" pitchFamily="2" charset="0"/>
                        </a:rPr>
                        <a:t>MCT et MOM sur implication des collectivités</a:t>
                      </a:r>
                      <a:r>
                        <a:rPr lang="fr-FR" sz="1100" b="0" i="0" baseline="0" dirty="0" smtClean="0">
                          <a:solidFill>
                            <a:srgbClr val="0A0091"/>
                          </a:solidFill>
                          <a:latin typeface="Marianne" panose="02000000000000000000" pitchFamily="2" charset="0"/>
                        </a:rPr>
                        <a:t> territoriales et </a:t>
                      </a:r>
                      <a:r>
                        <a:rPr lang="fr-FR" sz="1100" b="0" i="0" u="none" strike="noStrike" cap="none" spc="0" baseline="0" dirty="0" smtClean="0">
                          <a:solidFill>
                            <a:srgbClr val="0A0091"/>
                          </a:solidFill>
                          <a:uFillTx/>
                          <a:latin typeface="Marianne" panose="02000000000000000000" pitchFamily="2" charset="0"/>
                          <a:ea typeface="+mn-ea"/>
                          <a:cs typeface="+mn-cs"/>
                          <a:sym typeface="Calibri"/>
                        </a:rPr>
                        <a:t>préfets, et conditions de déploiement</a:t>
                      </a:r>
                    </a:p>
                    <a:p>
                      <a:pPr marL="171450" indent="-171450" algn="l">
                        <a:spcAft>
                          <a:spcPts val="600"/>
                        </a:spcAft>
                        <a:buFont typeface="Arial" panose="020B0604020202020204" pitchFamily="34" charset="0"/>
                        <a:buChar char="•"/>
                      </a:pPr>
                      <a:r>
                        <a:rPr lang="fr-FR" sz="1100" b="0" i="0" u="none" strike="noStrike" cap="none" spc="0" baseline="0" dirty="0" smtClean="0">
                          <a:solidFill>
                            <a:srgbClr val="0A0091"/>
                          </a:solidFill>
                          <a:uFillTx/>
                          <a:latin typeface="Marianne" panose="02000000000000000000" pitchFamily="2" charset="0"/>
                          <a:ea typeface="+mn-ea"/>
                          <a:cs typeface="+mn-cs"/>
                          <a:sym typeface="Calibri"/>
                        </a:rPr>
                        <a:t>Consultation des associations d’élus locaux, des préfets et DGARS, des têtes de réseaux d’associations la semaine prochaine</a:t>
                      </a:r>
                      <a:endParaRPr lang="fr-FR" sz="1100" b="0" i="0" u="none" strike="noStrike" cap="none" spc="0" baseline="0" dirty="0">
                        <a:solidFill>
                          <a:srgbClr val="0A0091"/>
                        </a:solidFill>
                        <a:uFillTx/>
                        <a:latin typeface="Marianne" panose="02000000000000000000" pitchFamily="2" charset="0"/>
                        <a:ea typeface="+mn-ea"/>
                        <a:cs typeface="+mn-cs"/>
                        <a:sym typeface="Calibri"/>
                      </a:endParaRPr>
                    </a:p>
                  </a:txBody>
                  <a:tcPr anchor="ctr">
                    <a:lnL w="28575"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hMerge="1">
                  <a:txBody>
                    <a:bodyPr/>
                    <a:lstStyle/>
                    <a:p>
                      <a:pPr marL="171450" indent="-171450" algn="l">
                        <a:spcAft>
                          <a:spcPts val="600"/>
                        </a:spcAft>
                        <a:buFont typeface="Arial" panose="020B0604020202020204" pitchFamily="34" charset="0"/>
                        <a:buChar char="•"/>
                      </a:pPr>
                      <a:endParaRPr lang="fr-FR" sz="1100" b="0" i="0" dirty="0">
                        <a:solidFill>
                          <a:srgbClr val="0A0091"/>
                        </a:solidFill>
                        <a:latin typeface="Marianne" panose="02000000000000000000" pitchFamily="2"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a:txBody>
                    <a:bodyPr/>
                    <a:lstStyle/>
                    <a:p>
                      <a:pPr marL="171450" indent="-171450" algn="l">
                        <a:spcAft>
                          <a:spcPts val="600"/>
                        </a:spcAft>
                        <a:buFont typeface="Arial" panose="020B0604020202020204" pitchFamily="34" charset="0"/>
                        <a:buChar char="•"/>
                      </a:pPr>
                      <a:r>
                        <a:rPr lang="fr-FR" sz="1100" b="0" i="0" dirty="0">
                          <a:solidFill>
                            <a:srgbClr val="0A0091"/>
                          </a:solidFill>
                          <a:latin typeface="Marianne" panose="02000000000000000000" pitchFamily="2" charset="0"/>
                        </a:rPr>
                        <a:t>Consultation avec </a:t>
                      </a:r>
                      <a:r>
                        <a:rPr lang="fr-FR" sz="1100" b="0" i="0" dirty="0" smtClean="0">
                          <a:solidFill>
                            <a:srgbClr val="0A0091"/>
                          </a:solidFill>
                          <a:latin typeface="Marianne" panose="02000000000000000000" pitchFamily="2" charset="0"/>
                        </a:rPr>
                        <a:t>l’ensemble des professionnels de santé (ordres, syndicats)</a:t>
                      </a:r>
                      <a:endParaRPr lang="fr-FR" sz="1100" b="0" i="0" dirty="0">
                        <a:solidFill>
                          <a:srgbClr val="0A0091"/>
                        </a:solidFill>
                        <a:latin typeface="Marianne" panose="02000000000000000000" pitchFamily="2"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tc>
                  <a:txBody>
                    <a:bodyPr/>
                    <a:lstStyle/>
                    <a:p>
                      <a:pPr marL="171450" indent="-171450" algn="l">
                        <a:spcAft>
                          <a:spcPts val="600"/>
                        </a:spcAft>
                        <a:buFont typeface="Arial" panose="020B0604020202020204" pitchFamily="34" charset="0"/>
                        <a:buChar char="•"/>
                      </a:pPr>
                      <a:r>
                        <a:rPr lang="fr-FR" sz="1100" b="0" i="0" dirty="0">
                          <a:solidFill>
                            <a:srgbClr val="0A0091"/>
                          </a:solidFill>
                          <a:latin typeface="Marianne" panose="02000000000000000000" pitchFamily="2" charset="0"/>
                        </a:rPr>
                        <a:t>Echanges </a:t>
                      </a:r>
                      <a:r>
                        <a:rPr lang="fr-FR" sz="1100" b="0" i="0" dirty="0" smtClean="0">
                          <a:solidFill>
                            <a:srgbClr val="0A0091"/>
                          </a:solidFill>
                          <a:latin typeface="Marianne" panose="02000000000000000000" pitchFamily="2" charset="0"/>
                        </a:rPr>
                        <a:t>en cours avec </a:t>
                      </a:r>
                      <a:r>
                        <a:rPr lang="fr-FR" sz="1100" b="0" i="0" dirty="0">
                          <a:solidFill>
                            <a:srgbClr val="0A0091"/>
                          </a:solidFill>
                          <a:latin typeface="Marianne" panose="02000000000000000000" pitchFamily="2" charset="0"/>
                        </a:rPr>
                        <a:t>les ministères concernés</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CFEB"/>
                    </a:solidFill>
                  </a:tcPr>
                </a:tc>
                <a:extLst>
                  <a:ext uri="{0D108BD9-81ED-4DB2-BD59-A6C34878D82A}">
                    <a16:rowId xmlns:a16="http://schemas.microsoft.com/office/drawing/2014/main" val="2946377313"/>
                  </a:ext>
                </a:extLst>
              </a:tr>
            </a:tbl>
          </a:graphicData>
        </a:graphic>
      </p:graphicFrame>
      <p:sp>
        <p:nvSpPr>
          <p:cNvPr id="14" name="Titre 1"/>
          <p:cNvSpPr txBox="1"/>
          <p:nvPr/>
        </p:nvSpPr>
        <p:spPr>
          <a:xfrm>
            <a:off x="1124180" y="255797"/>
            <a:ext cx="10367095"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hangingPunct="0">
              <a:lnSpc>
                <a:spcPct val="90000"/>
              </a:lnSpc>
              <a:defRPr sz="2800">
                <a:solidFill>
                  <a:srgbClr val="FF5050"/>
                </a:solidFill>
                <a:latin typeface="Marianne ExtraBold"/>
                <a:ea typeface="Marianne ExtraBold"/>
                <a:cs typeface="Marianne ExtraBold"/>
                <a:sym typeface="Marianne ExtraBold"/>
              </a:defRPr>
            </a:pPr>
            <a:r>
              <a:rPr lang="fr-FR" sz="2000" kern="0" dirty="0" smtClean="0">
                <a:solidFill>
                  <a:srgbClr val="0A0091"/>
                </a:solidFill>
                <a:latin typeface="Marianne ExtraBold"/>
                <a:ea typeface="Marianne ExtraBold"/>
                <a:cs typeface="Marianne ExtraBold"/>
                <a:sym typeface="Marianne ExtraBold"/>
              </a:rPr>
              <a:t>Le déploiement des autotests se fera autour de 3 axes correspondant aux différents champs d’action des dispositifs de dépistage</a:t>
            </a:r>
            <a:endParaRPr sz="2000" kern="0" dirty="0">
              <a:solidFill>
                <a:srgbClr val="0A0091"/>
              </a:solidFill>
              <a:latin typeface="Marianne ExtraBold"/>
              <a:ea typeface="Marianne ExtraBold"/>
              <a:cs typeface="Marianne ExtraBold"/>
              <a:sym typeface="Marianne ExtraBold"/>
            </a:endParaRPr>
          </a:p>
        </p:txBody>
      </p:sp>
      <p:sp>
        <p:nvSpPr>
          <p:cNvPr id="6" name="Espace réservé du numéro de diapositive 7">
            <a:extLst>
              <a:ext uri="{FF2B5EF4-FFF2-40B4-BE49-F238E27FC236}">
                <a16:creationId xmlns:a16="http://schemas.microsoft.com/office/drawing/2014/main" id="{659C4BB7-A913-B14A-A007-807CA135BBC4}"/>
              </a:ext>
            </a:extLst>
          </p:cNvPr>
          <p:cNvSpPr txBox="1">
            <a:spLocks/>
          </p:cNvSpPr>
          <p:nvPr/>
        </p:nvSpPr>
        <p:spPr>
          <a:xfrm>
            <a:off x="8610600" y="6356350"/>
            <a:ext cx="2743200" cy="365125"/>
          </a:xfrm>
          <a:prstGeom prst="rect">
            <a:avLst/>
          </a:prstGeom>
          <a:ln w="12700">
            <a:miter lim="400000"/>
          </a:ln>
        </p:spPr>
        <p:txBody>
          <a:bodyPr wrap="none" lIns="45719" rIns="45719" anchor="ctr">
            <a:spAutoFit/>
          </a:bodyPr>
          <a:lstStyle>
            <a:defPPr>
              <a:defRPr lang="fr-FR"/>
            </a:defPPr>
            <a:lvl1pPr marL="0" algn="r" defTabSz="914400" rtl="0" eaLnBrk="1" latinLnBrk="0" hangingPunct="1">
              <a:defRPr sz="1200" kern="1200">
                <a:solidFill>
                  <a:srgbClr val="88888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1200" b="0" i="0" u="none" strike="noStrike" kern="1200" cap="none" spc="0" normalizeH="0" baseline="0" noProof="0" smtClean="0">
                <a:ln>
                  <a:noFill/>
                </a:ln>
                <a:solidFill>
                  <a:srgbClr val="888888"/>
                </a:solidFill>
                <a:effectLst/>
                <a:uLnTx/>
                <a:uFillTx/>
                <a:latin typeface="Calibri"/>
                <a:cs typeface="Calibri"/>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dirty="0">
              <a:ln>
                <a:noFill/>
              </a:ln>
              <a:solidFill>
                <a:srgbClr val="888888"/>
              </a:solidFill>
              <a:effectLst/>
              <a:uLnTx/>
              <a:uFillTx/>
              <a:latin typeface="Calibri"/>
              <a:cs typeface="Calibri"/>
            </a:endParaRPr>
          </a:p>
        </p:txBody>
      </p:sp>
      <p:pic>
        <p:nvPicPr>
          <p:cNvPr id="7" name="Image 36" descr="Image 36"/>
          <p:cNvPicPr>
            <a:picLocks noChangeAspect="1"/>
          </p:cNvPicPr>
          <p:nvPr/>
        </p:nvPicPr>
        <p:blipFill>
          <a:blip r:embed="rId4">
            <a:extLst/>
          </a:blip>
          <a:stretch>
            <a:fillRect/>
          </a:stretch>
        </p:blipFill>
        <p:spPr>
          <a:xfrm>
            <a:off x="11170256" y="152400"/>
            <a:ext cx="686783" cy="381000"/>
          </a:xfrm>
          <a:prstGeom prst="rect">
            <a:avLst/>
          </a:prstGeom>
          <a:ln w="12700">
            <a:miter lim="400000"/>
          </a:ln>
        </p:spPr>
      </p:pic>
    </p:spTree>
    <p:extLst>
      <p:ext uri="{BB962C8B-B14F-4D97-AF65-F5344CB8AC3E}">
        <p14:creationId xmlns:p14="http://schemas.microsoft.com/office/powerpoint/2010/main" val="3577083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Image 27" descr="Image 27"/>
          <p:cNvPicPr>
            <a:picLocks noChangeAspect="1"/>
          </p:cNvPicPr>
          <p:nvPr/>
        </p:nvPicPr>
        <p:blipFill>
          <a:blip r:embed="rId3"/>
          <a:srcRect l="8428"/>
          <a:stretch>
            <a:fillRect/>
          </a:stretch>
        </p:blipFill>
        <p:spPr>
          <a:xfrm>
            <a:off x="300038" y="105569"/>
            <a:ext cx="541337" cy="460140"/>
          </a:xfrm>
          <a:prstGeom prst="rect">
            <a:avLst/>
          </a:prstGeom>
          <a:ln w="12700">
            <a:miter lim="400000"/>
          </a:ln>
        </p:spPr>
      </p:pic>
      <p:sp>
        <p:nvSpPr>
          <p:cNvPr id="272" name="Connecteur droit 29"/>
          <p:cNvSpPr/>
          <p:nvPr/>
        </p:nvSpPr>
        <p:spPr>
          <a:xfrm>
            <a:off x="496956" y="1124744"/>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
        <p:nvSpPr>
          <p:cNvPr id="14" name="Titre 1"/>
          <p:cNvSpPr txBox="1"/>
          <p:nvPr/>
        </p:nvSpPr>
        <p:spPr>
          <a:xfrm>
            <a:off x="1778805" y="355237"/>
            <a:ext cx="9571070"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hangingPunct="0">
              <a:lnSpc>
                <a:spcPct val="90000"/>
              </a:lnSpc>
              <a:defRPr sz="2800">
                <a:solidFill>
                  <a:srgbClr val="FF5050"/>
                </a:solidFill>
                <a:latin typeface="Marianne ExtraBold"/>
                <a:ea typeface="Marianne ExtraBold"/>
                <a:cs typeface="Marianne ExtraBold"/>
                <a:sym typeface="Marianne ExtraBold"/>
              </a:defRPr>
            </a:pPr>
            <a:r>
              <a:rPr lang="fr-FR" sz="2000" dirty="0">
                <a:solidFill>
                  <a:srgbClr val="0A0091"/>
                </a:solidFill>
                <a:latin typeface="Marianne ExtraBold"/>
                <a:ea typeface="Marianne ExtraBold"/>
                <a:cs typeface="Marianne ExtraBold"/>
                <a:sym typeface="Marianne ExtraBold"/>
              </a:rPr>
              <a:t>Un déploiement massif en direction des lycéens, des personnels de l’EN et des étudiants qui pourra démarrer au retour des vacances de printemps </a:t>
            </a:r>
            <a:endParaRPr sz="2000" dirty="0">
              <a:solidFill>
                <a:srgbClr val="0A0091"/>
              </a:solidFill>
              <a:latin typeface="Marianne ExtraBold"/>
              <a:ea typeface="Marianne ExtraBold"/>
              <a:cs typeface="Marianne ExtraBold"/>
              <a:sym typeface="Marianne ExtraBold"/>
            </a:endParaRPr>
          </a:p>
        </p:txBody>
      </p:sp>
      <p:sp>
        <p:nvSpPr>
          <p:cNvPr id="6" name="Espace réservé du numéro de diapositive 7">
            <a:extLst>
              <a:ext uri="{FF2B5EF4-FFF2-40B4-BE49-F238E27FC236}">
                <a16:creationId xmlns:a16="http://schemas.microsoft.com/office/drawing/2014/main" id="{659C4BB7-A913-B14A-A007-807CA135BBC4}"/>
              </a:ext>
            </a:extLst>
          </p:cNvPr>
          <p:cNvSpPr txBox="1">
            <a:spLocks/>
          </p:cNvSpPr>
          <p:nvPr/>
        </p:nvSpPr>
        <p:spPr>
          <a:xfrm>
            <a:off x="8610600" y="6356350"/>
            <a:ext cx="2743200" cy="365125"/>
          </a:xfrm>
          <a:prstGeom prst="rect">
            <a:avLst/>
          </a:prstGeom>
          <a:ln w="12700">
            <a:miter lim="400000"/>
          </a:ln>
        </p:spPr>
        <p:txBody>
          <a:bodyPr wrap="none" lIns="45719" rIns="45719" anchor="ctr">
            <a:spAutoFit/>
          </a:bodyPr>
          <a:lstStyle>
            <a:defPPr>
              <a:defRPr lang="fr-FR"/>
            </a:defPPr>
            <a:lvl1pPr marL="0" algn="r" defTabSz="914400" rtl="0" eaLnBrk="1" latinLnBrk="0" hangingPunct="1">
              <a:defRPr sz="1200" kern="1200">
                <a:solidFill>
                  <a:srgbClr val="88888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1200" b="0" i="0" u="none" strike="noStrike" kern="1200" cap="none" spc="0" normalizeH="0" baseline="0" noProof="0" smtClean="0">
                <a:ln>
                  <a:noFill/>
                </a:ln>
                <a:solidFill>
                  <a:srgbClr val="888888"/>
                </a:solidFill>
                <a:effectLst/>
                <a:uLnTx/>
                <a:uFillTx/>
                <a:latin typeface="Calibri"/>
                <a:cs typeface="Calibri"/>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dirty="0">
              <a:ln>
                <a:noFill/>
              </a:ln>
              <a:solidFill>
                <a:srgbClr val="888888"/>
              </a:solidFill>
              <a:effectLst/>
              <a:uLnTx/>
              <a:uFillTx/>
              <a:latin typeface="Calibri"/>
              <a:cs typeface="Calibri"/>
            </a:endParaRPr>
          </a:p>
        </p:txBody>
      </p:sp>
      <p:sp>
        <p:nvSpPr>
          <p:cNvPr id="12" name="Rectangle 11"/>
          <p:cNvSpPr/>
          <p:nvPr/>
        </p:nvSpPr>
        <p:spPr>
          <a:xfrm>
            <a:off x="841375" y="105569"/>
            <a:ext cx="714470" cy="79518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Axe 1</a:t>
            </a:r>
            <a:endParaRPr lang="fr-FR" b="1" dirty="0"/>
          </a:p>
        </p:txBody>
      </p:sp>
      <p:sp>
        <p:nvSpPr>
          <p:cNvPr id="2" name="Pentagone 1"/>
          <p:cNvSpPr/>
          <p:nvPr/>
        </p:nvSpPr>
        <p:spPr>
          <a:xfrm rot="5400000">
            <a:off x="3695565" y="-659053"/>
            <a:ext cx="807611" cy="4823192"/>
          </a:xfrm>
          <a:prstGeom prst="homePlate">
            <a:avLst>
              <a:gd name="adj" fmla="val 36481"/>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b="1" dirty="0" smtClean="0"/>
              <a:t>Modalités de déploiement</a:t>
            </a:r>
            <a:endParaRPr lang="fr-FR" b="1" dirty="0"/>
          </a:p>
        </p:txBody>
      </p:sp>
      <p:sp>
        <p:nvSpPr>
          <p:cNvPr id="15" name="Pentagone 14"/>
          <p:cNvSpPr/>
          <p:nvPr/>
        </p:nvSpPr>
        <p:spPr>
          <a:xfrm rot="5400000">
            <a:off x="7235803" y="758315"/>
            <a:ext cx="807611" cy="1988457"/>
          </a:xfrm>
          <a:prstGeom prst="homePlate">
            <a:avLst>
              <a:gd name="adj" fmla="val 36481"/>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b="1" dirty="0" smtClean="0"/>
              <a:t>Volumétrie associée</a:t>
            </a:r>
            <a:endParaRPr lang="fr-FR" b="1" dirty="0"/>
          </a:p>
        </p:txBody>
      </p:sp>
      <p:sp>
        <p:nvSpPr>
          <p:cNvPr id="3" name="Pentagone 2"/>
          <p:cNvSpPr/>
          <p:nvPr/>
        </p:nvSpPr>
        <p:spPr>
          <a:xfrm>
            <a:off x="105070" y="2156349"/>
            <a:ext cx="1569739" cy="2088105"/>
          </a:xfrm>
          <a:prstGeom prst="homePlate">
            <a:avLst>
              <a:gd name="adj" fmla="val 21193"/>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b="1" dirty="0" smtClean="0"/>
              <a:t>Education nationale</a:t>
            </a:r>
            <a:endParaRPr lang="fr-FR" b="1" dirty="0"/>
          </a:p>
        </p:txBody>
      </p:sp>
      <p:sp>
        <p:nvSpPr>
          <p:cNvPr id="17" name="Pentagone 16"/>
          <p:cNvSpPr/>
          <p:nvPr/>
        </p:nvSpPr>
        <p:spPr>
          <a:xfrm>
            <a:off x="105070" y="4450807"/>
            <a:ext cx="1569739" cy="2088105"/>
          </a:xfrm>
          <a:prstGeom prst="homePlate">
            <a:avLst>
              <a:gd name="adj" fmla="val 19486"/>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b="1" dirty="0" smtClean="0"/>
              <a:t>Enseignement supérieur</a:t>
            </a:r>
            <a:endParaRPr lang="fr-FR" b="1" dirty="0"/>
          </a:p>
        </p:txBody>
      </p:sp>
      <p:sp>
        <p:nvSpPr>
          <p:cNvPr id="5" name="ZoneTexte 4"/>
          <p:cNvSpPr txBox="1"/>
          <p:nvPr/>
        </p:nvSpPr>
        <p:spPr>
          <a:xfrm>
            <a:off x="1687774" y="2199891"/>
            <a:ext cx="4823193" cy="2031325"/>
          </a:xfrm>
          <a:prstGeom prst="rect">
            <a:avLst/>
          </a:prstGeom>
          <a:noFill/>
        </p:spPr>
        <p:txBody>
          <a:bodyPr wrap="square" rtlCol="0">
            <a:spAutoFit/>
          </a:bodyPr>
          <a:lstStyle/>
          <a:p>
            <a:pPr algn="just"/>
            <a:r>
              <a:rPr lang="fr-FR" sz="1400" b="1" i="1" dirty="0" smtClean="0">
                <a:solidFill>
                  <a:srgbClr val="FFC000"/>
                </a:solidFill>
              </a:rPr>
              <a:t>Tests </a:t>
            </a:r>
            <a:r>
              <a:rPr lang="fr-FR" sz="1400" b="1" i="1" dirty="0">
                <a:solidFill>
                  <a:srgbClr val="FFC000"/>
                </a:solidFill>
              </a:rPr>
              <a:t>réalisés deux fois par semaine par l’ensemble des lycéens et les personnels de l’Education nationale tous niveaux</a:t>
            </a:r>
          </a:p>
          <a:p>
            <a:pPr marL="285750" lvl="0" indent="-285750" algn="just">
              <a:buFont typeface="Arial" panose="020B0604020202020204" pitchFamily="34" charset="0"/>
              <a:buChar char="•"/>
            </a:pPr>
            <a:r>
              <a:rPr lang="fr-FR" sz="1400" b="1" dirty="0"/>
              <a:t>Démarrage anticipé le 26 avril </a:t>
            </a:r>
            <a:r>
              <a:rPr lang="fr-FR" sz="1400" dirty="0"/>
              <a:t>sur les personnels de l’Education </a:t>
            </a:r>
            <a:r>
              <a:rPr lang="fr-FR" sz="1400" dirty="0" smtClean="0"/>
              <a:t>nationale, </a:t>
            </a:r>
            <a:r>
              <a:rPr lang="fr-FR" sz="1400" dirty="0"/>
              <a:t>puis </a:t>
            </a:r>
            <a:r>
              <a:rPr lang="fr-FR" sz="1400" b="1" dirty="0"/>
              <a:t>lycéens à partir du 3 mai </a:t>
            </a:r>
            <a:r>
              <a:rPr lang="fr-FR" sz="1400" dirty="0"/>
              <a:t>selon séquence de réouverture </a:t>
            </a:r>
          </a:p>
          <a:p>
            <a:pPr marL="285750" lvl="0" indent="-285750" algn="just">
              <a:buFont typeface="Arial" panose="020B0604020202020204" pitchFamily="34" charset="0"/>
              <a:buChar char="•"/>
            </a:pPr>
            <a:r>
              <a:rPr lang="fr-FR" sz="1400" dirty="0" smtClean="0"/>
              <a:t>Si </a:t>
            </a:r>
            <a:r>
              <a:rPr lang="fr-FR" sz="1400" dirty="0"/>
              <a:t>élargissement des indications de la </a:t>
            </a:r>
            <a:r>
              <a:rPr lang="fr-FR" sz="1400" dirty="0" smtClean="0"/>
              <a:t>HAS</a:t>
            </a:r>
            <a:r>
              <a:rPr lang="fr-FR" sz="1400" b="1" dirty="0" smtClean="0"/>
              <a:t>, extension </a:t>
            </a:r>
            <a:r>
              <a:rPr lang="fr-FR" sz="1400" b="1" dirty="0"/>
              <a:t>du dispositif aux collégiens dès le 3 mai</a:t>
            </a:r>
          </a:p>
          <a:p>
            <a:pPr marL="285750" lvl="0" indent="-285750" algn="just">
              <a:buFont typeface="Arial" panose="020B0604020202020204" pitchFamily="34" charset="0"/>
              <a:buChar char="•"/>
            </a:pPr>
            <a:r>
              <a:rPr lang="fr-FR" sz="1400" dirty="0"/>
              <a:t>Démarrage sur le stock d’amorçage constitué par SPF puis par les livraisons à l’UGAP à partir du 3 </a:t>
            </a:r>
            <a:r>
              <a:rPr lang="fr-FR" sz="1400" dirty="0" smtClean="0"/>
              <a:t>mai</a:t>
            </a:r>
            <a:endParaRPr lang="fr-FR" sz="1400" dirty="0"/>
          </a:p>
        </p:txBody>
      </p:sp>
      <p:sp>
        <p:nvSpPr>
          <p:cNvPr id="18" name="ZoneTexte 17"/>
          <p:cNvSpPr txBox="1"/>
          <p:nvPr/>
        </p:nvSpPr>
        <p:spPr>
          <a:xfrm>
            <a:off x="1761896" y="4479196"/>
            <a:ext cx="4749071" cy="2031325"/>
          </a:xfrm>
          <a:prstGeom prst="rect">
            <a:avLst/>
          </a:prstGeom>
          <a:noFill/>
        </p:spPr>
        <p:txBody>
          <a:bodyPr wrap="square" rtlCol="0">
            <a:spAutoFit/>
          </a:bodyPr>
          <a:lstStyle/>
          <a:p>
            <a:pPr algn="just"/>
            <a:r>
              <a:rPr lang="fr-FR" sz="1400" b="1" i="1" dirty="0" smtClean="0">
                <a:solidFill>
                  <a:srgbClr val="FFC000"/>
                </a:solidFill>
              </a:rPr>
              <a:t>Tests </a:t>
            </a:r>
            <a:r>
              <a:rPr lang="fr-FR" sz="1400" b="1" i="1" dirty="0">
                <a:solidFill>
                  <a:srgbClr val="FFC000"/>
                </a:solidFill>
              </a:rPr>
              <a:t>réalisés </a:t>
            </a:r>
            <a:r>
              <a:rPr lang="fr-FR" sz="1400" b="1" i="1" dirty="0" smtClean="0">
                <a:solidFill>
                  <a:srgbClr val="FFC000"/>
                </a:solidFill>
              </a:rPr>
              <a:t>une </a:t>
            </a:r>
            <a:r>
              <a:rPr lang="fr-FR" sz="1400" b="1" i="1" dirty="0">
                <a:solidFill>
                  <a:srgbClr val="FFC000"/>
                </a:solidFill>
              </a:rPr>
              <a:t>fois par semaine par l’ensemble des </a:t>
            </a:r>
            <a:r>
              <a:rPr lang="fr-FR" sz="1400" b="1" i="1" dirty="0" smtClean="0">
                <a:solidFill>
                  <a:srgbClr val="FFC000"/>
                </a:solidFill>
              </a:rPr>
              <a:t>étudiants en présentiel</a:t>
            </a:r>
            <a:endParaRPr lang="fr-FR" sz="1400" b="1" i="1" dirty="0">
              <a:solidFill>
                <a:srgbClr val="FFC000"/>
              </a:solidFill>
            </a:endParaRPr>
          </a:p>
          <a:p>
            <a:pPr algn="just"/>
            <a:r>
              <a:rPr lang="fr-FR" sz="1400" dirty="0"/>
              <a:t>M</a:t>
            </a:r>
            <a:r>
              <a:rPr lang="fr-FR" sz="1400" dirty="0" smtClean="0"/>
              <a:t>obilisation des Universités et des établissements d’enseignement supérieur pour les étudiants en présentiel :</a:t>
            </a:r>
          </a:p>
          <a:p>
            <a:pPr marL="285750" lvl="0" indent="-285750" algn="just">
              <a:buFont typeface="Arial" panose="020B0604020202020204" pitchFamily="34" charset="0"/>
              <a:buChar char="•"/>
            </a:pPr>
            <a:r>
              <a:rPr lang="fr-FR" sz="1400" dirty="0" smtClean="0"/>
              <a:t>Acquisition de tests à l’UGAP par les établissements pour distribution ou dépistage encadré hebdomadaire avec mise en œuvre du contact tracing ou remise d’un lot de tests</a:t>
            </a:r>
          </a:p>
          <a:p>
            <a:pPr marL="285750" lvl="0" indent="-285750" algn="just">
              <a:buFont typeface="Arial" panose="020B0604020202020204" pitchFamily="34" charset="0"/>
              <a:buChar char="•"/>
            </a:pPr>
            <a:r>
              <a:rPr lang="fr-FR" sz="1400" dirty="0" smtClean="0"/>
              <a:t>Des distributions spécifiques pourront être organisées par les SSU dans les résidences universitaires</a:t>
            </a:r>
          </a:p>
        </p:txBody>
      </p:sp>
      <p:sp>
        <p:nvSpPr>
          <p:cNvPr id="19" name="ZoneTexte 18"/>
          <p:cNvSpPr txBox="1"/>
          <p:nvPr/>
        </p:nvSpPr>
        <p:spPr>
          <a:xfrm>
            <a:off x="6645380" y="2249358"/>
            <a:ext cx="1988457" cy="1600438"/>
          </a:xfrm>
          <a:prstGeom prst="rect">
            <a:avLst/>
          </a:prstGeom>
          <a:noFill/>
        </p:spPr>
        <p:txBody>
          <a:bodyPr wrap="square" rtlCol="0">
            <a:spAutoFit/>
          </a:bodyPr>
          <a:lstStyle/>
          <a:p>
            <a:pPr marL="0" lvl="1" algn="just"/>
            <a:endParaRPr lang="fr-FR" sz="1400" dirty="0" smtClean="0"/>
          </a:p>
          <a:p>
            <a:pPr marL="285750" lvl="2" indent="-285750">
              <a:buFont typeface="Arial" panose="020B0604020202020204" pitchFamily="34" charset="0"/>
              <a:buChar char="•"/>
            </a:pPr>
            <a:r>
              <a:rPr lang="fr-FR" sz="1400" b="1" dirty="0" smtClean="0"/>
              <a:t>28 M d’autotests </a:t>
            </a:r>
            <a:r>
              <a:rPr lang="fr-FR" sz="1400" dirty="0" smtClean="0"/>
              <a:t>dont 3 M sur le stock SPF, </a:t>
            </a:r>
          </a:p>
          <a:p>
            <a:pPr marL="285750" lvl="2" indent="-285750">
              <a:buFont typeface="Arial" panose="020B0604020202020204" pitchFamily="34" charset="0"/>
              <a:buChar char="•"/>
            </a:pPr>
            <a:r>
              <a:rPr lang="fr-FR" sz="1400" b="1" dirty="0" smtClean="0"/>
              <a:t>46 M</a:t>
            </a:r>
            <a:r>
              <a:rPr lang="fr-FR" sz="1400" dirty="0" smtClean="0"/>
              <a:t> si élargissement aux collégiens</a:t>
            </a:r>
            <a:endParaRPr lang="fr-FR" sz="1400" dirty="0"/>
          </a:p>
        </p:txBody>
      </p:sp>
      <p:sp>
        <p:nvSpPr>
          <p:cNvPr id="21" name="ZoneTexte 20"/>
          <p:cNvSpPr txBox="1"/>
          <p:nvPr/>
        </p:nvSpPr>
        <p:spPr>
          <a:xfrm>
            <a:off x="6645380" y="4479196"/>
            <a:ext cx="1988457" cy="2031325"/>
          </a:xfrm>
          <a:prstGeom prst="rect">
            <a:avLst/>
          </a:prstGeom>
          <a:noFill/>
        </p:spPr>
        <p:txBody>
          <a:bodyPr wrap="square" rtlCol="0">
            <a:spAutoFit/>
          </a:bodyPr>
          <a:lstStyle/>
          <a:p>
            <a:pPr marL="285750" lvl="2" indent="-285750">
              <a:buFont typeface="Arial" panose="020B0604020202020204" pitchFamily="34" charset="0"/>
              <a:buChar char="•"/>
            </a:pPr>
            <a:r>
              <a:rPr lang="fr-FR" sz="1400" b="1" dirty="0" smtClean="0"/>
              <a:t>2,5 M d’autotests </a:t>
            </a:r>
            <a:r>
              <a:rPr lang="fr-FR" sz="1400" dirty="0" smtClean="0"/>
              <a:t>à confirmer (hypothèse retenue de 50% des étudiants en présentiel testés une fois par semaine (un jour de présence par semaine))</a:t>
            </a:r>
            <a:endParaRPr lang="fr-FR" sz="1400" dirty="0"/>
          </a:p>
        </p:txBody>
      </p:sp>
      <p:sp>
        <p:nvSpPr>
          <p:cNvPr id="22" name="Pentagone 21"/>
          <p:cNvSpPr/>
          <p:nvPr/>
        </p:nvSpPr>
        <p:spPr>
          <a:xfrm rot="5400000">
            <a:off x="9849106" y="280450"/>
            <a:ext cx="807611" cy="2972567"/>
          </a:xfrm>
          <a:prstGeom prst="homePlate">
            <a:avLst>
              <a:gd name="adj" fmla="val 3648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b="1" dirty="0" smtClean="0"/>
              <a:t>Actions en cours</a:t>
            </a:r>
            <a:endParaRPr lang="fr-FR" b="1" dirty="0"/>
          </a:p>
        </p:txBody>
      </p:sp>
      <p:sp>
        <p:nvSpPr>
          <p:cNvPr id="23" name="ZoneTexte 22"/>
          <p:cNvSpPr txBox="1"/>
          <p:nvPr/>
        </p:nvSpPr>
        <p:spPr>
          <a:xfrm>
            <a:off x="8766628" y="2249357"/>
            <a:ext cx="2936861" cy="1815882"/>
          </a:xfrm>
          <a:prstGeom prst="rect">
            <a:avLst/>
          </a:prstGeom>
          <a:noFill/>
        </p:spPr>
        <p:txBody>
          <a:bodyPr wrap="square" rtlCol="0">
            <a:spAutoFit/>
          </a:bodyPr>
          <a:lstStyle/>
          <a:p>
            <a:pPr marL="285750" lvl="1" indent="-285750" algn="just">
              <a:buFont typeface="Arial" panose="020B0604020202020204" pitchFamily="34" charset="0"/>
              <a:buChar char="•"/>
            </a:pPr>
            <a:r>
              <a:rPr lang="fr-FR" sz="1400" dirty="0" smtClean="0"/>
              <a:t>Stock de démarrage SPF sera livré sur les centres logistiques de l’EN au cours du mois d’avril ; </a:t>
            </a:r>
          </a:p>
          <a:p>
            <a:pPr marL="285750" lvl="1" indent="-285750" algn="just">
              <a:buFont typeface="Arial" panose="020B0604020202020204" pitchFamily="34" charset="0"/>
              <a:buChar char="•"/>
            </a:pPr>
            <a:r>
              <a:rPr lang="fr-FR" sz="1400" dirty="0" smtClean="0"/>
              <a:t>Une première commande UGAP de 254M€ (frais logistiques inclus) couvrant personnels et lycéens pour les 6 semaines doit être passée. </a:t>
            </a:r>
          </a:p>
        </p:txBody>
      </p:sp>
      <p:sp>
        <p:nvSpPr>
          <p:cNvPr id="24" name="ZoneTexte 23"/>
          <p:cNvSpPr txBox="1"/>
          <p:nvPr/>
        </p:nvSpPr>
        <p:spPr>
          <a:xfrm>
            <a:off x="8766629" y="4479196"/>
            <a:ext cx="2972568" cy="1600438"/>
          </a:xfrm>
          <a:prstGeom prst="rect">
            <a:avLst/>
          </a:prstGeom>
          <a:noFill/>
        </p:spPr>
        <p:txBody>
          <a:bodyPr wrap="square" rtlCol="0">
            <a:spAutoFit/>
          </a:bodyPr>
          <a:lstStyle/>
          <a:p>
            <a:pPr marL="285750" lvl="1" indent="-285750" algn="just">
              <a:buFont typeface="Arial" panose="020B0604020202020204" pitchFamily="34" charset="0"/>
              <a:buChar char="•"/>
            </a:pPr>
            <a:r>
              <a:rPr lang="fr-FR" sz="1400" dirty="0" smtClean="0"/>
              <a:t>Stock de démarrage SPF de 1,5M d’autotests livré sur les centres logistiques de l’EN courant avril ; </a:t>
            </a:r>
          </a:p>
          <a:p>
            <a:pPr marL="285750" lvl="1" indent="-285750" algn="just">
              <a:buFont typeface="Arial" panose="020B0604020202020204" pitchFamily="34" charset="0"/>
              <a:buChar char="•"/>
            </a:pPr>
            <a:r>
              <a:rPr lang="fr-FR" sz="1400" dirty="0" smtClean="0"/>
              <a:t>Ensuite bascule sur le réseau d’approvisionnement UGAP (coût estimé à ce stade à 20M€). </a:t>
            </a:r>
          </a:p>
          <a:p>
            <a:pPr marL="0" lvl="1" algn="just"/>
            <a:endParaRPr lang="fr-FR" sz="1400" dirty="0"/>
          </a:p>
        </p:txBody>
      </p:sp>
      <p:pic>
        <p:nvPicPr>
          <p:cNvPr id="20" name="Image 36" descr="Image 36"/>
          <p:cNvPicPr>
            <a:picLocks noChangeAspect="1"/>
          </p:cNvPicPr>
          <p:nvPr/>
        </p:nvPicPr>
        <p:blipFill>
          <a:blip r:embed="rId4">
            <a:extLst/>
          </a:blip>
          <a:stretch>
            <a:fillRect/>
          </a:stretch>
        </p:blipFill>
        <p:spPr>
          <a:xfrm>
            <a:off x="11170256" y="152400"/>
            <a:ext cx="686783" cy="381000"/>
          </a:xfrm>
          <a:prstGeom prst="rect">
            <a:avLst/>
          </a:prstGeom>
          <a:ln w="12700">
            <a:miter lim="400000"/>
          </a:ln>
        </p:spPr>
      </p:pic>
    </p:spTree>
    <p:extLst>
      <p:ext uri="{BB962C8B-B14F-4D97-AF65-F5344CB8AC3E}">
        <p14:creationId xmlns:p14="http://schemas.microsoft.com/office/powerpoint/2010/main" val="901515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Image 27" descr="Image 27"/>
          <p:cNvPicPr>
            <a:picLocks noChangeAspect="1"/>
          </p:cNvPicPr>
          <p:nvPr/>
        </p:nvPicPr>
        <p:blipFill>
          <a:blip r:embed="rId3"/>
          <a:srcRect l="8428"/>
          <a:stretch>
            <a:fillRect/>
          </a:stretch>
        </p:blipFill>
        <p:spPr>
          <a:xfrm>
            <a:off x="300038" y="105569"/>
            <a:ext cx="541337" cy="460140"/>
          </a:xfrm>
          <a:prstGeom prst="rect">
            <a:avLst/>
          </a:prstGeom>
          <a:ln w="12700">
            <a:miter lim="400000"/>
          </a:ln>
        </p:spPr>
      </p:pic>
      <p:sp>
        <p:nvSpPr>
          <p:cNvPr id="14" name="Titre 1"/>
          <p:cNvSpPr txBox="1"/>
          <p:nvPr/>
        </p:nvSpPr>
        <p:spPr>
          <a:xfrm>
            <a:off x="1707938" y="254421"/>
            <a:ext cx="8925497"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nchor="b">
            <a:spAutoFit/>
          </a:bodyPr>
          <a:lstStyle/>
          <a:p>
            <a:pPr>
              <a:lnSpc>
                <a:spcPct val="90000"/>
              </a:lnSpc>
              <a:defRPr sz="2400">
                <a:solidFill>
                  <a:srgbClr val="0A0091"/>
                </a:solidFill>
                <a:latin typeface="Marianne ExtraBold"/>
                <a:ea typeface="Marianne ExtraBold"/>
                <a:cs typeface="Marianne ExtraBold"/>
                <a:sym typeface="Marianne ExtraBold"/>
              </a:defRPr>
            </a:pPr>
            <a:r>
              <a:rPr lang="fr-FR" sz="2000" dirty="0" smtClean="0">
                <a:solidFill>
                  <a:srgbClr val="0A0091"/>
                </a:solidFill>
                <a:latin typeface="Marianne ExtraBold"/>
                <a:ea typeface="Marianne ExtraBold"/>
                <a:cs typeface="Marianne ExtraBold"/>
                <a:sym typeface="Marianne ExtraBold"/>
              </a:rPr>
              <a:t>Un déploiement en Outre-Mer adapté aux besoins et contraintes de ces territoires</a:t>
            </a:r>
            <a:endParaRPr sz="2000" dirty="0">
              <a:solidFill>
                <a:srgbClr val="0A0091"/>
              </a:solidFill>
              <a:latin typeface="Marianne ExtraBold"/>
              <a:ea typeface="Marianne ExtraBold"/>
              <a:cs typeface="Marianne ExtraBold"/>
              <a:sym typeface="Marianne ExtraBold"/>
            </a:endParaRPr>
          </a:p>
        </p:txBody>
      </p:sp>
      <p:sp>
        <p:nvSpPr>
          <p:cNvPr id="6" name="Espace réservé du numéro de diapositive 7">
            <a:extLst>
              <a:ext uri="{FF2B5EF4-FFF2-40B4-BE49-F238E27FC236}">
                <a16:creationId xmlns:a16="http://schemas.microsoft.com/office/drawing/2014/main" id="{659C4BB7-A913-B14A-A007-807CA135BBC4}"/>
              </a:ext>
            </a:extLst>
          </p:cNvPr>
          <p:cNvSpPr txBox="1">
            <a:spLocks/>
          </p:cNvSpPr>
          <p:nvPr/>
        </p:nvSpPr>
        <p:spPr>
          <a:xfrm>
            <a:off x="8610600" y="6356350"/>
            <a:ext cx="2743200" cy="365125"/>
          </a:xfrm>
          <a:prstGeom prst="rect">
            <a:avLst/>
          </a:prstGeom>
          <a:ln w="12700">
            <a:miter lim="400000"/>
          </a:ln>
        </p:spPr>
        <p:txBody>
          <a:bodyPr wrap="none" lIns="45719" rIns="45719" anchor="ctr">
            <a:spAutoFit/>
          </a:bodyPr>
          <a:lstStyle>
            <a:defPPr>
              <a:defRPr lang="fr-FR"/>
            </a:defPPr>
            <a:lvl1pPr marL="0" algn="r" defTabSz="914400" rtl="0" eaLnBrk="1" latinLnBrk="0" hangingPunct="1">
              <a:defRPr sz="1200" kern="1200">
                <a:solidFill>
                  <a:srgbClr val="88888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1200" b="0" i="0" u="none" strike="noStrike" kern="1200" cap="none" spc="0" normalizeH="0" baseline="0" noProof="0" smtClean="0">
                <a:ln>
                  <a:noFill/>
                </a:ln>
                <a:solidFill>
                  <a:srgbClr val="888888"/>
                </a:solidFill>
                <a:effectLst/>
                <a:uLnTx/>
                <a:uFillTx/>
                <a:latin typeface="Calibri"/>
                <a:cs typeface="Calibri"/>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dirty="0">
              <a:ln>
                <a:noFill/>
              </a:ln>
              <a:solidFill>
                <a:srgbClr val="888888"/>
              </a:solidFill>
              <a:effectLst/>
              <a:uLnTx/>
              <a:uFillTx/>
              <a:latin typeface="Calibri"/>
              <a:cs typeface="Calibri"/>
            </a:endParaRPr>
          </a:p>
        </p:txBody>
      </p:sp>
      <p:sp>
        <p:nvSpPr>
          <p:cNvPr id="10" name="Connecteur droit 29"/>
          <p:cNvSpPr/>
          <p:nvPr/>
        </p:nvSpPr>
        <p:spPr>
          <a:xfrm>
            <a:off x="496956" y="1124744"/>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
        <p:nvSpPr>
          <p:cNvPr id="7" name="Rectangle 6"/>
          <p:cNvSpPr/>
          <p:nvPr/>
        </p:nvSpPr>
        <p:spPr>
          <a:xfrm>
            <a:off x="841375" y="105569"/>
            <a:ext cx="714470" cy="79518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Axe 1</a:t>
            </a:r>
            <a:endParaRPr lang="fr-FR" b="1" dirty="0"/>
          </a:p>
        </p:txBody>
      </p:sp>
      <p:sp>
        <p:nvSpPr>
          <p:cNvPr id="3" name="Pentagone 2"/>
          <p:cNvSpPr/>
          <p:nvPr/>
        </p:nvSpPr>
        <p:spPr>
          <a:xfrm>
            <a:off x="496956" y="1323832"/>
            <a:ext cx="2314483" cy="2031325"/>
          </a:xfrm>
          <a:prstGeom prst="homePlate">
            <a:avLst>
              <a:gd name="adj" fmla="val 26364"/>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a:t>Les autotests présentent plusieurs avantages pour les territoires ultramarins </a:t>
            </a:r>
          </a:p>
        </p:txBody>
      </p:sp>
      <p:sp>
        <p:nvSpPr>
          <p:cNvPr id="4" name="ZoneTexte 3"/>
          <p:cNvSpPr txBox="1"/>
          <p:nvPr/>
        </p:nvSpPr>
        <p:spPr>
          <a:xfrm>
            <a:off x="2811439" y="1323833"/>
            <a:ext cx="8892050" cy="2031325"/>
          </a:xfrm>
          <a:prstGeom prst="rect">
            <a:avLst/>
          </a:prstGeom>
          <a:noFill/>
        </p:spPr>
        <p:txBody>
          <a:bodyPr wrap="square" rtlCol="0">
            <a:spAutoFit/>
          </a:bodyPr>
          <a:lstStyle/>
          <a:p>
            <a:pPr marL="285750" lvl="0" indent="-285750">
              <a:buFont typeface="Arial" panose="020B0604020202020204" pitchFamily="34" charset="0"/>
              <a:buChar char="•"/>
            </a:pPr>
            <a:r>
              <a:rPr lang="fr-FR" sz="1400" b="1" dirty="0"/>
              <a:t>Massifier le dépistage </a:t>
            </a:r>
            <a:r>
              <a:rPr lang="fr-FR" sz="1400" dirty="0"/>
              <a:t>en complétant la palette de tests déjà disponible les TAG et les tests RT-PCR ;</a:t>
            </a:r>
          </a:p>
          <a:p>
            <a:pPr marL="285750" lvl="0" indent="-285750">
              <a:buFont typeface="Arial" panose="020B0604020202020204" pitchFamily="34" charset="0"/>
              <a:buChar char="•"/>
            </a:pPr>
            <a:r>
              <a:rPr lang="fr-FR" sz="1400" b="1" dirty="0"/>
              <a:t>Constituer une alternative intéressante aux tests salivaires</a:t>
            </a:r>
            <a:r>
              <a:rPr lang="fr-FR" sz="1400" dirty="0"/>
              <a:t>, difficilement </a:t>
            </a:r>
            <a:r>
              <a:rPr lang="fr-FR" sz="1400" dirty="0" err="1"/>
              <a:t>déployables</a:t>
            </a:r>
            <a:r>
              <a:rPr lang="fr-FR" sz="1400" dirty="0"/>
              <a:t> en outre-mer eu égard aux capacités d’analyse PCR limitées (automates/RH) ;</a:t>
            </a:r>
          </a:p>
          <a:p>
            <a:pPr marL="285750" lvl="0" indent="-285750">
              <a:buFont typeface="Arial" panose="020B0604020202020204" pitchFamily="34" charset="0"/>
              <a:buChar char="•"/>
            </a:pPr>
            <a:r>
              <a:rPr lang="fr-FR" sz="1400" b="1" dirty="0"/>
              <a:t>Développer la logique d’aller-vers auprès de certains publics</a:t>
            </a:r>
            <a:r>
              <a:rPr lang="fr-FR" sz="1400" dirty="0"/>
              <a:t>, notamment les plus précaires ;</a:t>
            </a:r>
          </a:p>
          <a:p>
            <a:pPr marL="285750" lvl="0" indent="-285750">
              <a:buFont typeface="Arial" panose="020B0604020202020204" pitchFamily="34" charset="0"/>
              <a:buChar char="•"/>
            </a:pPr>
            <a:r>
              <a:rPr lang="fr-FR" sz="1400" b="1" dirty="0"/>
              <a:t>Développer la logique d’aller-vers dans des zones géographiquement</a:t>
            </a:r>
            <a:r>
              <a:rPr lang="fr-FR" sz="1400" dirty="0"/>
              <a:t> </a:t>
            </a:r>
            <a:r>
              <a:rPr lang="fr-FR" sz="1400" b="1" dirty="0"/>
              <a:t>isolées</a:t>
            </a:r>
            <a:r>
              <a:rPr lang="fr-FR" sz="1400" dirty="0"/>
              <a:t> ;</a:t>
            </a:r>
          </a:p>
          <a:p>
            <a:pPr marL="285750" lvl="0" indent="-285750">
              <a:buFont typeface="Arial" panose="020B0604020202020204" pitchFamily="34" charset="0"/>
              <a:buChar char="•"/>
            </a:pPr>
            <a:r>
              <a:rPr lang="fr-FR" sz="1400" b="1" dirty="0"/>
              <a:t>S’affranchir de la contrainte liée aux préleveurs</a:t>
            </a:r>
            <a:r>
              <a:rPr lang="fr-FR" sz="1400" dirty="0"/>
              <a:t> dans des territoires où les médiateurs TAP ne sont pas tous formés au prélèvement </a:t>
            </a:r>
            <a:r>
              <a:rPr lang="fr-FR" sz="1400" dirty="0" err="1"/>
              <a:t>nasopharyngé</a:t>
            </a:r>
            <a:endParaRPr lang="fr-FR" sz="1400" dirty="0"/>
          </a:p>
          <a:p>
            <a:pPr marL="285750" lvl="0" indent="-285750">
              <a:buFont typeface="Arial" panose="020B0604020202020204" pitchFamily="34" charset="0"/>
              <a:buChar char="•"/>
            </a:pPr>
            <a:r>
              <a:rPr lang="fr-FR" sz="1400" b="1" dirty="0"/>
              <a:t>Sur certains territoires, rendre possible un dépistage de masse notamment en cas d’introduction du virus</a:t>
            </a:r>
            <a:r>
              <a:rPr lang="fr-FR" sz="1400" dirty="0"/>
              <a:t> (ex. </a:t>
            </a:r>
            <a:r>
              <a:rPr lang="fr-FR" sz="1400" i="1" dirty="0"/>
              <a:t>introduction du virus à SPM ou à WALLIS ET FUTUNA</a:t>
            </a:r>
            <a:r>
              <a:rPr lang="fr-FR" sz="1400" dirty="0"/>
              <a:t>). </a:t>
            </a:r>
            <a:endParaRPr lang="fr-FR" sz="1400" dirty="0" smtClean="0">
              <a:effectLst/>
            </a:endParaRPr>
          </a:p>
        </p:txBody>
      </p:sp>
      <p:sp>
        <p:nvSpPr>
          <p:cNvPr id="5" name="Rectangle 4"/>
          <p:cNvSpPr/>
          <p:nvPr/>
        </p:nvSpPr>
        <p:spPr>
          <a:xfrm>
            <a:off x="496956" y="3616657"/>
            <a:ext cx="5207808" cy="2866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Evolution de la volumétrie</a:t>
            </a:r>
            <a:endParaRPr lang="fr-FR" b="1" dirty="0"/>
          </a:p>
        </p:txBody>
      </p:sp>
      <p:sp>
        <p:nvSpPr>
          <p:cNvPr id="8" name="ZoneTexte 7"/>
          <p:cNvSpPr txBox="1"/>
          <p:nvPr/>
        </p:nvSpPr>
        <p:spPr>
          <a:xfrm>
            <a:off x="496956" y="3916903"/>
            <a:ext cx="5207808" cy="461665"/>
          </a:xfrm>
          <a:prstGeom prst="rect">
            <a:avLst/>
          </a:prstGeom>
          <a:noFill/>
        </p:spPr>
        <p:txBody>
          <a:bodyPr wrap="square" rtlCol="0">
            <a:spAutoFit/>
          </a:bodyPr>
          <a:lstStyle/>
          <a:p>
            <a:r>
              <a:rPr lang="fr-FR" sz="1200" b="1" i="1" dirty="0" smtClean="0"/>
              <a:t>Les expressions de besoin des ARS OM ont été réalisées sur la base des contraintes de chaque territoire pour faire face aux enjeux locaux du dépistage</a:t>
            </a:r>
            <a:endParaRPr lang="fr-FR" sz="1200" b="1" i="1" dirty="0"/>
          </a:p>
        </p:txBody>
      </p:sp>
      <p:graphicFrame>
        <p:nvGraphicFramePr>
          <p:cNvPr id="9" name="Tableau 8"/>
          <p:cNvGraphicFramePr>
            <a:graphicFrameLocks noGrp="1"/>
          </p:cNvGraphicFramePr>
          <p:nvPr>
            <p:extLst/>
          </p:nvPr>
        </p:nvGraphicFramePr>
        <p:xfrm>
          <a:off x="496956" y="4378568"/>
          <a:ext cx="5207808" cy="2468880"/>
        </p:xfrm>
        <a:graphic>
          <a:graphicData uri="http://schemas.openxmlformats.org/drawingml/2006/table">
            <a:tbl>
              <a:tblPr firstRow="1" bandRow="1">
                <a:tableStyleId>{5C22544A-7EE6-4342-B048-85BDC9FD1C3A}</a:tableStyleId>
              </a:tblPr>
              <a:tblGrid>
                <a:gridCol w="1836811">
                  <a:extLst>
                    <a:ext uri="{9D8B030D-6E8A-4147-A177-3AD203B41FA5}">
                      <a16:colId xmlns:a16="http://schemas.microsoft.com/office/drawing/2014/main" val="3641524302"/>
                    </a:ext>
                  </a:extLst>
                </a:gridCol>
                <a:gridCol w="3370997">
                  <a:extLst>
                    <a:ext uri="{9D8B030D-6E8A-4147-A177-3AD203B41FA5}">
                      <a16:colId xmlns:a16="http://schemas.microsoft.com/office/drawing/2014/main" val="1976434527"/>
                    </a:ext>
                  </a:extLst>
                </a:gridCol>
              </a:tblGrid>
              <a:tr h="206710">
                <a:tc>
                  <a:txBody>
                    <a:bodyPr/>
                    <a:lstStyle/>
                    <a:p>
                      <a:pPr algn="ctr"/>
                      <a:r>
                        <a:rPr lang="fr-FR" sz="1200" dirty="0" smtClean="0"/>
                        <a:t>Territoire</a:t>
                      </a:r>
                      <a:endParaRPr lang="fr-FR" sz="1200" dirty="0"/>
                    </a:p>
                  </a:txBody>
                  <a:tcPr/>
                </a:tc>
                <a:tc>
                  <a:txBody>
                    <a:bodyPr/>
                    <a:lstStyle/>
                    <a:p>
                      <a:pPr algn="ctr"/>
                      <a:r>
                        <a:rPr lang="fr-FR" sz="1200" dirty="0" smtClean="0"/>
                        <a:t>Volume d’amorçage demandé</a:t>
                      </a:r>
                      <a:endParaRPr lang="fr-FR" sz="1200" dirty="0"/>
                    </a:p>
                  </a:txBody>
                  <a:tcPr/>
                </a:tc>
                <a:extLst>
                  <a:ext uri="{0D108BD9-81ED-4DB2-BD59-A6C34878D82A}">
                    <a16:rowId xmlns:a16="http://schemas.microsoft.com/office/drawing/2014/main" val="4008931427"/>
                  </a:ext>
                </a:extLst>
              </a:tr>
              <a:tr h="206710">
                <a:tc>
                  <a:txBody>
                    <a:bodyPr/>
                    <a:lstStyle/>
                    <a:p>
                      <a:r>
                        <a:rPr lang="fr-FR" sz="1200" b="1" dirty="0" smtClean="0"/>
                        <a:t>Guadeloupe</a:t>
                      </a:r>
                      <a:endParaRPr lang="fr-FR" sz="1200" b="1" dirty="0"/>
                    </a:p>
                  </a:txBody>
                  <a:tcPr/>
                </a:tc>
                <a:tc>
                  <a:txBody>
                    <a:bodyPr/>
                    <a:lstStyle/>
                    <a:p>
                      <a:pPr algn="r"/>
                      <a:r>
                        <a:rPr lang="fr-FR" sz="1200" dirty="0" smtClean="0"/>
                        <a:t>10 000</a:t>
                      </a:r>
                      <a:endParaRPr lang="fr-FR" sz="1200" dirty="0"/>
                    </a:p>
                  </a:txBody>
                  <a:tcPr/>
                </a:tc>
                <a:extLst>
                  <a:ext uri="{0D108BD9-81ED-4DB2-BD59-A6C34878D82A}">
                    <a16:rowId xmlns:a16="http://schemas.microsoft.com/office/drawing/2014/main" val="4124133432"/>
                  </a:ext>
                </a:extLst>
              </a:tr>
              <a:tr h="206710">
                <a:tc>
                  <a:txBody>
                    <a:bodyPr/>
                    <a:lstStyle/>
                    <a:p>
                      <a:r>
                        <a:rPr lang="fr-FR" sz="1200" b="1" dirty="0" smtClean="0"/>
                        <a:t>Martinique</a:t>
                      </a:r>
                      <a:endParaRPr lang="fr-FR" sz="1200" b="1" dirty="0"/>
                    </a:p>
                  </a:txBody>
                  <a:tcPr/>
                </a:tc>
                <a:tc>
                  <a:txBody>
                    <a:bodyPr/>
                    <a:lstStyle/>
                    <a:p>
                      <a:pPr algn="r"/>
                      <a:r>
                        <a:rPr lang="fr-FR" sz="1200" dirty="0" smtClean="0"/>
                        <a:t>20 000</a:t>
                      </a:r>
                      <a:endParaRPr lang="fr-FR" sz="1200" dirty="0"/>
                    </a:p>
                  </a:txBody>
                  <a:tcPr/>
                </a:tc>
                <a:extLst>
                  <a:ext uri="{0D108BD9-81ED-4DB2-BD59-A6C34878D82A}">
                    <a16:rowId xmlns:a16="http://schemas.microsoft.com/office/drawing/2014/main" val="827998046"/>
                  </a:ext>
                </a:extLst>
              </a:tr>
              <a:tr h="206710">
                <a:tc>
                  <a:txBody>
                    <a:bodyPr/>
                    <a:lstStyle/>
                    <a:p>
                      <a:r>
                        <a:rPr lang="fr-FR" sz="1200" b="1" dirty="0" smtClean="0"/>
                        <a:t>Guyane</a:t>
                      </a:r>
                      <a:endParaRPr lang="fr-FR" sz="1200" b="1" dirty="0"/>
                    </a:p>
                  </a:txBody>
                  <a:tcPr/>
                </a:tc>
                <a:tc>
                  <a:txBody>
                    <a:bodyPr/>
                    <a:lstStyle/>
                    <a:p>
                      <a:pPr algn="r"/>
                      <a:r>
                        <a:rPr lang="fr-FR" sz="1200" dirty="0" smtClean="0"/>
                        <a:t>10 000</a:t>
                      </a:r>
                      <a:endParaRPr lang="fr-FR" sz="1200" dirty="0"/>
                    </a:p>
                  </a:txBody>
                  <a:tcPr/>
                </a:tc>
                <a:extLst>
                  <a:ext uri="{0D108BD9-81ED-4DB2-BD59-A6C34878D82A}">
                    <a16:rowId xmlns:a16="http://schemas.microsoft.com/office/drawing/2014/main" val="3338829384"/>
                  </a:ext>
                </a:extLst>
              </a:tr>
              <a:tr h="206710">
                <a:tc>
                  <a:txBody>
                    <a:bodyPr/>
                    <a:lstStyle/>
                    <a:p>
                      <a:r>
                        <a:rPr lang="fr-FR" sz="1200" b="1" dirty="0" smtClean="0"/>
                        <a:t>La Réunion</a:t>
                      </a:r>
                      <a:endParaRPr lang="fr-FR" sz="1200" b="1" dirty="0"/>
                    </a:p>
                  </a:txBody>
                  <a:tcPr/>
                </a:tc>
                <a:tc>
                  <a:txBody>
                    <a:bodyPr/>
                    <a:lstStyle/>
                    <a:p>
                      <a:pPr algn="r"/>
                      <a:r>
                        <a:rPr lang="fr-FR" sz="1200" dirty="0" smtClean="0"/>
                        <a:t>120 000</a:t>
                      </a:r>
                      <a:endParaRPr lang="fr-FR" sz="1200" dirty="0"/>
                    </a:p>
                  </a:txBody>
                  <a:tcPr/>
                </a:tc>
                <a:extLst>
                  <a:ext uri="{0D108BD9-81ED-4DB2-BD59-A6C34878D82A}">
                    <a16:rowId xmlns:a16="http://schemas.microsoft.com/office/drawing/2014/main" val="3214577576"/>
                  </a:ext>
                </a:extLst>
              </a:tr>
              <a:tr h="206710">
                <a:tc>
                  <a:txBody>
                    <a:bodyPr/>
                    <a:lstStyle/>
                    <a:p>
                      <a:r>
                        <a:rPr lang="fr-FR" sz="1200" b="1" dirty="0" smtClean="0"/>
                        <a:t>Mayotte</a:t>
                      </a:r>
                      <a:endParaRPr lang="fr-FR" sz="1200" b="1" dirty="0"/>
                    </a:p>
                  </a:txBody>
                  <a:tcPr/>
                </a:tc>
                <a:tc>
                  <a:txBody>
                    <a:bodyPr/>
                    <a:lstStyle/>
                    <a:p>
                      <a:pPr algn="r"/>
                      <a:r>
                        <a:rPr lang="fr-FR" sz="1200" dirty="0" smtClean="0"/>
                        <a:t>2 000</a:t>
                      </a:r>
                      <a:endParaRPr lang="fr-FR" sz="1200" dirty="0"/>
                    </a:p>
                  </a:txBody>
                  <a:tcPr/>
                </a:tc>
                <a:extLst>
                  <a:ext uri="{0D108BD9-81ED-4DB2-BD59-A6C34878D82A}">
                    <a16:rowId xmlns:a16="http://schemas.microsoft.com/office/drawing/2014/main" val="1794258939"/>
                  </a:ext>
                </a:extLst>
              </a:tr>
              <a:tr h="206710">
                <a:tc>
                  <a:txBody>
                    <a:bodyPr/>
                    <a:lstStyle/>
                    <a:p>
                      <a:r>
                        <a:rPr lang="fr-FR" sz="1200" b="1" dirty="0" smtClean="0"/>
                        <a:t>Saint Pierre et Miquelon</a:t>
                      </a:r>
                      <a:endParaRPr lang="fr-FR" sz="1200" b="1" dirty="0"/>
                    </a:p>
                  </a:txBody>
                  <a:tcPr/>
                </a:tc>
                <a:tc>
                  <a:txBody>
                    <a:bodyPr/>
                    <a:lstStyle/>
                    <a:p>
                      <a:pPr algn="r"/>
                      <a:r>
                        <a:rPr lang="fr-FR" sz="1200" dirty="0" smtClean="0"/>
                        <a:t>10 000</a:t>
                      </a:r>
                      <a:endParaRPr lang="fr-FR" sz="1200" dirty="0"/>
                    </a:p>
                  </a:txBody>
                  <a:tcPr/>
                </a:tc>
                <a:extLst>
                  <a:ext uri="{0D108BD9-81ED-4DB2-BD59-A6C34878D82A}">
                    <a16:rowId xmlns:a16="http://schemas.microsoft.com/office/drawing/2014/main" val="2947379232"/>
                  </a:ext>
                </a:extLst>
              </a:tr>
              <a:tr h="206710">
                <a:tc>
                  <a:txBody>
                    <a:bodyPr/>
                    <a:lstStyle/>
                    <a:p>
                      <a:r>
                        <a:rPr lang="fr-FR" sz="1200" b="1" dirty="0" smtClean="0"/>
                        <a:t>Wallis et Futuna</a:t>
                      </a:r>
                      <a:endParaRPr lang="fr-FR" sz="1200" b="1" dirty="0"/>
                    </a:p>
                  </a:txBody>
                  <a:tcPr/>
                </a:tc>
                <a:tc>
                  <a:txBody>
                    <a:bodyPr/>
                    <a:lstStyle/>
                    <a:p>
                      <a:pPr algn="r"/>
                      <a:r>
                        <a:rPr lang="fr-FR" sz="1200" dirty="0" smtClean="0"/>
                        <a:t>20 000</a:t>
                      </a:r>
                      <a:endParaRPr lang="fr-FR" sz="1200" dirty="0"/>
                    </a:p>
                  </a:txBody>
                  <a:tcPr/>
                </a:tc>
                <a:extLst>
                  <a:ext uri="{0D108BD9-81ED-4DB2-BD59-A6C34878D82A}">
                    <a16:rowId xmlns:a16="http://schemas.microsoft.com/office/drawing/2014/main" val="2971408903"/>
                  </a:ext>
                </a:extLst>
              </a:tr>
              <a:tr h="206710">
                <a:tc>
                  <a:txBody>
                    <a:bodyPr/>
                    <a:lstStyle/>
                    <a:p>
                      <a:r>
                        <a:rPr lang="fr-FR" sz="1200" b="1" dirty="0" smtClean="0"/>
                        <a:t>Total</a:t>
                      </a:r>
                      <a:endParaRPr lang="fr-FR" sz="1200" b="1" dirty="0"/>
                    </a:p>
                  </a:txBody>
                  <a:tcPr/>
                </a:tc>
                <a:tc>
                  <a:txBody>
                    <a:bodyPr/>
                    <a:lstStyle/>
                    <a:p>
                      <a:pPr algn="r"/>
                      <a:r>
                        <a:rPr lang="fr-FR" sz="1200" b="1" dirty="0" smtClean="0"/>
                        <a:t>192 000</a:t>
                      </a:r>
                      <a:endParaRPr lang="fr-FR" sz="1200" b="1" dirty="0"/>
                    </a:p>
                  </a:txBody>
                  <a:tcPr/>
                </a:tc>
                <a:extLst>
                  <a:ext uri="{0D108BD9-81ED-4DB2-BD59-A6C34878D82A}">
                    <a16:rowId xmlns:a16="http://schemas.microsoft.com/office/drawing/2014/main" val="1026404461"/>
                  </a:ext>
                </a:extLst>
              </a:tr>
            </a:tbl>
          </a:graphicData>
        </a:graphic>
      </p:graphicFrame>
      <p:sp>
        <p:nvSpPr>
          <p:cNvPr id="13" name="Rectangle 12"/>
          <p:cNvSpPr/>
          <p:nvPr/>
        </p:nvSpPr>
        <p:spPr>
          <a:xfrm>
            <a:off x="6495681" y="3635965"/>
            <a:ext cx="5207808" cy="2866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Stratégie de déploiement</a:t>
            </a:r>
            <a:endParaRPr lang="fr-FR" b="1" dirty="0"/>
          </a:p>
        </p:txBody>
      </p:sp>
      <p:sp>
        <p:nvSpPr>
          <p:cNvPr id="15" name="ZoneTexte 14"/>
          <p:cNvSpPr txBox="1"/>
          <p:nvPr/>
        </p:nvSpPr>
        <p:spPr>
          <a:xfrm>
            <a:off x="6495681" y="3972542"/>
            <a:ext cx="5180512" cy="3108543"/>
          </a:xfrm>
          <a:prstGeom prst="rect">
            <a:avLst/>
          </a:prstGeom>
          <a:noFill/>
        </p:spPr>
        <p:txBody>
          <a:bodyPr wrap="square" rtlCol="0">
            <a:spAutoFit/>
          </a:bodyPr>
          <a:lstStyle/>
          <a:p>
            <a:pPr marL="171450" indent="-171450" algn="just">
              <a:buFont typeface="Arial" panose="020B0604020202020204" pitchFamily="34" charset="0"/>
              <a:buChar char="•"/>
            </a:pPr>
            <a:r>
              <a:rPr lang="fr-FR" sz="1400" dirty="0" smtClean="0"/>
              <a:t>Les premiers autotests devraient être acheminés dans les DOM-ROM prioritaires (Guyane, Wallis et Futuna et Martinique) d’ici la fin de la semaine ou </a:t>
            </a:r>
            <a:r>
              <a:rPr lang="fr-FR" sz="1400" dirty="0" smtClean="0"/>
              <a:t>le </a:t>
            </a:r>
            <a:r>
              <a:rPr lang="fr-FR" sz="1400" dirty="0" smtClean="0"/>
              <a:t>début de la semaine suivante ; </a:t>
            </a:r>
          </a:p>
          <a:p>
            <a:pPr marL="171450" indent="-171450" algn="just">
              <a:buFont typeface="Arial" panose="020B0604020202020204" pitchFamily="34" charset="0"/>
              <a:buChar char="•"/>
            </a:pPr>
            <a:r>
              <a:rPr lang="fr-FR" sz="1400" dirty="0" smtClean="0"/>
              <a:t>Il </a:t>
            </a:r>
            <a:r>
              <a:rPr lang="fr-FR" sz="1400" dirty="0"/>
              <a:t>n’est pas exclu que les territoires ayant sollicité une première dotation relativement faible expriment un nouveau besoin en autotests dans les jours à venir, une fois qu’ils disposeront de plus de recul sur l’acceptabilité de ces tests par les populations ciblées, et au fur et à mesure que leur stratégie de dépistage </a:t>
            </a:r>
            <a:r>
              <a:rPr lang="fr-FR" sz="1400" dirty="0" smtClean="0"/>
              <a:t>s’affinera ; </a:t>
            </a:r>
          </a:p>
          <a:p>
            <a:pPr marL="171450" indent="-171450" algn="just">
              <a:buFont typeface="Arial" panose="020B0604020202020204" pitchFamily="34" charset="0"/>
              <a:buChar char="•"/>
            </a:pPr>
            <a:r>
              <a:rPr lang="fr-FR" sz="1400" dirty="0" smtClean="0"/>
              <a:t>Les </a:t>
            </a:r>
            <a:r>
              <a:rPr lang="fr-FR" sz="1400" dirty="0"/>
              <a:t>ARS ultramarines vont être informées du </a:t>
            </a:r>
            <a:r>
              <a:rPr lang="fr-FR" sz="1400" dirty="0" smtClean="0"/>
              <a:t>circuit d’approvisionnement </a:t>
            </a:r>
            <a:r>
              <a:rPr lang="fr-FR" sz="1400" dirty="0"/>
              <a:t>« en propre » (hors </a:t>
            </a:r>
            <a:r>
              <a:rPr lang="fr-FR" sz="1400" dirty="0" smtClean="0"/>
              <a:t>stock d’amorçage SPF) via l’UGAP. </a:t>
            </a:r>
            <a:r>
              <a:rPr lang="fr-FR" sz="1400" dirty="0"/>
              <a:t>Les ARS et autres autorités de santé en outre-mer pourront ainsi s’approvisionnement directement </a:t>
            </a:r>
            <a:r>
              <a:rPr lang="fr-FR" sz="1400" dirty="0" smtClean="0"/>
              <a:t>auprès de l’UGAP.</a:t>
            </a:r>
            <a:endParaRPr lang="fr-FR" sz="1400" dirty="0"/>
          </a:p>
          <a:p>
            <a:pPr marL="171450" indent="-171450">
              <a:buFont typeface="Arial" panose="020B0604020202020204" pitchFamily="34" charset="0"/>
              <a:buChar char="•"/>
            </a:pPr>
            <a:endParaRPr lang="fr-FR" sz="1400" dirty="0"/>
          </a:p>
        </p:txBody>
      </p:sp>
      <p:pic>
        <p:nvPicPr>
          <p:cNvPr id="16" name="Image 36" descr="Image 36"/>
          <p:cNvPicPr>
            <a:picLocks noChangeAspect="1"/>
          </p:cNvPicPr>
          <p:nvPr/>
        </p:nvPicPr>
        <p:blipFill>
          <a:blip r:embed="rId4">
            <a:extLst/>
          </a:blip>
          <a:stretch>
            <a:fillRect/>
          </a:stretch>
        </p:blipFill>
        <p:spPr>
          <a:xfrm>
            <a:off x="11170256" y="152400"/>
            <a:ext cx="686783" cy="381000"/>
          </a:xfrm>
          <a:prstGeom prst="rect">
            <a:avLst/>
          </a:prstGeom>
          <a:ln w="12700">
            <a:miter lim="400000"/>
          </a:ln>
        </p:spPr>
      </p:pic>
    </p:spTree>
    <p:extLst>
      <p:ext uri="{BB962C8B-B14F-4D97-AF65-F5344CB8AC3E}">
        <p14:creationId xmlns:p14="http://schemas.microsoft.com/office/powerpoint/2010/main" val="1242217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Image 27" descr="Image 27"/>
          <p:cNvPicPr>
            <a:picLocks noChangeAspect="1"/>
          </p:cNvPicPr>
          <p:nvPr/>
        </p:nvPicPr>
        <p:blipFill>
          <a:blip r:embed="rId3"/>
          <a:srcRect l="8428"/>
          <a:stretch>
            <a:fillRect/>
          </a:stretch>
        </p:blipFill>
        <p:spPr>
          <a:xfrm>
            <a:off x="300038" y="105569"/>
            <a:ext cx="541337" cy="460140"/>
          </a:xfrm>
          <a:prstGeom prst="rect">
            <a:avLst/>
          </a:prstGeom>
          <a:ln w="12700">
            <a:miter lim="400000"/>
          </a:ln>
        </p:spPr>
      </p:pic>
      <p:sp>
        <p:nvSpPr>
          <p:cNvPr id="14" name="Titre 1"/>
          <p:cNvSpPr txBox="1"/>
          <p:nvPr/>
        </p:nvSpPr>
        <p:spPr>
          <a:xfrm>
            <a:off x="1802207" y="246208"/>
            <a:ext cx="8633266" cy="5632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nchor="b">
            <a:spAutoFit/>
          </a:bodyPr>
          <a:lstStyle/>
          <a:p>
            <a:pPr>
              <a:lnSpc>
                <a:spcPct val="90000"/>
              </a:lnSpc>
              <a:defRPr sz="2400">
                <a:solidFill>
                  <a:srgbClr val="0A0091"/>
                </a:solidFill>
                <a:latin typeface="Marianne ExtraBold"/>
                <a:ea typeface="Marianne ExtraBold"/>
                <a:cs typeface="Marianne ExtraBold"/>
                <a:sym typeface="Marianne ExtraBold"/>
              </a:defRPr>
            </a:pPr>
            <a:r>
              <a:rPr lang="fr-FR" sz="1700" dirty="0" smtClean="0">
                <a:solidFill>
                  <a:srgbClr val="0A0091"/>
                </a:solidFill>
                <a:latin typeface="Marianne ExtraBold"/>
                <a:ea typeface="Marianne ExtraBold"/>
                <a:cs typeface="Marianne ExtraBold"/>
                <a:sym typeface="Marianne ExtraBold"/>
              </a:rPr>
              <a:t>Un déploiement auprès des publics précaires fondé sur une </a:t>
            </a:r>
            <a:r>
              <a:rPr lang="fr-FR" sz="1700" dirty="0" err="1" smtClean="0">
                <a:solidFill>
                  <a:srgbClr val="0A0091"/>
                </a:solidFill>
                <a:latin typeface="Marianne ExtraBold"/>
                <a:ea typeface="Marianne ExtraBold"/>
                <a:cs typeface="Marianne ExtraBold"/>
                <a:sym typeface="Marianne ExtraBold"/>
              </a:rPr>
              <a:t>co</a:t>
            </a:r>
            <a:r>
              <a:rPr lang="fr-FR" sz="1700" dirty="0" smtClean="0">
                <a:solidFill>
                  <a:srgbClr val="0A0091"/>
                </a:solidFill>
                <a:latin typeface="Marianne ExtraBold"/>
                <a:ea typeface="Marianne ExtraBold"/>
                <a:cs typeface="Marianne ExtraBold"/>
                <a:sym typeface="Marianne ExtraBold"/>
              </a:rPr>
              <a:t>-construction entre les ARS, les préfets, élus locaux et les associations de la cohésion sociale   </a:t>
            </a:r>
            <a:endParaRPr sz="1700" dirty="0">
              <a:solidFill>
                <a:srgbClr val="0A0091"/>
              </a:solidFill>
              <a:latin typeface="Marianne ExtraBold"/>
              <a:ea typeface="Marianne ExtraBold"/>
              <a:cs typeface="Marianne ExtraBold"/>
              <a:sym typeface="Marianne ExtraBold"/>
            </a:endParaRPr>
          </a:p>
        </p:txBody>
      </p:sp>
      <p:sp>
        <p:nvSpPr>
          <p:cNvPr id="6" name="Espace réservé du numéro de diapositive 7">
            <a:extLst>
              <a:ext uri="{FF2B5EF4-FFF2-40B4-BE49-F238E27FC236}">
                <a16:creationId xmlns:a16="http://schemas.microsoft.com/office/drawing/2014/main" id="{659C4BB7-A913-B14A-A007-807CA135BBC4}"/>
              </a:ext>
            </a:extLst>
          </p:cNvPr>
          <p:cNvSpPr txBox="1">
            <a:spLocks/>
          </p:cNvSpPr>
          <p:nvPr/>
        </p:nvSpPr>
        <p:spPr>
          <a:xfrm>
            <a:off x="8610600" y="6356350"/>
            <a:ext cx="2743200" cy="365125"/>
          </a:xfrm>
          <a:prstGeom prst="rect">
            <a:avLst/>
          </a:prstGeom>
          <a:ln w="12700">
            <a:miter lim="400000"/>
          </a:ln>
        </p:spPr>
        <p:txBody>
          <a:bodyPr wrap="none" lIns="45719" rIns="45719" anchor="ctr">
            <a:spAutoFit/>
          </a:bodyPr>
          <a:lstStyle>
            <a:defPPr>
              <a:defRPr lang="fr-FR"/>
            </a:defPPr>
            <a:lvl1pPr marL="0" algn="r" defTabSz="914400" rtl="0" eaLnBrk="1" latinLnBrk="0" hangingPunct="1">
              <a:defRPr sz="1200" kern="1200">
                <a:solidFill>
                  <a:srgbClr val="88888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fr-FR" sz="1200" b="0" i="0" u="none" strike="noStrike" kern="1200" cap="none" spc="0" normalizeH="0" baseline="0" noProof="0" smtClean="0">
                <a:ln>
                  <a:noFill/>
                </a:ln>
                <a:solidFill>
                  <a:srgbClr val="888888"/>
                </a:solidFill>
                <a:effectLst/>
                <a:uLnTx/>
                <a:uFillTx/>
                <a:latin typeface="Calibri"/>
                <a:cs typeface="Calibri"/>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dirty="0">
              <a:ln>
                <a:noFill/>
              </a:ln>
              <a:solidFill>
                <a:srgbClr val="888888"/>
              </a:solidFill>
              <a:effectLst/>
              <a:uLnTx/>
              <a:uFillTx/>
              <a:latin typeface="Calibri"/>
              <a:cs typeface="Calibri"/>
            </a:endParaRPr>
          </a:p>
        </p:txBody>
      </p:sp>
      <p:sp>
        <p:nvSpPr>
          <p:cNvPr id="10" name="Connecteur droit 29"/>
          <p:cNvSpPr/>
          <p:nvPr/>
        </p:nvSpPr>
        <p:spPr>
          <a:xfrm>
            <a:off x="496956" y="1124744"/>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
        <p:nvSpPr>
          <p:cNvPr id="2" name="Pentagone 1"/>
          <p:cNvSpPr/>
          <p:nvPr/>
        </p:nvSpPr>
        <p:spPr>
          <a:xfrm rot="5400000">
            <a:off x="1864528" y="521413"/>
            <a:ext cx="799626" cy="3534770"/>
          </a:xfrm>
          <a:prstGeom prst="homePlate">
            <a:avLst>
              <a:gd name="adj" fmla="val 2730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600" b="1" dirty="0" smtClean="0"/>
              <a:t>Une expérimentation est en cours pour déterminer les conditions de déploiement</a:t>
            </a:r>
            <a:endParaRPr lang="fr-FR" sz="1600" b="1" dirty="0"/>
          </a:p>
        </p:txBody>
      </p:sp>
      <p:sp>
        <p:nvSpPr>
          <p:cNvPr id="7" name="Pentagone 6"/>
          <p:cNvSpPr/>
          <p:nvPr/>
        </p:nvSpPr>
        <p:spPr>
          <a:xfrm rot="5400000">
            <a:off x="5700410" y="521414"/>
            <a:ext cx="799625" cy="3534770"/>
          </a:xfrm>
          <a:prstGeom prst="homePlate">
            <a:avLst>
              <a:gd name="adj" fmla="val 27309"/>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600" b="1" dirty="0" smtClean="0"/>
              <a:t>Un travail de déploiement lancé avec le </a:t>
            </a:r>
            <a:r>
              <a:rPr lang="fr-FR" sz="1600" b="1" dirty="0" err="1" smtClean="0"/>
              <a:t>MinInt</a:t>
            </a:r>
            <a:r>
              <a:rPr lang="fr-FR" sz="1600" b="1" dirty="0" smtClean="0"/>
              <a:t> et le MCT</a:t>
            </a:r>
            <a:endParaRPr lang="fr-FR" sz="1600" b="1" dirty="0"/>
          </a:p>
        </p:txBody>
      </p:sp>
      <p:sp>
        <p:nvSpPr>
          <p:cNvPr id="8" name="Pentagone 7"/>
          <p:cNvSpPr/>
          <p:nvPr/>
        </p:nvSpPr>
        <p:spPr>
          <a:xfrm rot="5400000">
            <a:off x="9536292" y="521414"/>
            <a:ext cx="799625" cy="3534770"/>
          </a:xfrm>
          <a:prstGeom prst="homePlate">
            <a:avLst>
              <a:gd name="adj" fmla="val 27309"/>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600" b="1" dirty="0" smtClean="0"/>
              <a:t>Prochaines étapes</a:t>
            </a:r>
            <a:endParaRPr lang="fr-FR" sz="1600" b="1" dirty="0"/>
          </a:p>
        </p:txBody>
      </p:sp>
      <p:pic>
        <p:nvPicPr>
          <p:cNvPr id="4" name="Image 3"/>
          <p:cNvPicPr>
            <a:picLocks noChangeAspect="1"/>
          </p:cNvPicPr>
          <p:nvPr/>
        </p:nvPicPr>
        <p:blipFill>
          <a:blip r:embed="rId4"/>
          <a:stretch>
            <a:fillRect/>
          </a:stretch>
        </p:blipFill>
        <p:spPr>
          <a:xfrm>
            <a:off x="1980151" y="1348489"/>
            <a:ext cx="591263" cy="409504"/>
          </a:xfrm>
          <a:prstGeom prst="rect">
            <a:avLst/>
          </a:prstGeom>
        </p:spPr>
      </p:pic>
      <p:sp>
        <p:nvSpPr>
          <p:cNvPr id="5" name="Ellipse 4"/>
          <p:cNvSpPr/>
          <p:nvPr/>
        </p:nvSpPr>
        <p:spPr>
          <a:xfrm>
            <a:off x="1916322" y="1179299"/>
            <a:ext cx="696036" cy="709684"/>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5765852" y="1198558"/>
            <a:ext cx="696036" cy="709684"/>
          </a:xfrm>
          <a:prstGeom prst="ellipse">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9634182" y="1184902"/>
            <a:ext cx="696036" cy="709684"/>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p:cNvPicPr>
            <a:picLocks noChangeAspect="1"/>
          </p:cNvPicPr>
          <p:nvPr/>
        </p:nvPicPr>
        <p:blipFill>
          <a:blip r:embed="rId5">
            <a:duotone>
              <a:schemeClr val="accent5">
                <a:shade val="45000"/>
                <a:satMod val="135000"/>
              </a:schemeClr>
              <a:prstClr val="white"/>
            </a:duotone>
            <a:extLst>
              <a:ext uri="{BEBA8EAE-BF5A-486C-A8C5-ECC9F3942E4B}">
                <a14:imgProps xmlns:a14="http://schemas.microsoft.com/office/drawing/2010/main">
                  <a14:imgLayer r:embed="rId6">
                    <a14:imgEffect>
                      <a14:backgroundRemoval t="2899" b="97391" l="3509" r="95322"/>
                    </a14:imgEffect>
                  </a14:imgLayer>
                </a14:imgProps>
              </a:ext>
            </a:extLst>
          </a:blip>
          <a:stretch>
            <a:fillRect/>
          </a:stretch>
        </p:blipFill>
        <p:spPr>
          <a:xfrm>
            <a:off x="5784652" y="1226595"/>
            <a:ext cx="609742" cy="615091"/>
          </a:xfrm>
          <a:prstGeom prst="rect">
            <a:avLst/>
          </a:prstGeom>
        </p:spPr>
      </p:pic>
      <p:sp>
        <p:nvSpPr>
          <p:cNvPr id="13" name="ZoneTexte 12"/>
          <p:cNvSpPr txBox="1"/>
          <p:nvPr/>
        </p:nvSpPr>
        <p:spPr>
          <a:xfrm>
            <a:off x="496956" y="2723861"/>
            <a:ext cx="3534770" cy="1384995"/>
          </a:xfrm>
          <a:prstGeom prst="rect">
            <a:avLst/>
          </a:prstGeom>
          <a:noFill/>
        </p:spPr>
        <p:txBody>
          <a:bodyPr wrap="square" rtlCol="0">
            <a:spAutoFit/>
          </a:bodyPr>
          <a:lstStyle/>
          <a:p>
            <a:pPr marL="285750" indent="-285750" algn="just">
              <a:buFont typeface="Arial" panose="020B0604020202020204" pitchFamily="34" charset="0"/>
              <a:buChar char="•"/>
            </a:pPr>
            <a:r>
              <a:rPr lang="fr-FR" sz="1200" dirty="0" smtClean="0"/>
              <a:t>Une expérimentation sur 5 semaines : réalisation par les populations cible d’un test par semaine (boîte de 5 autotests, soit + de 2000 tests mis à disposition) ;</a:t>
            </a:r>
          </a:p>
          <a:p>
            <a:pPr algn="just"/>
            <a:endParaRPr lang="fr-FR" sz="1200" dirty="0" smtClean="0"/>
          </a:p>
          <a:p>
            <a:pPr marL="285750" indent="-285750" algn="just">
              <a:buFont typeface="Arial" panose="020B0604020202020204" pitchFamily="34" charset="0"/>
              <a:buChar char="•"/>
            </a:pPr>
            <a:r>
              <a:rPr lang="fr-FR" sz="1200" dirty="0" smtClean="0"/>
              <a:t>7 structures : </a:t>
            </a:r>
          </a:p>
          <a:p>
            <a:pPr algn="just"/>
            <a:endParaRPr lang="fr-FR" sz="1200" dirty="0" smtClean="0"/>
          </a:p>
        </p:txBody>
      </p:sp>
      <p:sp>
        <p:nvSpPr>
          <p:cNvPr id="17" name="ZoneTexte 16"/>
          <p:cNvSpPr txBox="1"/>
          <p:nvPr/>
        </p:nvSpPr>
        <p:spPr>
          <a:xfrm>
            <a:off x="4332837" y="2723861"/>
            <a:ext cx="3534770" cy="3416320"/>
          </a:xfrm>
          <a:prstGeom prst="rect">
            <a:avLst/>
          </a:prstGeom>
          <a:noFill/>
        </p:spPr>
        <p:txBody>
          <a:bodyPr wrap="square" rtlCol="0">
            <a:spAutoFit/>
          </a:bodyPr>
          <a:lstStyle/>
          <a:p>
            <a:pPr marL="285750" indent="-285750" algn="just">
              <a:buFont typeface="Arial" panose="020B0604020202020204" pitchFamily="34" charset="0"/>
              <a:buChar char="•"/>
            </a:pPr>
            <a:r>
              <a:rPr lang="fr-FR" sz="1200" dirty="0" smtClean="0"/>
              <a:t>Une méthodologie fondée sur des lignes directrices afin de permettre aux ARS et Préfets, en lien avec les élus locaux, de déterminer conjointement les publics cible en fonction des priorités du terrain ; </a:t>
            </a:r>
          </a:p>
          <a:p>
            <a:pPr marL="285750" indent="-285750" algn="just">
              <a:buFont typeface="Arial" panose="020B0604020202020204" pitchFamily="34" charset="0"/>
              <a:buChar char="•"/>
            </a:pPr>
            <a:r>
              <a:rPr lang="fr-FR" sz="1200" dirty="0" smtClean="0"/>
              <a:t>Sur la fin du mois d’avril, </a:t>
            </a:r>
            <a:r>
              <a:rPr lang="fr-FR" sz="1200" b="1" dirty="0" smtClean="0"/>
              <a:t>500 000 tests </a:t>
            </a:r>
            <a:r>
              <a:rPr lang="fr-FR" sz="1200" dirty="0" smtClean="0"/>
              <a:t>seront répartis au sein des territoires sur la base d’une clé alliant volume de population et indicateurs de pauvreté (sur le modèle de la répartition effectuée pour les masques des publics précaires) ; </a:t>
            </a:r>
          </a:p>
          <a:p>
            <a:pPr marL="285750" indent="-285750" algn="just">
              <a:buFont typeface="Arial" panose="020B0604020202020204" pitchFamily="34" charset="0"/>
              <a:buChar char="•"/>
            </a:pPr>
            <a:r>
              <a:rPr lang="fr-FR" sz="1200" dirty="0" smtClean="0"/>
              <a:t>Les stocks devraient rapidement augmenter au cours des prochaines semaines ; </a:t>
            </a:r>
          </a:p>
          <a:p>
            <a:pPr marL="285750" indent="-285750" algn="just">
              <a:buFont typeface="Arial" panose="020B0604020202020204" pitchFamily="34" charset="0"/>
              <a:buChar char="•"/>
            </a:pPr>
            <a:r>
              <a:rPr lang="fr-FR" sz="1200" dirty="0" smtClean="0"/>
              <a:t>L’option de distribution privilégiée sera, comme pour les masques des </a:t>
            </a:r>
            <a:r>
              <a:rPr lang="fr-FR" sz="1200" dirty="0"/>
              <a:t>publics précaires, de passer par le réseau logistique du ministère de </a:t>
            </a:r>
            <a:r>
              <a:rPr lang="fr-FR" sz="1200" dirty="0" smtClean="0"/>
              <a:t>l’intérieur(Secrétariat général, DEPAFI, SGAMI, préfectures</a:t>
            </a:r>
            <a:r>
              <a:rPr lang="fr-FR" sz="1200" dirty="0"/>
              <a:t>) </a:t>
            </a:r>
          </a:p>
        </p:txBody>
      </p:sp>
      <p:sp>
        <p:nvSpPr>
          <p:cNvPr id="18" name="ZoneTexte 17"/>
          <p:cNvSpPr txBox="1"/>
          <p:nvPr/>
        </p:nvSpPr>
        <p:spPr>
          <a:xfrm>
            <a:off x="8168719" y="2688612"/>
            <a:ext cx="3534770" cy="2308324"/>
          </a:xfrm>
          <a:prstGeom prst="rect">
            <a:avLst/>
          </a:prstGeom>
          <a:noFill/>
        </p:spPr>
        <p:txBody>
          <a:bodyPr wrap="square" rtlCol="0">
            <a:spAutoFit/>
          </a:bodyPr>
          <a:lstStyle/>
          <a:p>
            <a:pPr marL="285750" indent="-285750" algn="just">
              <a:buFont typeface="Arial" panose="020B0604020202020204" pitchFamily="34" charset="0"/>
              <a:buChar char="•"/>
            </a:pPr>
            <a:r>
              <a:rPr lang="fr-FR" sz="1200" u="sng" dirty="0" smtClean="0"/>
              <a:t>Semaine du 12 avril : </a:t>
            </a:r>
          </a:p>
          <a:p>
            <a:pPr marL="536575" lvl="1" indent="-273050" algn="just">
              <a:buFont typeface="Arial" panose="020B0604020202020204" pitchFamily="34" charset="0"/>
              <a:buChar char="•"/>
            </a:pPr>
            <a:r>
              <a:rPr lang="fr-FR" sz="1200" dirty="0" smtClean="0"/>
              <a:t>Présentation de la démarche aux acteurs ; </a:t>
            </a:r>
          </a:p>
          <a:p>
            <a:pPr marL="536575" lvl="1" indent="-273050" algn="just">
              <a:buFont typeface="Arial" panose="020B0604020202020204" pitchFamily="34" charset="0"/>
              <a:buChar char="•"/>
            </a:pPr>
            <a:r>
              <a:rPr lang="fr-FR" sz="1200" dirty="0" smtClean="0"/>
              <a:t>Rédaction des lignes directrices ; </a:t>
            </a:r>
          </a:p>
          <a:p>
            <a:pPr marL="536575" lvl="1" indent="-273050" algn="just">
              <a:buFont typeface="Arial" panose="020B0604020202020204" pitchFamily="34" charset="0"/>
              <a:buChar char="•"/>
            </a:pPr>
            <a:r>
              <a:rPr lang="fr-FR" sz="1200" dirty="0" smtClean="0"/>
              <a:t>Validation des volumes et du circuit logistique ; </a:t>
            </a:r>
          </a:p>
          <a:p>
            <a:pPr marL="263525" lvl="1" algn="just"/>
            <a:endParaRPr lang="fr-FR" sz="1200" dirty="0" smtClean="0"/>
          </a:p>
          <a:p>
            <a:pPr marL="273050" lvl="1" indent="-273050" algn="just">
              <a:buFont typeface="Arial" panose="020B0604020202020204" pitchFamily="34" charset="0"/>
              <a:buChar char="•"/>
            </a:pPr>
            <a:r>
              <a:rPr lang="fr-FR" sz="1200" u="sng" dirty="0" smtClean="0"/>
              <a:t>Semaine du 19 avril : </a:t>
            </a:r>
          </a:p>
          <a:p>
            <a:pPr marL="536575" lvl="1" indent="-273050" algn="just">
              <a:buFont typeface="Arial" panose="020B0604020202020204" pitchFamily="34" charset="0"/>
              <a:buChar char="•"/>
            </a:pPr>
            <a:r>
              <a:rPr lang="fr-FR" sz="1200" dirty="0" smtClean="0"/>
              <a:t>Partage des premiers retours de l’expérimentation IDF ; </a:t>
            </a:r>
          </a:p>
          <a:p>
            <a:pPr marL="536575" lvl="1" indent="-273050" algn="just">
              <a:buFont typeface="Arial" panose="020B0604020202020204" pitchFamily="34" charset="0"/>
              <a:buChar char="•"/>
            </a:pPr>
            <a:r>
              <a:rPr lang="fr-FR" sz="1200" dirty="0" smtClean="0"/>
              <a:t>Début du déploiement dans les territoires ; </a:t>
            </a:r>
          </a:p>
          <a:p>
            <a:pPr marL="536575" lvl="1" indent="-273050" algn="just">
              <a:buFont typeface="Arial" panose="020B0604020202020204" pitchFamily="34" charset="0"/>
              <a:buChar char="•"/>
            </a:pPr>
            <a:r>
              <a:rPr lang="fr-FR" sz="1200" dirty="0" smtClean="0"/>
              <a:t>Lancement de l’expérimentation en QPV.  </a:t>
            </a:r>
          </a:p>
          <a:p>
            <a:pPr marL="536575" lvl="1" indent="-273050" algn="just">
              <a:buFont typeface="Arial" panose="020B0604020202020204" pitchFamily="34" charset="0"/>
              <a:buChar char="•"/>
            </a:pPr>
            <a:endParaRPr lang="fr-FR" sz="1200" dirty="0" smtClean="0"/>
          </a:p>
        </p:txBody>
      </p:sp>
      <p:sp>
        <p:nvSpPr>
          <p:cNvPr id="19" name="Rectangle 18"/>
          <p:cNvSpPr/>
          <p:nvPr/>
        </p:nvSpPr>
        <p:spPr>
          <a:xfrm>
            <a:off x="841375" y="105569"/>
            <a:ext cx="714470" cy="79518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Axe 1</a:t>
            </a:r>
            <a:endParaRPr lang="fr-FR" b="1" dirty="0"/>
          </a:p>
        </p:txBody>
      </p:sp>
      <p:pic>
        <p:nvPicPr>
          <p:cNvPr id="20" name="Image 36" descr="Image 36"/>
          <p:cNvPicPr>
            <a:picLocks noChangeAspect="1"/>
          </p:cNvPicPr>
          <p:nvPr/>
        </p:nvPicPr>
        <p:blipFill>
          <a:blip r:embed="rId7">
            <a:extLst/>
          </a:blip>
          <a:stretch>
            <a:fillRect/>
          </a:stretch>
        </p:blipFill>
        <p:spPr>
          <a:xfrm>
            <a:off x="11170256" y="152400"/>
            <a:ext cx="686783" cy="381000"/>
          </a:xfrm>
          <a:prstGeom prst="rect">
            <a:avLst/>
          </a:prstGeom>
          <a:ln w="12700">
            <a:miter lim="400000"/>
          </a:ln>
        </p:spPr>
      </p:pic>
      <p:pic>
        <p:nvPicPr>
          <p:cNvPr id="3" name="Image 2"/>
          <p:cNvPicPr>
            <a:picLocks noChangeAspect="1"/>
          </p:cNvPicPr>
          <p:nvPr/>
        </p:nvPicPr>
        <p:blipFill>
          <a:blip r:embed="rId8">
            <a:duotone>
              <a:schemeClr val="accent5">
                <a:shade val="45000"/>
                <a:satMod val="135000"/>
              </a:schemeClr>
              <a:prstClr val="white"/>
            </a:duotone>
            <a:extLst>
              <a:ext uri="{BEBA8EAE-BF5A-486C-A8C5-ECC9F3942E4B}">
                <a14:imgProps xmlns:a14="http://schemas.microsoft.com/office/drawing/2010/main">
                  <a14:imgLayer r:embed="rId9">
                    <a14:imgEffect>
                      <a14:backgroundRemoval t="4094" b="89474" l="9877" r="94136">
                        <a14:foregroundMark x1="21914" y1="70175" x2="21914" y2="70175"/>
                      </a14:backgroundRemoval>
                    </a14:imgEffect>
                  </a14:imgLayer>
                </a14:imgProps>
              </a:ext>
            </a:extLst>
          </a:blip>
          <a:stretch>
            <a:fillRect/>
          </a:stretch>
        </p:blipFill>
        <p:spPr>
          <a:xfrm>
            <a:off x="9624755" y="1190733"/>
            <a:ext cx="614159" cy="648279"/>
          </a:xfrm>
          <a:prstGeom prst="rect">
            <a:avLst/>
          </a:prstGeom>
        </p:spPr>
      </p:pic>
      <p:graphicFrame>
        <p:nvGraphicFramePr>
          <p:cNvPr id="16" name="Tableau 15"/>
          <p:cNvGraphicFramePr>
            <a:graphicFrameLocks noGrp="1"/>
          </p:cNvGraphicFramePr>
          <p:nvPr>
            <p:extLst/>
          </p:nvPr>
        </p:nvGraphicFramePr>
        <p:xfrm>
          <a:off x="496955" y="3909079"/>
          <a:ext cx="3534770" cy="2873505"/>
        </p:xfrm>
        <a:graphic>
          <a:graphicData uri="http://schemas.openxmlformats.org/drawingml/2006/table">
            <a:tbl>
              <a:tblPr firstRow="1" bandRow="1">
                <a:tableStyleId>{5940675A-B579-460E-94D1-54222C63F5DA}</a:tableStyleId>
              </a:tblPr>
              <a:tblGrid>
                <a:gridCol w="870911">
                  <a:extLst>
                    <a:ext uri="{9D8B030D-6E8A-4147-A177-3AD203B41FA5}">
                      <a16:colId xmlns:a16="http://schemas.microsoft.com/office/drawing/2014/main" val="1800294165"/>
                    </a:ext>
                  </a:extLst>
                </a:gridCol>
                <a:gridCol w="1867770">
                  <a:extLst>
                    <a:ext uri="{9D8B030D-6E8A-4147-A177-3AD203B41FA5}">
                      <a16:colId xmlns:a16="http://schemas.microsoft.com/office/drawing/2014/main" val="2191900461"/>
                    </a:ext>
                  </a:extLst>
                </a:gridCol>
                <a:gridCol w="796089">
                  <a:extLst>
                    <a:ext uri="{9D8B030D-6E8A-4147-A177-3AD203B41FA5}">
                      <a16:colId xmlns:a16="http://schemas.microsoft.com/office/drawing/2014/main" val="2000012750"/>
                    </a:ext>
                  </a:extLst>
                </a:gridCol>
              </a:tblGrid>
              <a:tr h="397917">
                <a:tc>
                  <a:txBody>
                    <a:bodyPr/>
                    <a:lstStyle/>
                    <a:p>
                      <a:pPr algn="ctr"/>
                      <a:r>
                        <a:rPr lang="fr-FR" sz="1000" b="1" dirty="0" smtClean="0">
                          <a:solidFill>
                            <a:schemeClr val="bg1"/>
                          </a:solidFill>
                        </a:rPr>
                        <a:t>Structure</a:t>
                      </a:r>
                      <a:endParaRPr lang="fr-FR" sz="1000" b="1" dirty="0">
                        <a:solidFill>
                          <a:schemeClr val="bg1"/>
                        </a:solidFill>
                      </a:endParaRPr>
                    </a:p>
                  </a:txBody>
                  <a:tcPr anchor="ctr">
                    <a:solidFill>
                      <a:schemeClr val="accent5">
                        <a:lumMod val="50000"/>
                      </a:schemeClr>
                    </a:solidFill>
                  </a:tcPr>
                </a:tc>
                <a:tc>
                  <a:txBody>
                    <a:bodyPr/>
                    <a:lstStyle/>
                    <a:p>
                      <a:pPr algn="ctr"/>
                      <a:r>
                        <a:rPr lang="fr-FR" sz="1000" b="1" dirty="0" smtClean="0">
                          <a:solidFill>
                            <a:schemeClr val="bg1"/>
                          </a:solidFill>
                        </a:rPr>
                        <a:t>Types de publics</a:t>
                      </a:r>
                      <a:endParaRPr lang="fr-FR" sz="1000" b="1" dirty="0">
                        <a:solidFill>
                          <a:schemeClr val="bg1"/>
                        </a:solidFill>
                      </a:endParaRPr>
                    </a:p>
                  </a:txBody>
                  <a:tcPr anchor="ctr">
                    <a:solidFill>
                      <a:schemeClr val="accent5">
                        <a:lumMod val="50000"/>
                      </a:schemeClr>
                    </a:solidFill>
                  </a:tcPr>
                </a:tc>
                <a:tc>
                  <a:txBody>
                    <a:bodyPr/>
                    <a:lstStyle/>
                    <a:p>
                      <a:pPr algn="ctr"/>
                      <a:r>
                        <a:rPr lang="fr-FR" sz="1000" b="1" dirty="0" smtClean="0">
                          <a:solidFill>
                            <a:schemeClr val="bg1"/>
                          </a:solidFill>
                        </a:rPr>
                        <a:t>Nombre de tests</a:t>
                      </a:r>
                      <a:endParaRPr lang="fr-FR" sz="1000" b="1" dirty="0">
                        <a:solidFill>
                          <a:schemeClr val="bg1"/>
                        </a:solidFill>
                      </a:endParaRPr>
                    </a:p>
                  </a:txBody>
                  <a:tcPr anchor="ctr">
                    <a:solidFill>
                      <a:schemeClr val="accent5">
                        <a:lumMod val="50000"/>
                      </a:schemeClr>
                    </a:solidFill>
                  </a:tcPr>
                </a:tc>
                <a:extLst>
                  <a:ext uri="{0D108BD9-81ED-4DB2-BD59-A6C34878D82A}">
                    <a16:rowId xmlns:a16="http://schemas.microsoft.com/office/drawing/2014/main" val="1545433795"/>
                  </a:ext>
                </a:extLst>
              </a:tr>
              <a:tr h="397917">
                <a:tc>
                  <a:txBody>
                    <a:bodyPr/>
                    <a:lstStyle/>
                    <a:p>
                      <a:pPr algn="l"/>
                      <a:r>
                        <a:rPr lang="fr-FR" sz="1000" b="1" dirty="0" err="1" smtClean="0"/>
                        <a:t>Emmaus</a:t>
                      </a:r>
                      <a:r>
                        <a:rPr lang="fr-FR" sz="1000" b="1" dirty="0" smtClean="0"/>
                        <a:t> Solidarité</a:t>
                      </a:r>
                      <a:endParaRPr lang="fr-FR" sz="1000" b="1" dirty="0"/>
                    </a:p>
                  </a:txBody>
                  <a:tcPr anchor="ctr"/>
                </a:tc>
                <a:tc>
                  <a:txBody>
                    <a:bodyPr/>
                    <a:lstStyle/>
                    <a:p>
                      <a:pPr algn="l"/>
                      <a:r>
                        <a:rPr lang="fr-FR" sz="1000" dirty="0" smtClean="0"/>
                        <a:t>Centre d’hébergement d’urgence</a:t>
                      </a:r>
                      <a:endParaRPr lang="fr-FR" sz="1000" dirty="0"/>
                    </a:p>
                  </a:txBody>
                  <a:tcPr anchor="ctr"/>
                </a:tc>
                <a:tc>
                  <a:txBody>
                    <a:bodyPr/>
                    <a:lstStyle/>
                    <a:p>
                      <a:r>
                        <a:rPr lang="fr-FR" sz="1000" dirty="0" smtClean="0"/>
                        <a:t>300</a:t>
                      </a:r>
                      <a:endParaRPr lang="fr-FR" sz="1000" dirty="0"/>
                    </a:p>
                  </a:txBody>
                  <a:tcPr/>
                </a:tc>
                <a:extLst>
                  <a:ext uri="{0D108BD9-81ED-4DB2-BD59-A6C34878D82A}">
                    <a16:rowId xmlns:a16="http://schemas.microsoft.com/office/drawing/2014/main" val="3026491867"/>
                  </a:ext>
                </a:extLst>
              </a:tr>
              <a:tr h="397917">
                <a:tc>
                  <a:txBody>
                    <a:bodyPr/>
                    <a:lstStyle/>
                    <a:p>
                      <a:pPr algn="l"/>
                      <a:r>
                        <a:rPr lang="fr-FR" sz="1000" b="1" dirty="0" smtClean="0"/>
                        <a:t>Croix Rouge Française</a:t>
                      </a:r>
                      <a:endParaRPr lang="fr-FR" sz="1000" b="1" dirty="0"/>
                    </a:p>
                  </a:txBody>
                  <a:tcPr anchor="ctr"/>
                </a:tc>
                <a:tc>
                  <a:txBody>
                    <a:bodyPr/>
                    <a:lstStyle/>
                    <a:p>
                      <a:pPr algn="l"/>
                      <a:r>
                        <a:rPr lang="fr-FR" sz="1000" dirty="0" smtClean="0"/>
                        <a:t>Centre d’hébergement d’urgence</a:t>
                      </a:r>
                      <a:endParaRPr lang="fr-FR" sz="1000" dirty="0"/>
                    </a:p>
                  </a:txBody>
                  <a:tcPr anchor="ctr"/>
                </a:tc>
                <a:tc>
                  <a:txBody>
                    <a:bodyPr/>
                    <a:lstStyle/>
                    <a:p>
                      <a:r>
                        <a:rPr lang="fr-FR" sz="1000" dirty="0" smtClean="0"/>
                        <a:t>150</a:t>
                      </a:r>
                      <a:endParaRPr lang="fr-FR" sz="1000" dirty="0"/>
                    </a:p>
                  </a:txBody>
                  <a:tcPr/>
                </a:tc>
                <a:extLst>
                  <a:ext uri="{0D108BD9-81ED-4DB2-BD59-A6C34878D82A}">
                    <a16:rowId xmlns:a16="http://schemas.microsoft.com/office/drawing/2014/main" val="2688215825"/>
                  </a:ext>
                </a:extLst>
              </a:tr>
              <a:tr h="238750">
                <a:tc>
                  <a:txBody>
                    <a:bodyPr/>
                    <a:lstStyle/>
                    <a:p>
                      <a:pPr algn="l"/>
                      <a:r>
                        <a:rPr lang="fr-FR" sz="1000" b="1" dirty="0" smtClean="0"/>
                        <a:t>ASAV</a:t>
                      </a:r>
                      <a:endParaRPr lang="fr-FR" sz="1000" b="1" dirty="0"/>
                    </a:p>
                  </a:txBody>
                  <a:tcPr anchor="ctr"/>
                </a:tc>
                <a:tc>
                  <a:txBody>
                    <a:bodyPr/>
                    <a:lstStyle/>
                    <a:p>
                      <a:pPr algn="l"/>
                      <a:r>
                        <a:rPr lang="fr-FR" sz="1000" dirty="0" smtClean="0"/>
                        <a:t>Gens du voyage et communautés Rom</a:t>
                      </a:r>
                      <a:endParaRPr lang="fr-FR" sz="1000" dirty="0"/>
                    </a:p>
                  </a:txBody>
                  <a:tcPr anchor="ctr"/>
                </a:tc>
                <a:tc>
                  <a:txBody>
                    <a:bodyPr/>
                    <a:lstStyle/>
                    <a:p>
                      <a:r>
                        <a:rPr lang="fr-FR" sz="1000" dirty="0" smtClean="0"/>
                        <a:t>1150</a:t>
                      </a:r>
                      <a:endParaRPr lang="fr-FR" sz="1000" dirty="0"/>
                    </a:p>
                  </a:txBody>
                  <a:tcPr/>
                </a:tc>
                <a:extLst>
                  <a:ext uri="{0D108BD9-81ED-4DB2-BD59-A6C34878D82A}">
                    <a16:rowId xmlns:a16="http://schemas.microsoft.com/office/drawing/2014/main" val="3441953052"/>
                  </a:ext>
                </a:extLst>
              </a:tr>
              <a:tr h="238750">
                <a:tc>
                  <a:txBody>
                    <a:bodyPr/>
                    <a:lstStyle/>
                    <a:p>
                      <a:pPr algn="l"/>
                      <a:r>
                        <a:rPr lang="fr-FR" sz="1000" b="1" dirty="0" smtClean="0"/>
                        <a:t>Aurore</a:t>
                      </a:r>
                      <a:endParaRPr lang="fr-FR" sz="1000" b="1" dirty="0"/>
                    </a:p>
                  </a:txBody>
                  <a:tcPr anchor="ctr"/>
                </a:tc>
                <a:tc>
                  <a:txBody>
                    <a:bodyPr/>
                    <a:lstStyle/>
                    <a:p>
                      <a:pPr algn="l"/>
                      <a:r>
                        <a:rPr lang="fr-FR" sz="1000" dirty="0" smtClean="0"/>
                        <a:t>Accueil de jour</a:t>
                      </a:r>
                      <a:endParaRPr lang="fr-FR" sz="1000" dirty="0"/>
                    </a:p>
                  </a:txBody>
                  <a:tcPr anchor="ctr"/>
                </a:tc>
                <a:tc>
                  <a:txBody>
                    <a:bodyPr/>
                    <a:lstStyle/>
                    <a:p>
                      <a:r>
                        <a:rPr lang="fr-FR" sz="1000" dirty="0" smtClean="0"/>
                        <a:t>100</a:t>
                      </a:r>
                      <a:endParaRPr lang="fr-FR" sz="1000" dirty="0"/>
                    </a:p>
                  </a:txBody>
                  <a:tcPr/>
                </a:tc>
                <a:extLst>
                  <a:ext uri="{0D108BD9-81ED-4DB2-BD59-A6C34878D82A}">
                    <a16:rowId xmlns:a16="http://schemas.microsoft.com/office/drawing/2014/main" val="2667917565"/>
                  </a:ext>
                </a:extLst>
              </a:tr>
              <a:tr h="397917">
                <a:tc>
                  <a:txBody>
                    <a:bodyPr/>
                    <a:lstStyle/>
                    <a:p>
                      <a:pPr algn="l"/>
                      <a:r>
                        <a:rPr lang="fr-FR" sz="1000" b="1" dirty="0" smtClean="0"/>
                        <a:t>Samu social Paris</a:t>
                      </a:r>
                      <a:endParaRPr lang="fr-FR" sz="1000" b="1" dirty="0"/>
                    </a:p>
                  </a:txBody>
                  <a:tcPr anchor="ctr"/>
                </a:tc>
                <a:tc>
                  <a:txBody>
                    <a:bodyPr/>
                    <a:lstStyle/>
                    <a:p>
                      <a:pPr algn="l"/>
                      <a:r>
                        <a:rPr lang="fr-FR" sz="1000" dirty="0" smtClean="0"/>
                        <a:t>Halte de nuit pour femmes précaires</a:t>
                      </a:r>
                      <a:endParaRPr lang="fr-FR" sz="1000" dirty="0"/>
                    </a:p>
                  </a:txBody>
                  <a:tcPr anchor="ctr"/>
                </a:tc>
                <a:tc>
                  <a:txBody>
                    <a:bodyPr/>
                    <a:lstStyle/>
                    <a:p>
                      <a:r>
                        <a:rPr lang="fr-FR" sz="1000" dirty="0" smtClean="0"/>
                        <a:t>200</a:t>
                      </a:r>
                      <a:endParaRPr lang="fr-FR" sz="1000" dirty="0"/>
                    </a:p>
                  </a:txBody>
                  <a:tcPr/>
                </a:tc>
                <a:extLst>
                  <a:ext uri="{0D108BD9-81ED-4DB2-BD59-A6C34878D82A}">
                    <a16:rowId xmlns:a16="http://schemas.microsoft.com/office/drawing/2014/main" val="4004755168"/>
                  </a:ext>
                </a:extLst>
              </a:tr>
              <a:tr h="238750">
                <a:tc>
                  <a:txBody>
                    <a:bodyPr/>
                    <a:lstStyle/>
                    <a:p>
                      <a:pPr algn="l"/>
                      <a:r>
                        <a:rPr lang="fr-FR" sz="1000" b="1" dirty="0" smtClean="0"/>
                        <a:t>Empreintes</a:t>
                      </a:r>
                      <a:endParaRPr lang="fr-FR" sz="1000" b="1" dirty="0"/>
                    </a:p>
                  </a:txBody>
                  <a:tcPr anchor="ctr"/>
                </a:tc>
                <a:tc>
                  <a:txBody>
                    <a:bodyPr/>
                    <a:lstStyle/>
                    <a:p>
                      <a:pPr algn="l"/>
                      <a:r>
                        <a:rPr lang="fr-FR" sz="1000" dirty="0" smtClean="0"/>
                        <a:t>CAES</a:t>
                      </a:r>
                      <a:endParaRPr lang="fr-FR" sz="1000" dirty="0"/>
                    </a:p>
                  </a:txBody>
                  <a:tcPr anchor="ctr"/>
                </a:tc>
                <a:tc>
                  <a:txBody>
                    <a:bodyPr/>
                    <a:lstStyle/>
                    <a:p>
                      <a:r>
                        <a:rPr lang="fr-FR" sz="1000" dirty="0" smtClean="0"/>
                        <a:t>200</a:t>
                      </a:r>
                      <a:endParaRPr lang="fr-FR" sz="1000" dirty="0"/>
                    </a:p>
                  </a:txBody>
                  <a:tcPr/>
                </a:tc>
                <a:extLst>
                  <a:ext uri="{0D108BD9-81ED-4DB2-BD59-A6C34878D82A}">
                    <a16:rowId xmlns:a16="http://schemas.microsoft.com/office/drawing/2014/main" val="4013944273"/>
                  </a:ext>
                </a:extLst>
              </a:tr>
              <a:tr h="397917">
                <a:tc>
                  <a:txBody>
                    <a:bodyPr/>
                    <a:lstStyle/>
                    <a:p>
                      <a:pPr algn="l"/>
                      <a:r>
                        <a:rPr lang="fr-FR" sz="1000" b="1" dirty="0" smtClean="0"/>
                        <a:t>PASS CHIC de Créteil</a:t>
                      </a:r>
                      <a:endParaRPr lang="fr-FR" sz="1000" b="1" dirty="0"/>
                    </a:p>
                  </a:txBody>
                  <a:tcPr anchor="ctr"/>
                </a:tc>
                <a:tc>
                  <a:txBody>
                    <a:bodyPr/>
                    <a:lstStyle/>
                    <a:p>
                      <a:pPr algn="l"/>
                      <a:r>
                        <a:rPr lang="fr-FR" sz="1000" dirty="0" smtClean="0"/>
                        <a:t>Usagers de la</a:t>
                      </a:r>
                      <a:r>
                        <a:rPr lang="fr-FR" sz="1000" baseline="0" dirty="0" smtClean="0"/>
                        <a:t> PASS</a:t>
                      </a:r>
                      <a:endParaRPr lang="fr-FR" sz="1000" dirty="0"/>
                    </a:p>
                  </a:txBody>
                  <a:tcPr anchor="ctr"/>
                </a:tc>
                <a:tc>
                  <a:txBody>
                    <a:bodyPr/>
                    <a:lstStyle/>
                    <a:p>
                      <a:r>
                        <a:rPr lang="fr-FR" sz="1000" dirty="0" smtClean="0"/>
                        <a:t>100</a:t>
                      </a:r>
                      <a:endParaRPr lang="fr-FR" sz="1000" dirty="0"/>
                    </a:p>
                  </a:txBody>
                  <a:tcPr/>
                </a:tc>
                <a:extLst>
                  <a:ext uri="{0D108BD9-81ED-4DB2-BD59-A6C34878D82A}">
                    <a16:rowId xmlns:a16="http://schemas.microsoft.com/office/drawing/2014/main" val="202398285"/>
                  </a:ext>
                </a:extLst>
              </a:tr>
            </a:tbl>
          </a:graphicData>
        </a:graphic>
      </p:graphicFrame>
    </p:spTree>
    <p:extLst>
      <p:ext uri="{BB962C8B-B14F-4D97-AF65-F5344CB8AC3E}">
        <p14:creationId xmlns:p14="http://schemas.microsoft.com/office/powerpoint/2010/main" val="1283421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p:nvPr/>
        </p:nvSpPr>
        <p:spPr>
          <a:xfrm>
            <a:off x="1703388" y="353343"/>
            <a:ext cx="10019033" cy="424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hangingPunct="0">
              <a:lnSpc>
                <a:spcPct val="90000"/>
              </a:lnSpc>
              <a:defRPr sz="2800">
                <a:solidFill>
                  <a:srgbClr val="FF5050"/>
                </a:solidFill>
                <a:latin typeface="Marianne ExtraBold"/>
                <a:ea typeface="Marianne ExtraBold"/>
                <a:cs typeface="Marianne ExtraBold"/>
                <a:sym typeface="Marianne ExtraBold"/>
              </a:defRPr>
            </a:pPr>
            <a:r>
              <a:rPr lang="fr-FR" sz="2400" dirty="0" smtClean="0">
                <a:solidFill>
                  <a:srgbClr val="0A0091"/>
                </a:solidFill>
                <a:latin typeface="Marianne ExtraBold"/>
                <a:ea typeface="Marianne ExtraBold"/>
                <a:cs typeface="Marianne ExtraBold"/>
                <a:sym typeface="Marianne ExtraBold"/>
              </a:rPr>
              <a:t>Déploiement en officine </a:t>
            </a:r>
            <a:r>
              <a:rPr lang="fr-FR" sz="2400" dirty="0" smtClean="0">
                <a:solidFill>
                  <a:srgbClr val="0A0091"/>
                </a:solidFill>
                <a:latin typeface="Marianne ExtraBold"/>
                <a:ea typeface="Marianne ExtraBold"/>
                <a:cs typeface="Marianne ExtraBold"/>
                <a:sym typeface="Marianne ExtraBold"/>
              </a:rPr>
              <a:t>depuis le </a:t>
            </a:r>
            <a:r>
              <a:rPr lang="fr-FR" sz="2400" dirty="0" smtClean="0">
                <a:solidFill>
                  <a:srgbClr val="0A0091"/>
                </a:solidFill>
                <a:latin typeface="Marianne ExtraBold"/>
                <a:ea typeface="Marianne ExtraBold"/>
                <a:cs typeface="Marianne ExtraBold"/>
                <a:sym typeface="Marianne ExtraBold"/>
              </a:rPr>
              <a:t>12 avril</a:t>
            </a:r>
            <a:endParaRPr sz="2400" dirty="0">
              <a:solidFill>
                <a:srgbClr val="0A0091"/>
              </a:solidFill>
              <a:latin typeface="Marianne ExtraBold"/>
              <a:ea typeface="Marianne ExtraBold"/>
              <a:cs typeface="Marianne ExtraBold"/>
              <a:sym typeface="Marianne ExtraBold"/>
            </a:endParaRPr>
          </a:p>
        </p:txBody>
      </p:sp>
      <p:pic>
        <p:nvPicPr>
          <p:cNvPr id="6" name="Image 27" descr="Image 27"/>
          <p:cNvPicPr>
            <a:picLocks noChangeAspect="1"/>
          </p:cNvPicPr>
          <p:nvPr/>
        </p:nvPicPr>
        <p:blipFill>
          <a:blip r:embed="rId2"/>
          <a:srcRect l="8428"/>
          <a:stretch>
            <a:fillRect/>
          </a:stretch>
        </p:blipFill>
        <p:spPr>
          <a:xfrm>
            <a:off x="300038" y="105569"/>
            <a:ext cx="541337" cy="460140"/>
          </a:xfrm>
          <a:prstGeom prst="rect">
            <a:avLst/>
          </a:prstGeom>
          <a:ln w="12700">
            <a:miter lim="400000"/>
          </a:ln>
        </p:spPr>
      </p:pic>
      <p:sp>
        <p:nvSpPr>
          <p:cNvPr id="5" name="Connecteur droit 29"/>
          <p:cNvSpPr/>
          <p:nvPr/>
        </p:nvSpPr>
        <p:spPr>
          <a:xfrm>
            <a:off x="496956" y="1005872"/>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
        <p:nvSpPr>
          <p:cNvPr id="7" name="Rectangle 6"/>
          <p:cNvSpPr/>
          <p:nvPr/>
        </p:nvSpPr>
        <p:spPr>
          <a:xfrm>
            <a:off x="841375" y="105569"/>
            <a:ext cx="714470" cy="79518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Axe 2</a:t>
            </a:r>
            <a:endParaRPr lang="fr-FR" b="1" dirty="0"/>
          </a:p>
        </p:txBody>
      </p:sp>
      <p:sp>
        <p:nvSpPr>
          <p:cNvPr id="2" name="Pentagone 1"/>
          <p:cNvSpPr/>
          <p:nvPr/>
        </p:nvSpPr>
        <p:spPr>
          <a:xfrm>
            <a:off x="1021216" y="1056787"/>
            <a:ext cx="1997755" cy="919849"/>
          </a:xfrm>
          <a:prstGeom prst="homePlate">
            <a:avLst>
              <a:gd name="adj" fmla="val 19911"/>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t>Populations cible</a:t>
            </a:r>
            <a:endParaRPr lang="fr-FR" sz="1400" b="1" dirty="0"/>
          </a:p>
        </p:txBody>
      </p:sp>
      <p:sp>
        <p:nvSpPr>
          <p:cNvPr id="3" name="ZoneTexte 2"/>
          <p:cNvSpPr txBox="1"/>
          <p:nvPr/>
        </p:nvSpPr>
        <p:spPr>
          <a:xfrm>
            <a:off x="3018971" y="1074433"/>
            <a:ext cx="8911772" cy="954107"/>
          </a:xfrm>
          <a:prstGeom prst="rect">
            <a:avLst/>
          </a:prstGeom>
          <a:noFill/>
        </p:spPr>
        <p:txBody>
          <a:bodyPr wrap="square" rtlCol="0">
            <a:spAutoFit/>
          </a:bodyPr>
          <a:lstStyle/>
          <a:p>
            <a:pPr marL="285750" indent="-285750">
              <a:buFont typeface="Arial" panose="020B0604020202020204" pitchFamily="34" charset="0"/>
              <a:buChar char="•"/>
            </a:pPr>
            <a:r>
              <a:rPr lang="fr-FR" sz="1400" b="1" dirty="0" smtClean="0"/>
              <a:t>Publics prioritaires :</a:t>
            </a:r>
            <a:r>
              <a:rPr lang="fr-FR" sz="1400" dirty="0" smtClean="0"/>
              <a:t> aides à domicile auprès de personnes âgées et de personnes handicapées (580 000 personnes), afin de leur permettre de réaliser un dépistage itératif, comme pour les professionnels de santé en EHPAD et ESMS ;</a:t>
            </a:r>
          </a:p>
          <a:p>
            <a:pPr marL="285750" indent="-285750">
              <a:buFont typeface="Arial" panose="020B0604020202020204" pitchFamily="34" charset="0"/>
              <a:buChar char="•"/>
            </a:pPr>
            <a:r>
              <a:rPr lang="fr-FR" sz="1400" b="1" dirty="0" smtClean="0"/>
              <a:t>Grand public :</a:t>
            </a:r>
            <a:r>
              <a:rPr lang="fr-FR" sz="1400" dirty="0" smtClean="0"/>
              <a:t> ouverture large pour augmenter le taux de dépistage des personnes asymptomatiques dans la population dans le cadre d’un déploiement assisté par un professionnel de santé</a:t>
            </a:r>
            <a:endParaRPr lang="fr-FR" sz="1400" b="1" dirty="0"/>
          </a:p>
        </p:txBody>
      </p:sp>
      <p:sp>
        <p:nvSpPr>
          <p:cNvPr id="9" name="ZoneTexte 8"/>
          <p:cNvSpPr txBox="1"/>
          <p:nvPr/>
        </p:nvSpPr>
        <p:spPr>
          <a:xfrm>
            <a:off x="72570" y="2159875"/>
            <a:ext cx="5339218" cy="307777"/>
          </a:xfrm>
          <a:prstGeom prst="rect">
            <a:avLst/>
          </a:prstGeom>
          <a:noFill/>
        </p:spPr>
        <p:txBody>
          <a:bodyPr wrap="square" rtlCol="0">
            <a:spAutoFit/>
          </a:bodyPr>
          <a:lstStyle/>
          <a:p>
            <a:pPr algn="ctr"/>
            <a:r>
              <a:rPr lang="fr-FR" sz="1400" b="1" i="1" dirty="0" smtClean="0"/>
              <a:t>Le recours aux pharmaciens pour encadrer les autotests</a:t>
            </a:r>
            <a:endParaRPr lang="fr-FR" sz="1400" b="1" i="1" dirty="0"/>
          </a:p>
        </p:txBody>
      </p:sp>
      <p:pic>
        <p:nvPicPr>
          <p:cNvPr id="10" name="Image 9"/>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backgroundRemoval t="9585" b="93610" l="9804" r="94118">
                        <a14:foregroundMark x1="37908" y1="54633" x2="37908" y2="54633"/>
                        <a14:foregroundMark x1="50654" y1="55272" x2="50654" y2="55272"/>
                        <a14:foregroundMark x1="50654" y1="55272" x2="50654" y2="55272"/>
                        <a14:foregroundMark x1="64379" y1="42173" x2="64379" y2="42173"/>
                        <a14:foregroundMark x1="83987" y1="23962" x2="83987" y2="23962"/>
                      </a14:backgroundRemoval>
                    </a14:imgEffect>
                  </a14:imgLayer>
                </a14:imgProps>
              </a:ext>
            </a:extLst>
          </a:blip>
          <a:stretch>
            <a:fillRect/>
          </a:stretch>
        </p:blipFill>
        <p:spPr>
          <a:xfrm>
            <a:off x="276922" y="1133327"/>
            <a:ext cx="744294" cy="761320"/>
          </a:xfrm>
          <a:prstGeom prst="rect">
            <a:avLst/>
          </a:prstGeom>
        </p:spPr>
      </p:pic>
      <p:sp>
        <p:nvSpPr>
          <p:cNvPr id="11" name="Ellipse 10"/>
          <p:cNvSpPr/>
          <p:nvPr/>
        </p:nvSpPr>
        <p:spPr>
          <a:xfrm>
            <a:off x="301216" y="1191383"/>
            <a:ext cx="720000" cy="720000"/>
          </a:xfrm>
          <a:prstGeom prst="ellipse">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 name="Connecteur droit 20"/>
          <p:cNvCxnSpPr/>
          <p:nvPr/>
        </p:nvCxnSpPr>
        <p:spPr>
          <a:xfrm>
            <a:off x="72570" y="2603013"/>
            <a:ext cx="5156655" cy="4223"/>
          </a:xfrm>
          <a:prstGeom prst="line">
            <a:avLst/>
          </a:prstGeom>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72570" y="2692162"/>
            <a:ext cx="5156655" cy="3754874"/>
          </a:xfrm>
          <a:prstGeom prst="rect">
            <a:avLst/>
          </a:prstGeom>
          <a:noFill/>
        </p:spPr>
        <p:txBody>
          <a:bodyPr wrap="square" rtlCol="0">
            <a:spAutoFit/>
          </a:bodyPr>
          <a:lstStyle/>
          <a:p>
            <a:pPr marL="285750" indent="-285750">
              <a:buFont typeface="Arial" panose="020B0604020202020204" pitchFamily="34" charset="0"/>
              <a:buChar char="•"/>
            </a:pPr>
            <a:r>
              <a:rPr lang="fr-FR" sz="1400" dirty="0" smtClean="0"/>
              <a:t>Les pharmaciens sont des professionnels de santé de proximité, avec plus de </a:t>
            </a:r>
            <a:r>
              <a:rPr lang="fr-FR" sz="1400" b="1" dirty="0" smtClean="0"/>
              <a:t>20 000 officines couvrant le territoire</a:t>
            </a:r>
            <a:r>
              <a:rPr lang="fr-FR" sz="1400" dirty="0" smtClean="0"/>
              <a:t>, et sont à même de porter le message d’accompagnement à la délivrance de l’autotest ; </a:t>
            </a:r>
          </a:p>
          <a:p>
            <a:pPr marL="285750" indent="-285750">
              <a:buFont typeface="Arial" panose="020B0604020202020204" pitchFamily="34" charset="0"/>
              <a:buChar char="•"/>
            </a:pPr>
            <a:r>
              <a:rPr lang="fr-FR" sz="1400" dirty="0" smtClean="0"/>
              <a:t>Il s'agit donc d’assurer l’accompagnement nécessaire en amont de l’utilisation d’un autotest compte tenu :</a:t>
            </a:r>
          </a:p>
          <a:p>
            <a:pPr marL="742950" lvl="1" indent="-285750">
              <a:buFont typeface="Arial" panose="020B0604020202020204" pitchFamily="34" charset="0"/>
              <a:buChar char="•"/>
            </a:pPr>
            <a:r>
              <a:rPr lang="fr-FR" sz="1400" dirty="0" smtClean="0"/>
              <a:t>du </a:t>
            </a:r>
            <a:r>
              <a:rPr lang="fr-FR" sz="1400" b="1" dirty="0" smtClean="0"/>
              <a:t>risque de fausse réassurance </a:t>
            </a:r>
            <a:r>
              <a:rPr lang="fr-FR" sz="1400" dirty="0" smtClean="0"/>
              <a:t>qui peut naître de la mauvaise interprétation d’un résultat négatif</a:t>
            </a:r>
          </a:p>
          <a:p>
            <a:pPr marL="742950" lvl="1" indent="-285750">
              <a:buFont typeface="Arial" panose="020B0604020202020204" pitchFamily="34" charset="0"/>
              <a:buChar char="•"/>
            </a:pPr>
            <a:r>
              <a:rPr lang="fr-FR" sz="1400" dirty="0" smtClean="0"/>
              <a:t>du </a:t>
            </a:r>
            <a:r>
              <a:rPr lang="fr-FR" sz="1400" b="1" dirty="0" smtClean="0"/>
              <a:t>risque de perte de contrôle de l’épidémie</a:t>
            </a:r>
            <a:r>
              <a:rPr lang="fr-FR" sz="1400" dirty="0" smtClean="0"/>
              <a:t> si les personnes qui se font tester chez elles ne refont pas un test PCR qui leur permette de rentrer dans le dispositif Tester Alerter Protéger, car dans ce cas il n’y aurait ni contact tracing ni intégration dans nos indicateurs </a:t>
            </a:r>
            <a:r>
              <a:rPr lang="fr-FR" sz="1400" b="1" dirty="0" smtClean="0"/>
              <a:t>de suivi de l’épidémie</a:t>
            </a:r>
          </a:p>
          <a:p>
            <a:pPr marL="742950" lvl="1" indent="-285750">
              <a:buFont typeface="Arial" panose="020B0604020202020204" pitchFamily="34" charset="0"/>
              <a:buChar char="•"/>
            </a:pPr>
            <a:r>
              <a:rPr lang="fr-FR" sz="1400" b="1" dirty="0" smtClean="0"/>
              <a:t>et cela dans une période de circulation très active </a:t>
            </a:r>
            <a:r>
              <a:rPr lang="fr-FR" sz="1400" dirty="0" smtClean="0"/>
              <a:t>du virus qui nous impose une plus grande vigilance dans l’intégration d’un nouvel outil de dépistage</a:t>
            </a:r>
            <a:endParaRPr lang="fr-FR" sz="1400" dirty="0"/>
          </a:p>
        </p:txBody>
      </p:sp>
      <p:sp>
        <p:nvSpPr>
          <p:cNvPr id="23" name="ZoneTexte 22"/>
          <p:cNvSpPr txBox="1"/>
          <p:nvPr/>
        </p:nvSpPr>
        <p:spPr>
          <a:xfrm>
            <a:off x="6221493" y="2065982"/>
            <a:ext cx="5339218" cy="523220"/>
          </a:xfrm>
          <a:prstGeom prst="rect">
            <a:avLst/>
          </a:prstGeom>
          <a:noFill/>
        </p:spPr>
        <p:txBody>
          <a:bodyPr wrap="square" rtlCol="0">
            <a:spAutoFit/>
          </a:bodyPr>
          <a:lstStyle/>
          <a:p>
            <a:pPr algn="ctr"/>
            <a:r>
              <a:rPr lang="fr-FR" sz="1400" b="1" i="1" dirty="0" smtClean="0"/>
              <a:t>Les officines permettront la distribution aux publics cible, prise en charge par l’AM, et la vente libre pour le grand public</a:t>
            </a:r>
            <a:endParaRPr lang="fr-FR" sz="1400" b="1" i="1" dirty="0"/>
          </a:p>
        </p:txBody>
      </p:sp>
      <p:cxnSp>
        <p:nvCxnSpPr>
          <p:cNvPr id="24" name="Connecteur droit 23"/>
          <p:cNvCxnSpPr/>
          <p:nvPr/>
        </p:nvCxnSpPr>
        <p:spPr>
          <a:xfrm>
            <a:off x="5611892" y="2589202"/>
            <a:ext cx="6318851" cy="0"/>
          </a:xfrm>
          <a:prstGeom prst="line">
            <a:avLst/>
          </a:prstGeom>
        </p:spPr>
        <p:style>
          <a:lnRef idx="1">
            <a:schemeClr val="accent1"/>
          </a:lnRef>
          <a:fillRef idx="0">
            <a:schemeClr val="accent1"/>
          </a:fillRef>
          <a:effectRef idx="0">
            <a:schemeClr val="accent1"/>
          </a:effectRef>
          <a:fontRef idx="minor">
            <a:schemeClr val="tx1"/>
          </a:fontRef>
        </p:style>
      </p:cxnSp>
      <p:pic>
        <p:nvPicPr>
          <p:cNvPr id="17" name="Image 36" descr="Image 36"/>
          <p:cNvPicPr>
            <a:picLocks noChangeAspect="1"/>
          </p:cNvPicPr>
          <p:nvPr/>
        </p:nvPicPr>
        <p:blipFill>
          <a:blip r:embed="rId5">
            <a:extLst/>
          </a:blip>
          <a:stretch>
            <a:fillRect/>
          </a:stretch>
        </p:blipFill>
        <p:spPr>
          <a:xfrm>
            <a:off x="11170256" y="152400"/>
            <a:ext cx="686783" cy="381000"/>
          </a:xfrm>
          <a:prstGeom prst="rect">
            <a:avLst/>
          </a:prstGeom>
          <a:ln w="12700">
            <a:miter lim="400000"/>
          </a:ln>
        </p:spPr>
      </p:pic>
      <p:sp>
        <p:nvSpPr>
          <p:cNvPr id="12" name="Ellipse 11"/>
          <p:cNvSpPr/>
          <p:nvPr/>
        </p:nvSpPr>
        <p:spPr>
          <a:xfrm>
            <a:off x="5618295" y="3115345"/>
            <a:ext cx="827314" cy="864000"/>
          </a:xfrm>
          <a:prstGeom prst="ellipse">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pic>
        <p:nvPicPr>
          <p:cNvPr id="8" name="Image 7"/>
          <p:cNvPicPr>
            <a:picLocks noChangeAspect="1"/>
          </p:cNvPicPr>
          <p:nvPr/>
        </p:nvPicPr>
        <p:blipFill>
          <a:blip r:embed="rId6">
            <a:duotone>
              <a:schemeClr val="accent5">
                <a:shade val="45000"/>
                <a:satMod val="135000"/>
              </a:schemeClr>
              <a:prstClr val="white"/>
            </a:duotone>
            <a:extLst>
              <a:ext uri="{BEBA8EAE-BF5A-486C-A8C5-ECC9F3942E4B}">
                <a14:imgProps xmlns:a14="http://schemas.microsoft.com/office/drawing/2010/main">
                  <a14:imgLayer r:embed="rId7">
                    <a14:imgEffect>
                      <a14:backgroundRemoval t="0" b="98667" l="2166" r="97834">
                        <a14:foregroundMark x1="38267" y1="50667" x2="38267" y2="50667"/>
                        <a14:foregroundMark x1="48014" y1="16333" x2="48014" y2="16333"/>
                      </a14:backgroundRemoval>
                    </a14:imgEffect>
                  </a14:imgLayer>
                </a14:imgProps>
              </a:ext>
            </a:extLst>
          </a:blip>
          <a:stretch>
            <a:fillRect/>
          </a:stretch>
        </p:blipFill>
        <p:spPr>
          <a:xfrm>
            <a:off x="5745494" y="3237102"/>
            <a:ext cx="572916" cy="620486"/>
          </a:xfrm>
          <a:prstGeom prst="rect">
            <a:avLst/>
          </a:prstGeom>
        </p:spPr>
      </p:pic>
      <p:sp>
        <p:nvSpPr>
          <p:cNvPr id="19" name="Ellipse 18"/>
          <p:cNvSpPr/>
          <p:nvPr/>
        </p:nvSpPr>
        <p:spPr>
          <a:xfrm>
            <a:off x="5618295" y="4899648"/>
            <a:ext cx="827314" cy="864000"/>
          </a:xfrm>
          <a:prstGeom prst="ellipse">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FR" sz="1800" b="0" i="0" u="none" strike="noStrike" cap="none" spc="0" normalizeH="0" baseline="0">
              <a:ln>
                <a:noFill/>
              </a:ln>
              <a:solidFill>
                <a:srgbClr val="000000"/>
              </a:solidFill>
              <a:effectLst/>
              <a:uFillTx/>
              <a:latin typeface="+mn-lt"/>
              <a:ea typeface="+mn-ea"/>
              <a:cs typeface="+mn-cs"/>
              <a:sym typeface="Calibri"/>
            </a:endParaRPr>
          </a:p>
        </p:txBody>
      </p:sp>
      <p:pic>
        <p:nvPicPr>
          <p:cNvPr id="13" name="Image 12"/>
          <p:cNvPicPr>
            <a:picLocks noChangeAspect="1"/>
          </p:cNvPicPr>
          <p:nvPr/>
        </p:nvPicPr>
        <p:blipFill>
          <a:blip r:embed="rId8">
            <a:duotone>
              <a:schemeClr val="accent5">
                <a:shade val="45000"/>
                <a:satMod val="135000"/>
              </a:schemeClr>
              <a:prstClr val="white"/>
            </a:duotone>
            <a:extLst>
              <a:ext uri="{BEBA8EAE-BF5A-486C-A8C5-ECC9F3942E4B}">
                <a14:imgProps xmlns:a14="http://schemas.microsoft.com/office/drawing/2010/main">
                  <a14:imgLayer r:embed="rId9">
                    <a14:imgEffect>
                      <a14:backgroundRemoval t="2622" b="98502" l="5000" r="97000">
                        <a14:foregroundMark x1="37667" y1="77154" x2="37667" y2="77154"/>
                        <a14:foregroundMark x1="32667" y1="33333" x2="32667" y2="33333"/>
                        <a14:foregroundMark x1="67667" y1="33333" x2="67667" y2="33333"/>
                        <a14:foregroundMark x1="69667" y1="48315" x2="69667" y2="48315"/>
                      </a14:backgroundRemoval>
                    </a14:imgEffect>
                  </a14:imgLayer>
                </a14:imgProps>
              </a:ext>
            </a:extLst>
          </a:blip>
          <a:stretch>
            <a:fillRect/>
          </a:stretch>
        </p:blipFill>
        <p:spPr>
          <a:xfrm>
            <a:off x="5709547" y="5044707"/>
            <a:ext cx="644811" cy="573882"/>
          </a:xfrm>
          <a:prstGeom prst="rect">
            <a:avLst/>
          </a:prstGeom>
        </p:spPr>
      </p:pic>
      <p:sp>
        <p:nvSpPr>
          <p:cNvPr id="15" name="ZoneTexte 14"/>
          <p:cNvSpPr txBox="1"/>
          <p:nvPr/>
        </p:nvSpPr>
        <p:spPr>
          <a:xfrm>
            <a:off x="6662057" y="2670184"/>
            <a:ext cx="5268686" cy="2031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285750" indent="-285750" algn="just">
              <a:buFont typeface="Arial" panose="020B0604020202020204" pitchFamily="34" charset="0"/>
              <a:buChar char="•"/>
            </a:pPr>
            <a:r>
              <a:rPr lang="fr-FR" sz="1400" b="1" dirty="0">
                <a:solidFill>
                  <a:schemeClr val="tx1"/>
                </a:solidFill>
              </a:rPr>
              <a:t>Prise en charte intégrale par </a:t>
            </a:r>
            <a:r>
              <a:rPr lang="fr-FR" sz="1400" b="1" dirty="0" smtClean="0">
                <a:solidFill>
                  <a:schemeClr val="tx1"/>
                </a:solidFill>
              </a:rPr>
              <a:t>l’AM </a:t>
            </a:r>
            <a:r>
              <a:rPr lang="fr-FR" sz="1400" dirty="0">
                <a:solidFill>
                  <a:schemeClr val="tx1"/>
                </a:solidFill>
              </a:rPr>
              <a:t>(sur présentation d’un justificatif professionnel) pour les </a:t>
            </a:r>
            <a:r>
              <a:rPr lang="fr-FR" sz="1400" dirty="0" smtClean="0">
                <a:solidFill>
                  <a:schemeClr val="tx1"/>
                </a:solidFill>
              </a:rPr>
              <a:t>publics-cibles (600 000 personnes) </a:t>
            </a:r>
            <a:r>
              <a:rPr lang="fr-FR" sz="1400" dirty="0">
                <a:solidFill>
                  <a:schemeClr val="tx1"/>
                </a:solidFill>
              </a:rPr>
              <a:t>:</a:t>
            </a:r>
          </a:p>
          <a:p>
            <a:pPr marL="742950" lvl="1" indent="-285750" algn="just">
              <a:buFont typeface="Arial" panose="020B0604020202020204" pitchFamily="34" charset="0"/>
              <a:buChar char="•"/>
            </a:pPr>
            <a:r>
              <a:rPr lang="fr-FR" sz="1400" b="1" dirty="0">
                <a:solidFill>
                  <a:schemeClr val="tx1"/>
                </a:solidFill>
              </a:rPr>
              <a:t>Services d’aide à domicile </a:t>
            </a:r>
            <a:r>
              <a:rPr lang="fr-FR" sz="1400" dirty="0">
                <a:solidFill>
                  <a:schemeClr val="tx1"/>
                </a:solidFill>
              </a:rPr>
              <a:t>(SAAD en service prestataire, intervenants mandataires, particuliers employeurs, salariés des SSIAD, salariés de service pour personnes handicapées</a:t>
            </a:r>
            <a:r>
              <a:rPr lang="fr-FR" sz="1400" dirty="0" smtClean="0">
                <a:solidFill>
                  <a:schemeClr val="tx1"/>
                </a:solidFill>
              </a:rPr>
              <a:t>) ; </a:t>
            </a:r>
            <a:endParaRPr lang="fr-FR" sz="1400" dirty="0">
              <a:solidFill>
                <a:schemeClr val="tx1"/>
              </a:solidFill>
            </a:endParaRPr>
          </a:p>
          <a:p>
            <a:pPr marL="742950" lvl="1" indent="-285750" algn="just">
              <a:buFont typeface="Arial" panose="020B0604020202020204" pitchFamily="34" charset="0"/>
              <a:buChar char="•"/>
            </a:pPr>
            <a:r>
              <a:rPr lang="fr-FR" sz="1400" b="1" dirty="0">
                <a:solidFill>
                  <a:schemeClr val="tx1"/>
                </a:solidFill>
              </a:rPr>
              <a:t>Accueillants </a:t>
            </a:r>
            <a:r>
              <a:rPr lang="fr-FR" sz="1400" b="1" dirty="0" smtClean="0">
                <a:solidFill>
                  <a:schemeClr val="tx1"/>
                </a:solidFill>
              </a:rPr>
              <a:t>familiaux </a:t>
            </a:r>
            <a:r>
              <a:rPr lang="fr-FR" sz="1400" dirty="0" smtClean="0">
                <a:solidFill>
                  <a:schemeClr val="tx1"/>
                </a:solidFill>
              </a:rPr>
              <a:t>; </a:t>
            </a:r>
            <a:endParaRPr lang="fr-FR" sz="1400" dirty="0">
              <a:solidFill>
                <a:schemeClr val="tx1"/>
              </a:solidFill>
            </a:endParaRPr>
          </a:p>
          <a:p>
            <a:pPr marL="285750" indent="-285750" algn="just">
              <a:buFont typeface="Arial" panose="020B0604020202020204" pitchFamily="34" charset="0"/>
              <a:buChar char="•"/>
            </a:pPr>
            <a:r>
              <a:rPr lang="fr-FR" sz="1400" dirty="0">
                <a:solidFill>
                  <a:schemeClr val="tx1"/>
                </a:solidFill>
              </a:rPr>
              <a:t>Prise en charge </a:t>
            </a:r>
            <a:r>
              <a:rPr lang="fr-FR" sz="1400" dirty="0" smtClean="0">
                <a:solidFill>
                  <a:schemeClr val="tx1"/>
                </a:solidFill>
              </a:rPr>
              <a:t>CPAM limitée à 10 autotests par mois : </a:t>
            </a:r>
          </a:p>
          <a:p>
            <a:pPr marL="812800" indent="-285750" algn="just">
              <a:buFont typeface="Arial" panose="020B0604020202020204" pitchFamily="34" charset="0"/>
              <a:buChar char="•"/>
            </a:pPr>
            <a:r>
              <a:rPr lang="fr-FR" sz="1400" dirty="0" smtClean="0">
                <a:solidFill>
                  <a:schemeClr val="tx1"/>
                </a:solidFill>
              </a:rPr>
              <a:t> 1€ pour la dispensation de 10 autotests et : </a:t>
            </a:r>
          </a:p>
          <a:p>
            <a:pPr marL="812800" lvl="2" indent="-285750" algn="just">
              <a:buFont typeface="Arial" panose="020B0604020202020204" pitchFamily="34" charset="0"/>
              <a:buChar char="•"/>
            </a:pPr>
            <a:r>
              <a:rPr lang="fr-FR" sz="1400" dirty="0" smtClean="0">
                <a:solidFill>
                  <a:schemeClr val="tx1"/>
                </a:solidFill>
              </a:rPr>
              <a:t>5,2€ l’autotest jusqu’au 15 mai puis 4,2 euro; </a:t>
            </a:r>
            <a:endParaRPr lang="fr-FR" sz="1400" dirty="0">
              <a:solidFill>
                <a:schemeClr val="tx1"/>
              </a:solidFill>
            </a:endParaRPr>
          </a:p>
        </p:txBody>
      </p:sp>
      <p:sp>
        <p:nvSpPr>
          <p:cNvPr id="26" name="ZoneTexte 25"/>
          <p:cNvSpPr txBox="1"/>
          <p:nvPr/>
        </p:nvSpPr>
        <p:spPr>
          <a:xfrm>
            <a:off x="6662057" y="4831690"/>
            <a:ext cx="5268686" cy="954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285750" indent="-285750">
              <a:buFont typeface="Arial" panose="020B0604020202020204" pitchFamily="34" charset="0"/>
              <a:buChar char="•"/>
            </a:pPr>
            <a:r>
              <a:rPr lang="fr-FR" sz="1400" b="1" dirty="0">
                <a:solidFill>
                  <a:schemeClr val="tx1"/>
                </a:solidFill>
              </a:rPr>
              <a:t>Absence de prise en charge pour le grand public </a:t>
            </a:r>
            <a:r>
              <a:rPr lang="fr-FR" sz="1400" dirty="0">
                <a:solidFill>
                  <a:schemeClr val="tx1"/>
                </a:solidFill>
              </a:rPr>
              <a:t>: prix-limite de vente fixé à 6€ l’autotest, puis </a:t>
            </a:r>
            <a:r>
              <a:rPr lang="fr-FR" sz="1400" dirty="0" smtClean="0">
                <a:solidFill>
                  <a:schemeClr val="tx1"/>
                </a:solidFill>
              </a:rPr>
              <a:t>5,2€ </a:t>
            </a:r>
            <a:r>
              <a:rPr lang="fr-FR" sz="1400" dirty="0">
                <a:solidFill>
                  <a:schemeClr val="tx1"/>
                </a:solidFill>
              </a:rPr>
              <a:t>à partir du 15 </a:t>
            </a:r>
            <a:r>
              <a:rPr lang="fr-FR" sz="1400" dirty="0" smtClean="0">
                <a:solidFill>
                  <a:schemeClr val="tx1"/>
                </a:solidFill>
              </a:rPr>
              <a:t>mai</a:t>
            </a:r>
          </a:p>
          <a:p>
            <a:pPr marL="285750" indent="-285750">
              <a:buFont typeface="Arial" panose="020B0604020202020204" pitchFamily="34" charset="0"/>
              <a:buChar char="•"/>
            </a:pPr>
            <a:r>
              <a:rPr lang="fr-FR" sz="1400" dirty="0"/>
              <a:t>Arrêté d’autorisation de la vente libre en officine et  la prise en charge pour les publics cible publié </a:t>
            </a:r>
            <a:r>
              <a:rPr lang="fr-FR" sz="1400" dirty="0" smtClean="0"/>
              <a:t>dimanche 11 avril ; </a:t>
            </a:r>
            <a:endParaRPr lang="fr-FR" sz="1400" dirty="0">
              <a:solidFill>
                <a:schemeClr val="tx1"/>
              </a:solidFill>
            </a:endParaRPr>
          </a:p>
        </p:txBody>
      </p:sp>
      <p:sp>
        <p:nvSpPr>
          <p:cNvPr id="16" name="Rectangle 15"/>
          <p:cNvSpPr/>
          <p:nvPr/>
        </p:nvSpPr>
        <p:spPr>
          <a:xfrm>
            <a:off x="5618295" y="6059365"/>
            <a:ext cx="6312448" cy="523216"/>
          </a:xfrm>
          <a:prstGeom prst="rect">
            <a:avLst/>
          </a:prstGeom>
          <a:solidFill>
            <a:schemeClr val="accent2">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algn="ctr"/>
            <a:r>
              <a:rPr lang="fr-FR" sz="1400" b="1" dirty="0" smtClean="0"/>
              <a:t>700 000 autotests disponibles entre lundi et mercredi en officine, </a:t>
            </a:r>
          </a:p>
          <a:p>
            <a:pPr algn="ctr"/>
            <a:r>
              <a:rPr lang="fr-FR" sz="1400" b="1" dirty="0" smtClean="0"/>
              <a:t>1,5M au cours de cette première semaine  </a:t>
            </a:r>
            <a:endParaRPr lang="fr-FR" sz="1400" b="1" dirty="0"/>
          </a:p>
        </p:txBody>
      </p:sp>
    </p:spTree>
    <p:extLst>
      <p:ext uri="{BB962C8B-B14F-4D97-AF65-F5344CB8AC3E}">
        <p14:creationId xmlns:p14="http://schemas.microsoft.com/office/powerpoint/2010/main" val="2968122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p:nvPr/>
        </p:nvSpPr>
        <p:spPr>
          <a:xfrm>
            <a:off x="1703388" y="108030"/>
            <a:ext cx="10019033" cy="7571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hangingPunct="0">
              <a:lnSpc>
                <a:spcPct val="90000"/>
              </a:lnSpc>
              <a:defRPr sz="2800">
                <a:solidFill>
                  <a:srgbClr val="FF5050"/>
                </a:solidFill>
                <a:latin typeface="Marianne ExtraBold"/>
                <a:ea typeface="Marianne ExtraBold"/>
                <a:cs typeface="Marianne ExtraBold"/>
                <a:sym typeface="Marianne ExtraBold"/>
              </a:defRPr>
            </a:pPr>
            <a:r>
              <a:rPr lang="fr-FR" sz="2400" dirty="0" smtClean="0">
                <a:solidFill>
                  <a:srgbClr val="0A0091"/>
                </a:solidFill>
                <a:latin typeface="Marianne ExtraBold"/>
                <a:ea typeface="Marianne ExtraBold"/>
                <a:cs typeface="Marianne ExtraBold"/>
                <a:sym typeface="Marianne ExtraBold"/>
              </a:rPr>
              <a:t>Le succès du déploiement dépendra de la bonne appropriation</a:t>
            </a:r>
          </a:p>
          <a:p>
            <a:pPr hangingPunct="0">
              <a:lnSpc>
                <a:spcPct val="90000"/>
              </a:lnSpc>
              <a:defRPr sz="2800">
                <a:solidFill>
                  <a:srgbClr val="FF5050"/>
                </a:solidFill>
                <a:latin typeface="Marianne ExtraBold"/>
                <a:ea typeface="Marianne ExtraBold"/>
                <a:cs typeface="Marianne ExtraBold"/>
                <a:sym typeface="Marianne ExtraBold"/>
              </a:defRPr>
            </a:pPr>
            <a:r>
              <a:rPr lang="fr-FR" sz="2400" dirty="0" smtClean="0">
                <a:solidFill>
                  <a:srgbClr val="0A0091"/>
                </a:solidFill>
                <a:latin typeface="Marianne ExtraBold"/>
                <a:ea typeface="Marianne ExtraBold"/>
                <a:cs typeface="Marianne ExtraBold"/>
                <a:sym typeface="Marianne ExtraBold"/>
              </a:rPr>
              <a:t> par le grand public  </a:t>
            </a:r>
            <a:endParaRPr sz="2400" dirty="0">
              <a:solidFill>
                <a:srgbClr val="0A0091"/>
              </a:solidFill>
              <a:latin typeface="Marianne ExtraBold"/>
              <a:ea typeface="Marianne ExtraBold"/>
              <a:cs typeface="Marianne ExtraBold"/>
              <a:sym typeface="Marianne ExtraBold"/>
            </a:endParaRPr>
          </a:p>
        </p:txBody>
      </p:sp>
      <p:pic>
        <p:nvPicPr>
          <p:cNvPr id="6" name="Image 27" descr="Image 27"/>
          <p:cNvPicPr>
            <a:picLocks noChangeAspect="1"/>
          </p:cNvPicPr>
          <p:nvPr/>
        </p:nvPicPr>
        <p:blipFill>
          <a:blip r:embed="rId2"/>
          <a:srcRect l="8428"/>
          <a:stretch>
            <a:fillRect/>
          </a:stretch>
        </p:blipFill>
        <p:spPr>
          <a:xfrm>
            <a:off x="300038" y="105569"/>
            <a:ext cx="541337" cy="460140"/>
          </a:xfrm>
          <a:prstGeom prst="rect">
            <a:avLst/>
          </a:prstGeom>
          <a:ln w="12700">
            <a:miter lim="400000"/>
          </a:ln>
        </p:spPr>
      </p:pic>
      <p:sp>
        <p:nvSpPr>
          <p:cNvPr id="5" name="Connecteur droit 29"/>
          <p:cNvSpPr/>
          <p:nvPr/>
        </p:nvSpPr>
        <p:spPr>
          <a:xfrm>
            <a:off x="496956" y="1005872"/>
            <a:ext cx="11206533" cy="1"/>
          </a:xfrm>
          <a:prstGeom prst="line">
            <a:avLst/>
          </a:prstGeom>
          <a:ln w="22225">
            <a:solidFill>
              <a:srgbClr val="0A0091"/>
            </a:solidFill>
            <a:miter/>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
        <p:nvSpPr>
          <p:cNvPr id="7" name="Rectangle 6"/>
          <p:cNvSpPr/>
          <p:nvPr/>
        </p:nvSpPr>
        <p:spPr>
          <a:xfrm>
            <a:off x="841375" y="105569"/>
            <a:ext cx="714470" cy="79518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Axe 2</a:t>
            </a:r>
            <a:endParaRPr lang="fr-FR" b="1" dirty="0"/>
          </a:p>
        </p:txBody>
      </p:sp>
      <p:pic>
        <p:nvPicPr>
          <p:cNvPr id="17" name="Image 36" descr="Image 36"/>
          <p:cNvPicPr>
            <a:picLocks noChangeAspect="1"/>
          </p:cNvPicPr>
          <p:nvPr/>
        </p:nvPicPr>
        <p:blipFill>
          <a:blip r:embed="rId3">
            <a:extLst/>
          </a:blip>
          <a:stretch>
            <a:fillRect/>
          </a:stretch>
        </p:blipFill>
        <p:spPr>
          <a:xfrm>
            <a:off x="11170256" y="152400"/>
            <a:ext cx="686783" cy="381000"/>
          </a:xfrm>
          <a:prstGeom prst="rect">
            <a:avLst/>
          </a:prstGeom>
          <a:ln w="12700">
            <a:miter lim="400000"/>
          </a:ln>
        </p:spPr>
      </p:pic>
      <p:sp>
        <p:nvSpPr>
          <p:cNvPr id="8" name="Pentagone 7"/>
          <p:cNvSpPr/>
          <p:nvPr/>
        </p:nvSpPr>
        <p:spPr>
          <a:xfrm>
            <a:off x="491775" y="1151781"/>
            <a:ext cx="2423225" cy="1169547"/>
          </a:xfrm>
          <a:prstGeom prst="homePlate">
            <a:avLst>
              <a:gd name="adj" fmla="val 28855"/>
            </a:avLst>
          </a:prstGeom>
          <a:solidFill>
            <a:schemeClr val="accent5">
              <a:lumMod val="5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fr-FR" sz="1400" b="0" i="0" u="none" strike="noStrike" cap="none" spc="0" normalizeH="0" baseline="0" dirty="0" smtClean="0">
                <a:ln>
                  <a:noFill/>
                </a:ln>
                <a:solidFill>
                  <a:schemeClr val="bg1"/>
                </a:solidFill>
                <a:effectLst/>
                <a:uFillTx/>
                <a:latin typeface="+mn-lt"/>
                <a:ea typeface="+mn-ea"/>
                <a:cs typeface="+mn-cs"/>
                <a:sym typeface="Calibri"/>
              </a:rPr>
              <a:t>Les caractéristiques de l’autotest</a:t>
            </a:r>
            <a:r>
              <a:rPr kumimoji="0" lang="fr-FR" sz="1400" b="0" i="0" u="none" strike="noStrike" cap="none" spc="0" normalizeH="0" dirty="0" smtClean="0">
                <a:ln>
                  <a:noFill/>
                </a:ln>
                <a:solidFill>
                  <a:schemeClr val="bg1"/>
                </a:solidFill>
                <a:effectLst/>
                <a:uFillTx/>
                <a:latin typeface="+mn-lt"/>
                <a:ea typeface="+mn-ea"/>
                <a:cs typeface="+mn-cs"/>
                <a:sym typeface="Calibri"/>
              </a:rPr>
              <a:t> doivent être correctement expliquées pour garantir une bonne appropriation</a:t>
            </a:r>
            <a:endParaRPr kumimoji="0" lang="fr-FR" sz="1400" b="0" i="0" u="none" strike="noStrike" cap="none" spc="0" normalizeH="0" baseline="0" dirty="0">
              <a:ln>
                <a:noFill/>
              </a:ln>
              <a:solidFill>
                <a:schemeClr val="bg1"/>
              </a:solidFill>
              <a:effectLst/>
              <a:uFillTx/>
              <a:latin typeface="+mn-lt"/>
              <a:ea typeface="+mn-ea"/>
              <a:cs typeface="+mn-cs"/>
              <a:sym typeface="Calibri"/>
            </a:endParaRPr>
          </a:p>
        </p:txBody>
      </p:sp>
      <p:sp>
        <p:nvSpPr>
          <p:cNvPr id="12" name="ZoneTexte 11"/>
          <p:cNvSpPr txBox="1"/>
          <p:nvPr/>
        </p:nvSpPr>
        <p:spPr>
          <a:xfrm>
            <a:off x="2915000" y="1259503"/>
            <a:ext cx="8788489" cy="954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fr-FR" sz="1400" b="0" i="0" u="none" strike="noStrike" cap="none" spc="0" normalizeH="0" baseline="0" dirty="0" smtClean="0">
                <a:ln>
                  <a:noFill/>
                </a:ln>
                <a:solidFill>
                  <a:srgbClr val="000000"/>
                </a:solidFill>
                <a:effectLst/>
                <a:uFillTx/>
                <a:sym typeface="Calibri"/>
              </a:rPr>
              <a:t>L’autotest est </a:t>
            </a:r>
            <a:r>
              <a:rPr kumimoji="0" lang="fr-FR" sz="1400" b="1" i="0" u="none" strike="noStrike" cap="none" spc="0" normalizeH="0" baseline="0" dirty="0" smtClean="0">
                <a:ln>
                  <a:noFill/>
                </a:ln>
                <a:solidFill>
                  <a:srgbClr val="000000"/>
                </a:solidFill>
                <a:effectLst/>
                <a:uFillTx/>
                <a:sym typeface="Calibri"/>
              </a:rPr>
              <a:t>un test de dépistage </a:t>
            </a:r>
            <a:r>
              <a:rPr kumimoji="0" lang="fr-FR" sz="1400" b="0" i="0" u="none" strike="noStrike" cap="none" spc="0" normalizeH="0" baseline="0" dirty="0" smtClean="0">
                <a:ln>
                  <a:noFill/>
                </a:ln>
                <a:solidFill>
                  <a:srgbClr val="000000"/>
                </a:solidFill>
                <a:effectLst/>
                <a:uFillTx/>
                <a:sym typeface="Calibri"/>
              </a:rPr>
              <a:t>moins sensible que les tests de diagnostic, il doit donc être</a:t>
            </a:r>
            <a:r>
              <a:rPr kumimoji="0" lang="fr-FR" sz="1400" b="0" i="0" u="none" strike="noStrike" cap="none" spc="0" normalizeH="0" dirty="0" smtClean="0">
                <a:ln>
                  <a:noFill/>
                </a:ln>
                <a:solidFill>
                  <a:srgbClr val="000000"/>
                </a:solidFill>
                <a:effectLst/>
                <a:uFillTx/>
                <a:sym typeface="Calibri"/>
              </a:rPr>
              <a:t> réalisé </a:t>
            </a:r>
            <a:r>
              <a:rPr kumimoji="0" lang="fr-FR" sz="1400" b="1" i="0" u="none" strike="noStrike" cap="none" spc="0" normalizeH="0" dirty="0" smtClean="0">
                <a:ln>
                  <a:noFill/>
                </a:ln>
                <a:solidFill>
                  <a:srgbClr val="000000"/>
                </a:solidFill>
                <a:effectLst/>
                <a:uFillTx/>
                <a:sym typeface="Calibri"/>
              </a:rPr>
              <a:t>de manière itérative</a:t>
            </a:r>
            <a:r>
              <a:rPr kumimoji="0" lang="fr-FR" sz="1400" b="0" i="0" u="none" strike="noStrike" cap="none" spc="0" normalizeH="0" dirty="0" smtClean="0">
                <a:ln>
                  <a:noFill/>
                </a:ln>
                <a:solidFill>
                  <a:srgbClr val="000000"/>
                </a:solidFill>
                <a:effectLst/>
                <a:uFillTx/>
                <a:sym typeface="Calibri"/>
              </a:rPr>
              <a:t> ;</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fr-FR" sz="1400" dirty="0" smtClean="0"/>
              <a:t>En cas de résultat positif, il est </a:t>
            </a:r>
            <a:r>
              <a:rPr lang="fr-FR" sz="1400" b="1" dirty="0" smtClean="0"/>
              <a:t>indispensable que le patient réalise un test PCR sur prélèvement </a:t>
            </a:r>
            <a:r>
              <a:rPr lang="fr-FR" sz="1400" b="1" dirty="0" err="1" smtClean="0"/>
              <a:t>nasopharyngé</a:t>
            </a:r>
            <a:r>
              <a:rPr lang="fr-FR" sz="1400" b="1" dirty="0" smtClean="0"/>
              <a:t> </a:t>
            </a:r>
            <a:r>
              <a:rPr lang="fr-FR" sz="1400" dirty="0" smtClean="0"/>
              <a:t>qui permettra de confirmer le diagnostic et d’intégrer le suivi des patients 0 dans SIDEP</a:t>
            </a:r>
            <a:endParaRPr kumimoji="0" lang="fr-FR" sz="1400" b="0" i="0" u="none" strike="noStrike" cap="none" spc="0" normalizeH="0" dirty="0" smtClean="0">
              <a:ln>
                <a:noFill/>
              </a:ln>
              <a:solidFill>
                <a:srgbClr val="000000"/>
              </a:solidFill>
              <a:effectLst/>
              <a:uFillTx/>
              <a:sym typeface="Calibri"/>
            </a:endParaRPr>
          </a:p>
        </p:txBody>
      </p:sp>
      <p:sp>
        <p:nvSpPr>
          <p:cNvPr id="13" name="ZoneTexte 12"/>
          <p:cNvSpPr txBox="1"/>
          <p:nvPr/>
        </p:nvSpPr>
        <p:spPr>
          <a:xfrm>
            <a:off x="491775" y="2434428"/>
            <a:ext cx="11464724" cy="523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fr-FR" sz="1400" b="1" i="1" u="none" strike="noStrike" cap="none" spc="0" normalizeH="0" baseline="0" dirty="0" smtClean="0">
                <a:ln>
                  <a:noFill/>
                </a:ln>
                <a:solidFill>
                  <a:srgbClr val="000000"/>
                </a:solidFill>
                <a:effectLst/>
                <a:uFillTx/>
                <a:latin typeface="+mn-lt"/>
                <a:ea typeface="+mn-ea"/>
                <a:cs typeface="+mn-cs"/>
                <a:sym typeface="Calibri"/>
              </a:rPr>
              <a:t>Une campagne de communication globale</a:t>
            </a:r>
            <a:r>
              <a:rPr kumimoji="0" lang="fr-FR" sz="1400" b="1" i="1" u="none" strike="noStrike" cap="none" spc="0" normalizeH="0" dirty="0" smtClean="0">
                <a:ln>
                  <a:noFill/>
                </a:ln>
                <a:solidFill>
                  <a:srgbClr val="000000"/>
                </a:solidFill>
                <a:effectLst/>
                <a:uFillTx/>
                <a:latin typeface="+mn-lt"/>
                <a:ea typeface="+mn-ea"/>
                <a:cs typeface="+mn-cs"/>
                <a:sym typeface="Calibri"/>
              </a:rPr>
              <a:t> va permettre de fournir à l’ensemble des utilisateurs potentiels les bonnes informations pour accompagner le déploiement </a:t>
            </a:r>
            <a:endParaRPr kumimoji="0" lang="fr-FR" sz="1400" b="1" i="1" u="none" strike="noStrike" cap="none" spc="0" normalizeH="0" baseline="0" dirty="0">
              <a:ln>
                <a:noFill/>
              </a:ln>
              <a:solidFill>
                <a:srgbClr val="000000"/>
              </a:solidFill>
              <a:effectLst/>
              <a:uFillTx/>
              <a:latin typeface="+mn-lt"/>
              <a:ea typeface="+mn-ea"/>
              <a:cs typeface="+mn-cs"/>
              <a:sym typeface="Calibri"/>
            </a:endParaRPr>
          </a:p>
        </p:txBody>
      </p:sp>
      <p:sp>
        <p:nvSpPr>
          <p:cNvPr id="14" name="ZoneTexte 13"/>
          <p:cNvSpPr txBox="1"/>
          <p:nvPr/>
        </p:nvSpPr>
        <p:spPr>
          <a:xfrm>
            <a:off x="491774" y="3738083"/>
            <a:ext cx="5369529" cy="2554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fr-FR" sz="1600" dirty="0" smtClean="0"/>
              <a:t>Diffusion d’un </a:t>
            </a:r>
            <a:r>
              <a:rPr lang="fr-FR" sz="1600" b="1" dirty="0" smtClean="0"/>
              <a:t>guide d’utilisation et d’un logigramme </a:t>
            </a:r>
            <a:r>
              <a:rPr lang="fr-FR" sz="1600" dirty="0" smtClean="0"/>
              <a:t>de parcours </a:t>
            </a:r>
            <a:r>
              <a:rPr lang="fr-FR" sz="1600" dirty="0" smtClean="0"/>
              <a:t>utilisateur disponibles sur le site du ministère </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fr-FR" sz="1600" dirty="0" smtClean="0"/>
          </a:p>
          <a:p>
            <a:pPr marL="285750" indent="-285750">
              <a:buFont typeface="Arial" panose="020B0604020202020204" pitchFamily="34" charset="0"/>
              <a:buChar char="•"/>
            </a:pPr>
            <a:r>
              <a:rPr lang="fr-FR" sz="1600" dirty="0"/>
              <a:t>Mise en place d’une </a:t>
            </a:r>
            <a:r>
              <a:rPr lang="fr-FR" sz="1600" b="1" dirty="0"/>
              <a:t>FAQ</a:t>
            </a:r>
            <a:r>
              <a:rPr lang="fr-FR" sz="1600" dirty="0"/>
              <a:t> </a:t>
            </a:r>
            <a:r>
              <a:rPr lang="fr-FR" sz="1600" dirty="0" smtClean="0"/>
              <a:t> sur les autotests sur </a:t>
            </a:r>
            <a:r>
              <a:rPr lang="fr-FR" sz="1600" dirty="0"/>
              <a:t>le site du MSS</a:t>
            </a:r>
          </a:p>
          <a:p>
            <a:pPr marL="285750" indent="-285750">
              <a:buFont typeface="Arial" panose="020B0604020202020204" pitchFamily="34" charset="0"/>
              <a:buChar char="•"/>
            </a:pPr>
            <a:endParaRPr lang="fr-FR" sz="1600" dirty="0" smtClean="0"/>
          </a:p>
          <a:p>
            <a:pPr marL="285750" indent="-285750">
              <a:buFont typeface="Arial" panose="020B0604020202020204" pitchFamily="34" charset="0"/>
              <a:buChar char="•"/>
            </a:pPr>
            <a:r>
              <a:rPr lang="fr-FR" sz="1600" dirty="0" smtClean="0"/>
              <a:t>Communication </a:t>
            </a:r>
            <a:r>
              <a:rPr lang="fr-FR" sz="1600" dirty="0"/>
              <a:t>d’une </a:t>
            </a:r>
            <a:r>
              <a:rPr lang="fr-FR" sz="1600" b="1" dirty="0"/>
              <a:t>vidéo </a:t>
            </a:r>
            <a:r>
              <a:rPr lang="fr-FR" sz="1600" b="1" dirty="0" err="1"/>
              <a:t>tutorielle</a:t>
            </a:r>
            <a:r>
              <a:rPr lang="fr-FR" sz="1600" b="1" dirty="0"/>
              <a:t> </a:t>
            </a:r>
            <a:r>
              <a:rPr lang="fr-FR" sz="1600" b="1" dirty="0" smtClean="0"/>
              <a:t>sous-titrée en </a:t>
            </a:r>
            <a:r>
              <a:rPr lang="fr-FR" sz="1600" dirty="0" smtClean="0"/>
              <a:t>sur </a:t>
            </a:r>
            <a:r>
              <a:rPr lang="fr-FR" sz="1600" dirty="0"/>
              <a:t>l’ensemble des supports digitaux</a:t>
            </a:r>
          </a:p>
          <a:p>
            <a:pPr marL="285750" lvl="1" indent="-285750">
              <a:buFont typeface="Arial" panose="020B0604020202020204" pitchFamily="34" charset="0"/>
              <a:buChar char="•"/>
            </a:pPr>
            <a:endParaRPr lang="fr-FR" sz="1600" b="1" dirty="0" smtClean="0"/>
          </a:p>
          <a:p>
            <a:pPr marL="285750" lvl="1" indent="-285750">
              <a:buFont typeface="Arial" panose="020B0604020202020204" pitchFamily="34" charset="0"/>
              <a:buChar char="•"/>
            </a:pPr>
            <a:r>
              <a:rPr lang="fr-FR" sz="1600" b="1" dirty="0" smtClean="0"/>
              <a:t>DGS Urgent </a:t>
            </a:r>
            <a:r>
              <a:rPr lang="fr-FR" sz="1600" dirty="0" smtClean="0"/>
              <a:t>et </a:t>
            </a:r>
            <a:r>
              <a:rPr lang="fr-FR" sz="1600" b="1" dirty="0" smtClean="0"/>
              <a:t>MINSANTE</a:t>
            </a:r>
            <a:r>
              <a:rPr lang="fr-FR" sz="1600" dirty="0" smtClean="0"/>
              <a:t> envoyés les 11 et 12 avril</a:t>
            </a:r>
            <a:endParaRPr lang="fr-FR" sz="1600" dirty="0" smtClean="0"/>
          </a:p>
        </p:txBody>
      </p:sp>
      <p:sp>
        <p:nvSpPr>
          <p:cNvPr id="26" name="ZoneTexte 25"/>
          <p:cNvSpPr txBox="1"/>
          <p:nvPr/>
        </p:nvSpPr>
        <p:spPr>
          <a:xfrm>
            <a:off x="6422655" y="3738083"/>
            <a:ext cx="5329993" cy="28007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fr-FR" sz="1600" b="1" dirty="0" smtClean="0"/>
              <a:t>Sticker « warning » </a:t>
            </a:r>
            <a:r>
              <a:rPr lang="fr-FR" sz="1600" dirty="0" smtClean="0"/>
              <a:t>rappelant </a:t>
            </a:r>
            <a:r>
              <a:rPr lang="fr-FR" sz="1600" dirty="0" smtClean="0"/>
              <a:t>les </a:t>
            </a:r>
            <a:r>
              <a:rPr lang="fr-FR" sz="1600" dirty="0" smtClean="0"/>
              <a:t>caractéristiques du </a:t>
            </a:r>
            <a:r>
              <a:rPr lang="fr-FR" sz="1600" dirty="0" smtClean="0"/>
              <a:t>test, la conduite à tenir en cas de résultat positif et négatif </a:t>
            </a:r>
            <a:r>
              <a:rPr lang="fr-FR" sz="1600" dirty="0" smtClean="0"/>
              <a:t>apposé sur </a:t>
            </a:r>
            <a:r>
              <a:rPr lang="fr-FR" sz="1600" dirty="0" smtClean="0"/>
              <a:t>toutes les boîtes d’autotests vendues en France  avec </a:t>
            </a:r>
            <a:r>
              <a:rPr lang="fr-FR" sz="1600" dirty="0" smtClean="0"/>
              <a:t>un QR code renvoyant vers la FAQ du site du MSS ; </a:t>
            </a:r>
            <a:endParaRPr lang="fr-FR" sz="1600" dirty="0" smtClean="0"/>
          </a:p>
          <a:p>
            <a:pPr marR="0" algn="l" defTabSz="914400" rtl="0" fontAlgn="auto" latinLnBrk="0" hangingPunct="0">
              <a:lnSpc>
                <a:spcPct val="100000"/>
              </a:lnSpc>
              <a:spcBef>
                <a:spcPts val="0"/>
              </a:spcBef>
              <a:spcAft>
                <a:spcPts val="0"/>
              </a:spcAft>
              <a:buClrTx/>
              <a:buSzTx/>
              <a:tabLst/>
            </a:pPr>
            <a:endParaRPr lang="fr-FR" sz="1600" dirty="0" smtClean="0"/>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fr-FR" sz="1600" b="1" dirty="0" smtClean="0"/>
              <a:t>Campagne digitale :</a:t>
            </a:r>
          </a:p>
          <a:p>
            <a:pPr marL="530225" lvl="4" indent="-176213">
              <a:buFont typeface="Arial" panose="020B0604020202020204" pitchFamily="34" charset="0"/>
              <a:buChar char="•"/>
            </a:pPr>
            <a:r>
              <a:rPr lang="fr-FR" sz="1600" dirty="0" smtClean="0"/>
              <a:t>Présentation de l’autotest ; </a:t>
            </a:r>
          </a:p>
          <a:p>
            <a:pPr marL="530225" lvl="4" indent="-176213">
              <a:buFont typeface="Arial" panose="020B0604020202020204" pitchFamily="34" charset="0"/>
              <a:buChar char="•"/>
            </a:pPr>
            <a:r>
              <a:rPr lang="fr-FR" sz="1600" dirty="0" smtClean="0"/>
              <a:t>Vidéo d’un tutoriel filmé et d’un motion-design expliquant comment s’</a:t>
            </a:r>
            <a:r>
              <a:rPr lang="fr-FR" sz="1600" dirty="0" err="1" smtClean="0"/>
              <a:t>auto-tester</a:t>
            </a:r>
            <a:r>
              <a:rPr lang="fr-FR" sz="1600" dirty="0"/>
              <a:t> la conduite à tenir avant/pendant/après, et la place de l’autotest dans la stratégie de dépistage </a:t>
            </a:r>
            <a:r>
              <a:rPr lang="fr-FR" sz="1600" dirty="0" smtClean="0"/>
              <a:t>française ; </a:t>
            </a:r>
          </a:p>
        </p:txBody>
      </p:sp>
      <p:sp>
        <p:nvSpPr>
          <p:cNvPr id="15" name="Rectangle 14"/>
          <p:cNvSpPr/>
          <p:nvPr/>
        </p:nvSpPr>
        <p:spPr>
          <a:xfrm>
            <a:off x="491774" y="3291704"/>
            <a:ext cx="5369529" cy="338550"/>
          </a:xfrm>
          <a:prstGeom prst="rect">
            <a:avLst/>
          </a:prstGeom>
          <a:solidFill>
            <a:schemeClr val="accent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fr-FR" sz="1600" b="1" i="0" u="none" strike="noStrike" normalizeH="0" baseline="0" dirty="0" smtClean="0">
                <a:ln w="0"/>
                <a:solidFill>
                  <a:schemeClr val="bg1"/>
                </a:solidFill>
                <a:effectLst>
                  <a:outerShdw blurRad="38100" dist="19050" dir="2700000" algn="tl" rotWithShape="0">
                    <a:schemeClr val="dk1">
                      <a:alpha val="40000"/>
                    </a:schemeClr>
                  </a:outerShdw>
                </a:effectLst>
                <a:uFillTx/>
                <a:latin typeface="+mn-lt"/>
                <a:ea typeface="+mn-ea"/>
                <a:cs typeface="+mn-cs"/>
                <a:sym typeface="Calibri"/>
              </a:rPr>
              <a:t>Professionnels</a:t>
            </a:r>
            <a:r>
              <a:rPr kumimoji="0" lang="fr-FR" sz="1600" b="1" i="0" u="none" strike="noStrike" normalizeH="0" dirty="0" smtClean="0">
                <a:ln w="0"/>
                <a:solidFill>
                  <a:schemeClr val="bg1"/>
                </a:solidFill>
                <a:effectLst>
                  <a:outerShdw blurRad="38100" dist="19050" dir="2700000" algn="tl" rotWithShape="0">
                    <a:schemeClr val="dk1">
                      <a:alpha val="40000"/>
                    </a:schemeClr>
                  </a:outerShdw>
                </a:effectLst>
                <a:uFillTx/>
                <a:latin typeface="+mn-lt"/>
                <a:ea typeface="+mn-ea"/>
                <a:cs typeface="+mn-cs"/>
                <a:sym typeface="Calibri"/>
              </a:rPr>
              <a:t> de santé</a:t>
            </a:r>
            <a:endParaRPr kumimoji="0" lang="fr-FR" sz="1600" b="1" i="0" u="none" strike="noStrike" normalizeH="0" baseline="0" dirty="0">
              <a:ln w="0"/>
              <a:solidFill>
                <a:schemeClr val="bg1"/>
              </a:solidFill>
              <a:effectLst>
                <a:outerShdw blurRad="38100" dist="19050" dir="2700000" algn="tl" rotWithShape="0">
                  <a:schemeClr val="dk1">
                    <a:alpha val="40000"/>
                  </a:schemeClr>
                </a:outerShdw>
              </a:effectLst>
              <a:uFillTx/>
              <a:latin typeface="+mn-lt"/>
              <a:ea typeface="+mn-ea"/>
              <a:cs typeface="+mn-cs"/>
              <a:sym typeface="Calibri"/>
            </a:endParaRPr>
          </a:p>
        </p:txBody>
      </p:sp>
      <p:sp>
        <p:nvSpPr>
          <p:cNvPr id="28" name="Rectangle 27"/>
          <p:cNvSpPr/>
          <p:nvPr/>
        </p:nvSpPr>
        <p:spPr>
          <a:xfrm>
            <a:off x="6437376" y="3291704"/>
            <a:ext cx="5166359" cy="338550"/>
          </a:xfrm>
          <a:prstGeom prst="rect">
            <a:avLst/>
          </a:prstGeom>
          <a:solidFill>
            <a:schemeClr val="accent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fr-FR" sz="1600" b="1" i="0" u="none" strike="noStrike" normalizeH="0" baseline="0" dirty="0" smtClean="0">
                <a:ln w="0"/>
                <a:solidFill>
                  <a:schemeClr val="bg1"/>
                </a:solidFill>
                <a:effectLst>
                  <a:outerShdw blurRad="38100" dist="19050" dir="2700000" algn="tl" rotWithShape="0">
                    <a:schemeClr val="dk1">
                      <a:alpha val="40000"/>
                    </a:schemeClr>
                  </a:outerShdw>
                </a:effectLst>
                <a:uFillTx/>
                <a:latin typeface="+mn-lt"/>
                <a:ea typeface="+mn-ea"/>
                <a:cs typeface="+mn-cs"/>
                <a:sym typeface="Calibri"/>
              </a:rPr>
              <a:t>Grand public</a:t>
            </a:r>
            <a:endParaRPr kumimoji="0" lang="fr-FR" sz="1600" b="1" i="0" u="none" strike="noStrike" normalizeH="0" baseline="0" dirty="0">
              <a:ln w="0"/>
              <a:solidFill>
                <a:schemeClr val="bg1"/>
              </a:solidFill>
              <a:effectLst>
                <a:outerShdw blurRad="38100" dist="19050" dir="2700000" algn="tl" rotWithShape="0">
                  <a:schemeClr val="dk1">
                    <a:alpha val="40000"/>
                  </a:schemeClr>
                </a:outerShdw>
              </a:effectLst>
              <a:uFillTx/>
              <a:latin typeface="+mn-lt"/>
              <a:ea typeface="+mn-ea"/>
              <a:cs typeface="+mn-cs"/>
              <a:sym typeface="Calibri"/>
            </a:endParaRPr>
          </a:p>
        </p:txBody>
      </p:sp>
    </p:spTree>
    <p:extLst>
      <p:ext uri="{BB962C8B-B14F-4D97-AF65-F5344CB8AC3E}">
        <p14:creationId xmlns:p14="http://schemas.microsoft.com/office/powerpoint/2010/main" val="37547723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 name="Image 3" descr="Image 3"/>
          <p:cNvPicPr>
            <a:picLocks noChangeAspect="1"/>
          </p:cNvPicPr>
          <p:nvPr/>
        </p:nvPicPr>
        <p:blipFill>
          <a:blip r:embed="rId2">
            <a:extLst/>
          </a:blip>
          <a:stretch>
            <a:fillRect/>
          </a:stretch>
        </p:blipFill>
        <p:spPr>
          <a:xfrm>
            <a:off x="3087445" y="1762459"/>
            <a:ext cx="5321638" cy="2952242"/>
          </a:xfrm>
          <a:prstGeom prst="rect">
            <a:avLst/>
          </a:prstGeom>
          <a:ln w="12700">
            <a:miter lim="400000"/>
          </a:ln>
        </p:spPr>
      </p:pic>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Thème Office">
      <a:majorFont>
        <a:latin typeface="Helvetica"/>
        <a:ea typeface="Helvetica"/>
        <a:cs typeface="Helvetica"/>
      </a:majorFont>
      <a:minorFont>
        <a:latin typeface="Calibri"/>
        <a:ea typeface="Calibri"/>
        <a:cs typeface="Calibri"/>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Thème Office">
      <a:majorFont>
        <a:latin typeface="Helvetica"/>
        <a:ea typeface="Helvetica"/>
        <a:cs typeface="Helvetica"/>
      </a:majorFont>
      <a:minorFont>
        <a:latin typeface="Calibri"/>
        <a:ea typeface="Calibri"/>
        <a:cs typeface="Calibri"/>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2331</TotalTime>
  <Words>2744</Words>
  <Application>Microsoft Office PowerPoint</Application>
  <PresentationFormat>Grand écran</PresentationFormat>
  <Paragraphs>280</Paragraphs>
  <Slides>11</Slides>
  <Notes>7</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11</vt:i4>
      </vt:variant>
    </vt:vector>
  </HeadingPairs>
  <TitlesOfParts>
    <vt:vector size="18" baseType="lpstr">
      <vt:lpstr>Arial</vt:lpstr>
      <vt:lpstr>Calibri</vt:lpstr>
      <vt:lpstr>Calibri Light</vt:lpstr>
      <vt:lpstr>Marianne</vt:lpstr>
      <vt:lpstr>Marianne ExtraBold</vt:lpstr>
      <vt:lpstr>Marianne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DROUET, Hervé (SGMCAS)</dc:creator>
  <cp:lastModifiedBy>BOUZIGUES, Nadia (SGMCAS)</cp:lastModifiedBy>
  <cp:revision>230</cp:revision>
  <cp:lastPrinted>2021-04-09T09:11:00Z</cp:lastPrinted>
  <dcterms:modified xsi:type="dcterms:W3CDTF">2021-04-12T17:55:01Z</dcterms:modified>
</cp:coreProperties>
</file>