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8.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9.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10.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1.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733" r:id="rId6"/>
    <p:sldMasterId id="2147483910" r:id="rId7"/>
    <p:sldMasterId id="2147483919" r:id="rId8"/>
    <p:sldMasterId id="2147483928" r:id="rId9"/>
    <p:sldMasterId id="2147483936" r:id="rId10"/>
    <p:sldMasterId id="2147483942" r:id="rId11"/>
    <p:sldMasterId id="2147483949" r:id="rId12"/>
    <p:sldMasterId id="2147483956" r:id="rId13"/>
    <p:sldMasterId id="2147483962" r:id="rId14"/>
    <p:sldMasterId id="2147483972" r:id="rId15"/>
    <p:sldMasterId id="2147483979" r:id="rId16"/>
  </p:sldMasterIdLst>
  <p:notesMasterIdLst>
    <p:notesMasterId r:id="rId21"/>
  </p:notesMasterIdLst>
  <p:sldIdLst>
    <p:sldId id="2076136469" r:id="rId17"/>
    <p:sldId id="2076136470" r:id="rId18"/>
    <p:sldId id="2076136471" r:id="rId19"/>
    <p:sldId id="2076136459"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ILLE Catherine" initials="TC" lastIdx="1" clrIdx="0">
    <p:extLst>
      <p:ext uri="{19B8F6BF-5375-455C-9EA6-DF929625EA0E}">
        <p15:presenceInfo xmlns:p15="http://schemas.microsoft.com/office/powerpoint/2012/main" userId="S-1-5-21-3834895988-1951830915-283893654-189985" providerId="AD"/>
      </p:ext>
    </p:extLst>
  </p:cmAuthor>
  <p:cmAuthor id="2" name="BEAUDOIN, Alexandre (IGAS/STAGIAIRES)" initials="BA(" lastIdx="4" clrIdx="1">
    <p:extLst>
      <p:ext uri="{19B8F6BF-5375-455C-9EA6-DF929625EA0E}">
        <p15:presenceInfo xmlns:p15="http://schemas.microsoft.com/office/powerpoint/2012/main" userId="S-1-5-21-27022435-3177379373-3347635678-1007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E8F2F8"/>
    <a:srgbClr val="CCE2EF"/>
    <a:srgbClr val="FFC000"/>
    <a:srgbClr val="D0EBB3"/>
    <a:srgbClr val="C6E0B4"/>
    <a:srgbClr val="243F76"/>
    <a:srgbClr val="FFF7CC"/>
    <a:srgbClr val="FFF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792" autoAdjust="0"/>
  </p:normalViewPr>
  <p:slideViewPr>
    <p:cSldViewPr snapToGrid="0">
      <p:cViewPr varScale="1">
        <p:scale>
          <a:sx n="87" d="100"/>
          <a:sy n="87" d="100"/>
        </p:scale>
        <p:origin x="90" y="6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21F39-287E-4076-86BC-086DF5EDCAA0}" type="datetimeFigureOut">
              <a:rPr lang="fr-FR" smtClean="0"/>
              <a:t>07/04/2021</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9449E-2A97-44C7-A687-FFD8EC1DA07B}" type="slidenum">
              <a:rPr lang="fr-FR" smtClean="0"/>
              <a:t>‹N°›</a:t>
            </a:fld>
            <a:endParaRPr lang="fr-FR"/>
          </a:p>
        </p:txBody>
      </p:sp>
    </p:spTree>
    <p:extLst>
      <p:ext uri="{BB962C8B-B14F-4D97-AF65-F5344CB8AC3E}">
        <p14:creationId xmlns:p14="http://schemas.microsoft.com/office/powerpoint/2010/main" val="1241228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9C38B445-3037-4B52-97FE-2DFC0ACDCF0D}"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96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214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1074069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4133129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346086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AC6595B6-E3FB-453D-AB3F-99F1E18A3CCD}" type="datetime1">
              <a:rPr lang="fr-FR" smtClean="0"/>
              <a:t>07/04/2021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19548C7-7BB4-4B31-A5BF-AF2DEA498FAE}" type="slidenum">
              <a:rPr lang="fr-FR" smtClean="0"/>
              <a:t>‹N°›</a:t>
            </a:fld>
            <a:endParaRPr lang="fr-FR" dirty="0"/>
          </a:p>
        </p:txBody>
      </p:sp>
    </p:spTree>
    <p:extLst>
      <p:ext uri="{BB962C8B-B14F-4D97-AF65-F5344CB8AC3E}">
        <p14:creationId xmlns:p14="http://schemas.microsoft.com/office/powerpoint/2010/main" val="991933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10AE483C-BDB9-4610-AEFD-68E6E59455B0}"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4"/>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5" y="297995"/>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310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276694"/>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5" y="297995"/>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282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1281872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73" indent="-527973">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1090731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1"/>
            <a:ext cx="7335733" cy="403467"/>
          </a:xfrm>
        </p:spPr>
        <p:txBody>
          <a:bodyPr/>
          <a:lstStyle>
            <a:lvl1pPr marL="143992" indent="-143992" algn="r">
              <a:spcAft>
                <a:spcPts val="0"/>
              </a:spcAft>
              <a:buFont typeface="+mj-lt"/>
              <a:buAutoNum type="arabicPeriod"/>
              <a:defRPr sz="1000" b="1"/>
            </a:lvl1pPr>
            <a:lvl2pPr marL="143992" indent="-143992"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1995611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FE83F8EA-7ACD-4727-9E1B-86A28C5D1C58}"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016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862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3403003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1935602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2482502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A06E9669-E935-4614-99CA-C28DA2E682BA}"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3949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8975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3361104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574151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3247408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1965622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D4B9EE61-3376-480F-9366-06A0715846A2}"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917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8582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11995071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1958945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36298514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73" indent="-527973">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3740094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CD186155-DA79-46F7-9974-4B481A91B438}"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5719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9739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2497822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27133448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17004163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14"/>
          <p:cNvSpPr>
            <a:spLocks noGrp="1" noChangeArrowheads="1"/>
          </p:cNvSpPr>
          <p:nvPr>
            <p:ph type="dt" sz="half" idx="10"/>
          </p:nvPr>
        </p:nvSpPr>
        <p:spPr>
          <a:ln/>
        </p:spPr>
        <p:txBody>
          <a:bodyPr/>
          <a:lstStyle>
            <a:lvl1pPr>
              <a:defRPr/>
            </a:lvl1pPr>
          </a:lstStyle>
          <a:p>
            <a:pPr>
              <a:defRPr/>
            </a:pPr>
            <a:fld id="{79258AAD-C309-42D6-8DD8-919CC5D43A75}" type="datetime1">
              <a:rPr lang="fr-FR" altLang="fr-FR" smtClean="0"/>
              <a:t>07/04/2021</a:t>
            </a:fld>
            <a:endParaRPr lang="fr-FR" altLang="fr-FR"/>
          </a:p>
        </p:txBody>
      </p:sp>
      <p:sp>
        <p:nvSpPr>
          <p:cNvPr id="5" name="Rectangle 15"/>
          <p:cNvSpPr>
            <a:spLocks noGrp="1" noChangeArrowheads="1"/>
          </p:cNvSpPr>
          <p:nvPr>
            <p:ph type="sldNum" sz="quarter" idx="11"/>
          </p:nvPr>
        </p:nvSpPr>
        <p:spPr>
          <a:ln/>
        </p:spPr>
        <p:txBody>
          <a:bodyPr/>
          <a:lstStyle>
            <a:lvl1pPr>
              <a:defRPr/>
            </a:lvl1pPr>
          </a:lstStyle>
          <a:p>
            <a:pPr>
              <a:defRPr/>
            </a:pPr>
            <a:fld id="{675DD6E7-CF9D-4DB8-BA62-670FC70EAEBA}" type="slidenum">
              <a:rPr lang="fr-FR" altLang="fr-FR"/>
              <a:pPr>
                <a:defRPr/>
              </a:pPr>
              <a:t>‹N°›</a:t>
            </a:fld>
            <a:endParaRPr lang="fr-FR" altLang="fr-FR"/>
          </a:p>
        </p:txBody>
      </p:sp>
    </p:spTree>
    <p:extLst>
      <p:ext uri="{BB962C8B-B14F-4D97-AF65-F5344CB8AC3E}">
        <p14:creationId xmlns:p14="http://schemas.microsoft.com/office/powerpoint/2010/main" val="3211939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10F72D6F-4FC4-469F-9141-F69F35B98A54}"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365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3267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38518016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7806541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3704654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E89A4671-24E2-41FD-A089-FDF5C2B0893C}"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4"/>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5" y="297995"/>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9489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276694"/>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9996235" y="297995"/>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2580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0" indent="-191990">
              <a:spcBef>
                <a:spcPts val="533"/>
              </a:spcBef>
              <a:spcAft>
                <a:spcPts val="1067"/>
              </a:spcAft>
              <a:buFont typeface="+mj-lt"/>
              <a:buAutoNum type="arabicPeriod"/>
              <a:defRPr b="1"/>
            </a:lvl1pPr>
            <a:lvl2pPr marL="431979" indent="-191990">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24529945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73" indent="-527973">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26902871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1"/>
            <a:ext cx="7335733" cy="403467"/>
          </a:xfrm>
        </p:spPr>
        <p:txBody>
          <a:bodyPr/>
          <a:lstStyle>
            <a:lvl1pPr marL="143992" indent="-143992" algn="r">
              <a:spcAft>
                <a:spcPts val="0"/>
              </a:spcAft>
              <a:buFont typeface="+mj-lt"/>
              <a:buAutoNum type="arabicPeriod"/>
              <a:defRPr sz="1000" b="1"/>
            </a:lvl1pPr>
            <a:lvl2pPr marL="143992" indent="-143992"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41994937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62E9957F-051D-4176-8105-23B549E9C04C}"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530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6975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20022887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4064290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33134838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39270971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523FA806-51F7-4DA6-899E-843454E585E2}"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6365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0700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19782654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7020035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24635719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8C64D446-7D0B-483B-B651-EE6A1FD7BCAA}"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0232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1446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31472778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41731358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28458799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16406777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14"/>
          <p:cNvSpPr>
            <a:spLocks noGrp="1" noChangeArrowheads="1"/>
          </p:cNvSpPr>
          <p:nvPr>
            <p:ph type="dt" sz="half" idx="10"/>
          </p:nvPr>
        </p:nvSpPr>
        <p:spPr>
          <a:ln/>
        </p:spPr>
        <p:txBody>
          <a:bodyPr/>
          <a:lstStyle>
            <a:lvl1pPr>
              <a:defRPr/>
            </a:lvl1pPr>
          </a:lstStyle>
          <a:p>
            <a:pPr>
              <a:defRPr/>
            </a:pPr>
            <a:fld id="{CB600E0E-FC7E-401A-A077-AA6D6827B67E}" type="datetime1">
              <a:rPr lang="fr-FR" altLang="fr-FR" smtClean="0"/>
              <a:t>07/04/2021</a:t>
            </a:fld>
            <a:endParaRPr lang="fr-FR" altLang="fr-FR"/>
          </a:p>
        </p:txBody>
      </p:sp>
      <p:sp>
        <p:nvSpPr>
          <p:cNvPr id="5" name="Rectangle 15"/>
          <p:cNvSpPr>
            <a:spLocks noGrp="1" noChangeArrowheads="1"/>
          </p:cNvSpPr>
          <p:nvPr>
            <p:ph type="sldNum" sz="quarter" idx="11"/>
          </p:nvPr>
        </p:nvSpPr>
        <p:spPr>
          <a:ln/>
        </p:spPr>
        <p:txBody>
          <a:bodyPr/>
          <a:lstStyle>
            <a:lvl1pPr>
              <a:defRPr/>
            </a:lvl1pPr>
          </a:lstStyle>
          <a:p>
            <a:pPr>
              <a:defRPr/>
            </a:pPr>
            <a:fld id="{675DD6E7-CF9D-4DB8-BA62-670FC70EAEBA}" type="slidenum">
              <a:rPr lang="fr-FR" altLang="fr-FR"/>
              <a:pPr>
                <a:defRPr/>
              </a:pPr>
              <a:t>‹N°›</a:t>
            </a:fld>
            <a:endParaRPr lang="fr-FR" altLang="fr-FR"/>
          </a:p>
        </p:txBody>
      </p:sp>
    </p:spTree>
    <p:extLst>
      <p:ext uri="{BB962C8B-B14F-4D97-AF65-F5344CB8AC3E}">
        <p14:creationId xmlns:p14="http://schemas.microsoft.com/office/powerpoint/2010/main" val="7899255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Disposition de contenu">
    <p:spTree>
      <p:nvGrpSpPr>
        <p:cNvPr id="1" name=""/>
        <p:cNvGrpSpPr/>
        <p:nvPr/>
      </p:nvGrpSpPr>
      <p:grpSpPr>
        <a:xfrm>
          <a:off x="0" y="0"/>
          <a:ext cx="0" cy="0"/>
          <a:chOff x="0" y="0"/>
          <a:chExt cx="0" cy="0"/>
        </a:xfrm>
      </p:grpSpPr>
      <p:sp>
        <p:nvSpPr>
          <p:cNvPr id="6" name="Espace réservé du numéro de diapositive 5"/>
          <p:cNvSpPr txBox="1">
            <a:spLocks/>
          </p:cNvSpPr>
          <p:nvPr/>
        </p:nvSpPr>
        <p:spPr bwMode="gray">
          <a:xfrm>
            <a:off x="11279719" y="5697537"/>
            <a:ext cx="529167" cy="323851"/>
          </a:xfrm>
          <a:prstGeom prst="rect">
            <a:avLst/>
          </a:prstGeom>
        </p:spPr>
        <p:txBody>
          <a:bodyPr lIns="0" tIns="0" rIns="0" bIns="0" anchor="ctr"/>
          <a:lstStyle>
            <a:lvl1pPr eaLnBrk="0" hangingPunct="0">
              <a:defRPr>
                <a:solidFill>
                  <a:schemeClr val="tx1"/>
                </a:solidFill>
                <a:latin typeface="Open Sans" panose="020B0606030504020204" pitchFamily="34" charset="0"/>
                <a:ea typeface="MS PGothic" panose="020B0600070205080204" pitchFamily="34" charset="-128"/>
              </a:defRPr>
            </a:lvl1pPr>
            <a:lvl2pPr marL="742950" indent="-285750" eaLnBrk="0" hangingPunct="0">
              <a:defRPr>
                <a:solidFill>
                  <a:schemeClr val="tx1"/>
                </a:solidFill>
                <a:latin typeface="Open Sans" panose="020B0606030504020204" pitchFamily="34" charset="0"/>
                <a:ea typeface="MS PGothic" panose="020B0600070205080204" pitchFamily="34" charset="-128"/>
              </a:defRPr>
            </a:lvl2pPr>
            <a:lvl3pPr marL="1143000" indent="-228600" eaLnBrk="0" hangingPunct="0">
              <a:defRPr>
                <a:solidFill>
                  <a:schemeClr val="tx1"/>
                </a:solidFill>
                <a:latin typeface="Open Sans" panose="020B0606030504020204" pitchFamily="34" charset="0"/>
                <a:ea typeface="MS PGothic" panose="020B0600070205080204" pitchFamily="34" charset="-128"/>
              </a:defRPr>
            </a:lvl3pPr>
            <a:lvl4pPr marL="1600200" indent="-228600" eaLnBrk="0" hangingPunct="0">
              <a:defRPr>
                <a:solidFill>
                  <a:schemeClr val="tx1"/>
                </a:solidFill>
                <a:latin typeface="Open Sans" panose="020B0606030504020204" pitchFamily="34" charset="0"/>
                <a:ea typeface="MS PGothic" panose="020B0600070205080204" pitchFamily="34" charset="-128"/>
              </a:defRPr>
            </a:lvl4pPr>
            <a:lvl5pPr marL="2057400" indent="-228600" eaLnBrk="0" hangingPunct="0">
              <a:defRPr>
                <a:solidFill>
                  <a:schemeClr val="tx1"/>
                </a:solidFill>
                <a:latin typeface="Open Sans" panose="020B0606030504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r" eaLnBrk="1" hangingPunct="1">
              <a:defRPr/>
            </a:pPr>
            <a:fld id="{CE6A5010-69E2-4FCF-952B-C7C106E26642}" type="slidenum">
              <a:rPr lang="fr-FR" altLang="fr-FR" sz="1000" smtClean="0">
                <a:solidFill>
                  <a:srgbClr val="2C256B"/>
                </a:solidFill>
                <a:latin typeface="Montserrat" panose="02000505000000020004" pitchFamily="2" charset="0"/>
              </a:rPr>
              <a:pPr algn="r" eaLnBrk="1" hangingPunct="1">
                <a:defRPr/>
              </a:pPr>
              <a:t>‹N°›</a:t>
            </a:fld>
            <a:endParaRPr lang="fr-FR" altLang="fr-FR" sz="1000">
              <a:solidFill>
                <a:srgbClr val="2C256B"/>
              </a:solidFill>
              <a:latin typeface="Montserrat" panose="02000505000000020004" pitchFamily="2" charset="0"/>
            </a:endParaRPr>
          </a:p>
        </p:txBody>
      </p:sp>
      <p:sp>
        <p:nvSpPr>
          <p:cNvPr id="2" name="Titre 1"/>
          <p:cNvSpPr>
            <a:spLocks noGrp="1"/>
          </p:cNvSpPr>
          <p:nvPr>
            <p:ph type="title"/>
          </p:nvPr>
        </p:nvSpPr>
        <p:spPr bwMode="gray"/>
        <p:txBody>
          <a:bodyPr/>
          <a:lstStyle/>
          <a:p>
            <a:r>
              <a:rPr lang="fr-FR" noProof="0"/>
              <a:t>Modifiez le style du titre</a:t>
            </a:r>
            <a:endParaRPr lang="fr-FR"/>
          </a:p>
        </p:txBody>
      </p:sp>
      <p:sp>
        <p:nvSpPr>
          <p:cNvPr id="7" name="Espace réservé du contenu 6"/>
          <p:cNvSpPr>
            <a:spLocks noGrp="1"/>
          </p:cNvSpPr>
          <p:nvPr>
            <p:ph sz="quarter" idx="13"/>
          </p:nvPr>
        </p:nvSpPr>
        <p:spPr bwMode="gray">
          <a:xfrm>
            <a:off x="863602" y="1772816"/>
            <a:ext cx="10945284" cy="4248472"/>
          </a:xfrm>
        </p:spPr>
        <p:txBody>
          <a:bodyPr/>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p:txBody>
      </p:sp>
      <p:sp>
        <p:nvSpPr>
          <p:cNvPr id="4" name="Espace réservé du texte 3"/>
          <p:cNvSpPr>
            <a:spLocks noGrp="1"/>
          </p:cNvSpPr>
          <p:nvPr>
            <p:ph type="body" sz="quarter" idx="19"/>
          </p:nvPr>
        </p:nvSpPr>
        <p:spPr>
          <a:xfrm>
            <a:off x="863602" y="981074"/>
            <a:ext cx="10945284" cy="719735"/>
          </a:xfrm>
        </p:spPr>
        <p:txBody>
          <a:bodyPr anchor="ctr"/>
          <a:lstStyle>
            <a:lvl1pPr marL="269993" indent="0">
              <a:lnSpc>
                <a:spcPct val="90000"/>
              </a:lnSpc>
              <a:spcBef>
                <a:spcPts val="0"/>
              </a:spcBef>
              <a:spcAft>
                <a:spcPts val="0"/>
              </a:spcAft>
              <a:buFontTx/>
              <a:buNone/>
              <a:defRPr sz="2800">
                <a:solidFill>
                  <a:srgbClr val="153D8A"/>
                </a:solidFill>
              </a:defRPr>
            </a:lvl1pPr>
          </a:lstStyle>
          <a:p>
            <a:pPr lvl="0"/>
            <a:r>
              <a:rPr lang="fr-FR"/>
              <a:t>Modifiez les styles du texte du masque</a:t>
            </a:r>
          </a:p>
        </p:txBody>
      </p:sp>
      <p:sp>
        <p:nvSpPr>
          <p:cNvPr id="8" name="Espace réservé de la date 12"/>
          <p:cNvSpPr>
            <a:spLocks noGrp="1"/>
          </p:cNvSpPr>
          <p:nvPr>
            <p:ph type="dt" sz="half" idx="20"/>
          </p:nvPr>
        </p:nvSpPr>
        <p:spPr/>
        <p:txBody>
          <a:bodyPr/>
          <a:lstStyle>
            <a:lvl1pPr>
              <a:defRPr/>
            </a:lvl1pPr>
          </a:lstStyle>
          <a:p>
            <a:pPr>
              <a:defRPr/>
            </a:pPr>
            <a:fld id="{8B0B66D3-6BC2-486C-90B4-1CF570E82021}" type="datetime1">
              <a:rPr lang="fr-FR" smtClean="0"/>
              <a:t>07/04/2021</a:t>
            </a:fld>
            <a:endParaRPr lang="fr-FR"/>
          </a:p>
        </p:txBody>
      </p:sp>
      <p:sp>
        <p:nvSpPr>
          <p:cNvPr id="9" name="Espace réservé du pied de page 13"/>
          <p:cNvSpPr>
            <a:spLocks noGrp="1"/>
          </p:cNvSpPr>
          <p:nvPr>
            <p:ph type="ftr" sz="quarter" idx="21"/>
          </p:nvPr>
        </p:nvSpPr>
        <p:spPr/>
        <p:txBody>
          <a:bodyPr/>
          <a:lstStyle>
            <a:lvl1pPr>
              <a:defRPr/>
            </a:lvl1pPr>
          </a:lstStyle>
          <a:p>
            <a:pPr>
              <a:defRPr/>
            </a:pPr>
            <a:endParaRPr lang="fr-FR"/>
          </a:p>
        </p:txBody>
      </p:sp>
    </p:spTree>
    <p:extLst>
      <p:ext uri="{BB962C8B-B14F-4D97-AF65-F5344CB8AC3E}">
        <p14:creationId xmlns:p14="http://schemas.microsoft.com/office/powerpoint/2010/main" val="6102442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3"/>
            <a:ext cx="3932237" cy="3811588"/>
          </a:xfrm>
        </p:spPr>
        <p:txBody>
          <a:bodyPr/>
          <a:lstStyle>
            <a:lvl1pPr marL="0" indent="0">
              <a:buNone/>
              <a:defRPr sz="1600"/>
            </a:lvl1pPr>
            <a:lvl2pPr marL="457155" indent="0">
              <a:buNone/>
              <a:defRPr sz="1400"/>
            </a:lvl2pPr>
            <a:lvl3pPr marL="914309" indent="0">
              <a:buNone/>
              <a:defRPr sz="1200"/>
            </a:lvl3pPr>
            <a:lvl4pPr marL="1371464" indent="0">
              <a:buNone/>
              <a:defRPr sz="1000"/>
            </a:lvl4pPr>
            <a:lvl5pPr marL="1828618" indent="0">
              <a:buNone/>
              <a:defRPr sz="1000"/>
            </a:lvl5pPr>
            <a:lvl6pPr marL="2285774" indent="0">
              <a:buNone/>
              <a:defRPr sz="1000"/>
            </a:lvl6pPr>
            <a:lvl7pPr marL="2742926" indent="0">
              <a:buNone/>
              <a:defRPr sz="1000"/>
            </a:lvl7pPr>
            <a:lvl8pPr marL="3200080" indent="0">
              <a:buNone/>
              <a:defRPr sz="1000"/>
            </a:lvl8pPr>
            <a:lvl9pPr marL="3657235"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7EE4F2-5BEF-49AD-9F4D-4C7285C6B647}" type="datetime1">
              <a:rPr kumimoji="0" lang="fr-FR" sz="1800" b="0" i="0" u="none" strike="noStrike" kern="1200" cap="none" spc="0" normalizeH="0" baseline="0" noProof="0" smtClean="0">
                <a:ln>
                  <a:noFill/>
                </a:ln>
                <a:solidFill>
                  <a:srgbClr val="000000"/>
                </a:solidFill>
                <a:effectLst/>
                <a:uLnTx/>
                <a:uFillTx/>
                <a:latin typeface="Arial"/>
                <a:ea typeface="+mn-ea"/>
                <a:cs typeface="+mn-cs"/>
              </a:rPr>
              <a:t>07/04/2021</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D807A-D3EC-4DEA-86E2-120E4093F1A6}" type="slidenum">
              <a:rPr kumimoji="0" lang="en-US" sz="1000" b="1"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000" b="1"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616839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A1E6F885-D5F9-4CB4-BABD-453E9765AB30}"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5713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9811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10430493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3958462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1974960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bwMode="gray">
          <a:xfrm>
            <a:off x="0" y="984000"/>
            <a:ext cx="12192000" cy="5875200"/>
          </a:xfrm>
          <a:solidFill>
            <a:schemeClr val="bg1">
              <a:lumMod val="85000"/>
            </a:schemeClr>
          </a:solidFill>
        </p:spPr>
        <p:txBody>
          <a:bodyPr tIns="1080000" anchor="ctr" anchorCtr="0"/>
          <a:lstStyle>
            <a:lvl1pPr algn="ctr">
              <a:defRPr cap="all" baseline="0"/>
            </a:lvl1pPr>
          </a:lstStyle>
          <a:p>
            <a:endParaRPr lang="fr-FR"/>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28141839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240000" cy="240000"/>
          </a:xfrm>
          <a:prstGeom prst="rect">
            <a:avLst/>
          </a:prstGeom>
          <a:ln>
            <a:solidFill>
              <a:schemeClr val="tx1">
                <a:alpha val="0"/>
              </a:schemeClr>
            </a:solidFill>
          </a:ln>
        </p:spPr>
        <p:txBody>
          <a:bodyPr/>
          <a:lstStyle>
            <a:lvl1pPr>
              <a:defRPr sz="133">
                <a:solidFill>
                  <a:schemeClr val="tx1">
                    <a:alpha val="0"/>
                  </a:schemeClr>
                </a:solidFill>
              </a:defRPr>
            </a:lvl1pPr>
          </a:lstStyle>
          <a:p>
            <a:fld id="{7C455292-9092-488E-A74D-1F6A10C44448}" type="datetime1">
              <a:rPr lang="fr-FR" smtClean="0"/>
              <a:t>07/04/2021</a:t>
            </a:fld>
            <a:endParaRPr lang="fr-FR"/>
          </a:p>
        </p:txBody>
      </p:sp>
      <p:sp>
        <p:nvSpPr>
          <p:cNvPr id="5" name="Espace réservé du pied de page 4"/>
          <p:cNvSpPr>
            <a:spLocks noGrp="1"/>
          </p:cNvSpPr>
          <p:nvPr>
            <p:ph type="ftr" sz="quarter" idx="11"/>
          </p:nvPr>
        </p:nvSpPr>
        <p:spPr bwMode="gray">
          <a:xfrm>
            <a:off x="960000" y="5226529"/>
            <a:ext cx="4320000" cy="1200000"/>
          </a:xfrm>
          <a:prstGeom prst="rect">
            <a:avLst/>
          </a:prstGeom>
        </p:spPr>
        <p:txBody>
          <a:bodyPr anchor="b" anchorCtr="0"/>
          <a:lstStyle>
            <a:lvl1pPr>
              <a:defRPr sz="1533"/>
            </a:lvl1pPr>
          </a:lstStyle>
          <a:p>
            <a:endParaRPr lang="fr-FR"/>
          </a:p>
        </p:txBody>
      </p:sp>
      <p:sp>
        <p:nvSpPr>
          <p:cNvPr id="6" name="Espace réservé du numéro de diapositive 5"/>
          <p:cNvSpPr>
            <a:spLocks noGrp="1"/>
          </p:cNvSpPr>
          <p:nvPr>
            <p:ph type="sldNum" sz="quarter" idx="12"/>
          </p:nvPr>
        </p:nvSpPr>
        <p:spPr bwMode="gray">
          <a:xfrm>
            <a:off x="0" y="6618000"/>
            <a:ext cx="240000" cy="240000"/>
          </a:xfrm>
          <a:ln>
            <a:solidFill>
              <a:schemeClr val="tx1">
                <a:alpha val="0"/>
              </a:schemeClr>
            </a:solidFill>
          </a:ln>
        </p:spPr>
        <p:txBody>
          <a:bodyPr/>
          <a:lstStyle>
            <a:lvl1pPr>
              <a:defRPr sz="133">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pic>
        <p:nvPicPr>
          <p:cNvPr id="8" name="Picture 7" descr="A close up of a logo&#10;&#10;Description automatically generated">
            <a:extLst>
              <a:ext uri="{FF2B5EF4-FFF2-40B4-BE49-F238E27FC236}">
                <a16:creationId xmlns:a16="http://schemas.microsoft.com/office/drawing/2014/main" id="{2AD4A7D1-773F-4EB5-97FE-B9D2B6E47242}"/>
              </a:ext>
            </a:extLst>
          </p:cNvPr>
          <p:cNvPicPr>
            <a:picLocks noChangeAspect="1"/>
          </p:cNvPicPr>
          <p:nvPr userDrawn="1"/>
        </p:nvPicPr>
        <p:blipFill>
          <a:blip r:embed="rId2"/>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39E138CE-92C3-4133-967C-193C918B02BA}"/>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3944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240000" cy="240000"/>
          </a:xfrm>
          <a:ln>
            <a:solidFill>
              <a:schemeClr val="tx1">
                <a:alpha val="0"/>
              </a:schemeClr>
            </a:solidFill>
          </a:ln>
        </p:spPr>
        <p:txBody>
          <a:bodyPr/>
          <a:lstStyle>
            <a:lvl1pPr>
              <a:defRPr sz="133">
                <a:solidFill>
                  <a:schemeClr val="tx1">
                    <a:alpha val="0"/>
                  </a:schemeClr>
                </a:solidFill>
              </a:defRPr>
            </a:lvl1pPr>
          </a:lstStyle>
          <a:p>
            <a:r>
              <a:rPr lang="fr-FR"/>
              <a:t>Titre</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1" name="Espace réservé du texte 10"/>
          <p:cNvSpPr>
            <a:spLocks noGrp="1"/>
          </p:cNvSpPr>
          <p:nvPr>
            <p:ph type="body" sz="quarter" idx="13" hasCustomPrompt="1"/>
          </p:nvPr>
        </p:nvSpPr>
        <p:spPr bwMode="gray">
          <a:xfrm>
            <a:off x="480000" y="3128061"/>
            <a:ext cx="11232000" cy="2769600"/>
          </a:xfrm>
        </p:spPr>
        <p:txBody>
          <a:bodyPr/>
          <a:lstStyle>
            <a:lvl1pPr>
              <a:lnSpc>
                <a:spcPct val="90000"/>
              </a:lnSpc>
              <a:spcAft>
                <a:spcPts val="0"/>
              </a:spcAft>
              <a:defRPr sz="4333" b="1" cap="all" baseline="0"/>
            </a:lvl1pPr>
            <a:lvl2pPr marL="0" indent="0">
              <a:spcBef>
                <a:spcPts val="667"/>
              </a:spcBef>
              <a:spcAft>
                <a:spcPts val="0"/>
              </a:spcAft>
              <a:buNone/>
              <a:defRPr sz="2467"/>
            </a:lvl2pPr>
          </a:lstStyle>
          <a:p>
            <a:pPr lvl="0"/>
            <a:r>
              <a:rPr lang="fr-FR"/>
              <a:t>Titre</a:t>
            </a:r>
          </a:p>
          <a:p>
            <a:pPr lvl="1"/>
            <a:r>
              <a:rPr lang="fr-FR"/>
              <a:t>Sous-titre</a:t>
            </a:r>
          </a:p>
        </p:txBody>
      </p:sp>
      <p:cxnSp>
        <p:nvCxnSpPr>
          <p:cNvPr id="12" name="Connecteur droit 11"/>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logo&#10;&#10;Description automatically generated">
            <a:extLst>
              <a:ext uri="{FF2B5EF4-FFF2-40B4-BE49-F238E27FC236}">
                <a16:creationId xmlns:a16="http://schemas.microsoft.com/office/drawing/2014/main" id="{C2ED7DB9-9753-4A57-A308-58D8AA104653}"/>
              </a:ext>
            </a:extLst>
          </p:cNvPr>
          <p:cNvPicPr>
            <a:picLocks noChangeAspect="1"/>
          </p:cNvPicPr>
          <p:nvPr userDrawn="1"/>
        </p:nvPicPr>
        <p:blipFill>
          <a:blip r:embed="rId2"/>
          <a:stretch>
            <a:fillRect/>
          </a:stretch>
        </p:blipFill>
        <p:spPr>
          <a:xfrm>
            <a:off x="431372" y="101786"/>
            <a:ext cx="1440160" cy="734927"/>
          </a:xfrm>
          <a:prstGeom prst="rect">
            <a:avLst/>
          </a:prstGeom>
        </p:spPr>
      </p:pic>
      <p:pic>
        <p:nvPicPr>
          <p:cNvPr id="10" name="Picture 2">
            <a:extLst>
              <a:ext uri="{FF2B5EF4-FFF2-40B4-BE49-F238E27FC236}">
                <a16:creationId xmlns:a16="http://schemas.microsoft.com/office/drawing/2014/main" id="{F8A67419-4D10-4848-A532-302CC5B25206}"/>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9996234" y="123087"/>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1451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479997" y="2522624"/>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4416000"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8351999" y="2524800"/>
            <a:ext cx="3360000" cy="3374400"/>
          </a:xfrm>
        </p:spPr>
        <p:txBody>
          <a:bodyPr/>
          <a:lstStyle>
            <a:lvl1pPr marL="191995" indent="-191995">
              <a:spcBef>
                <a:spcPts val="533"/>
              </a:spcBef>
              <a:spcAft>
                <a:spcPts val="1067"/>
              </a:spcAft>
              <a:buFont typeface="+mj-lt"/>
              <a:buAutoNum type="arabicPeriod"/>
              <a:defRPr b="1"/>
            </a:lvl1pPr>
            <a:lvl2pPr marL="431989" indent="-191995">
              <a:spcBef>
                <a:spcPts val="800"/>
              </a:spcBef>
              <a:spcAft>
                <a:spcPts val="1067"/>
              </a:spcAft>
              <a:buFont typeface="+mj-lt"/>
              <a:buAutoNum type="alphaLcPeriod"/>
              <a:defRPr/>
            </a:lvl2pPr>
          </a:lstStyle>
          <a:p>
            <a:pPr lvl="0"/>
            <a:r>
              <a:rPr lang="fr-FR"/>
              <a:t>Titre de la partie</a:t>
            </a:r>
          </a:p>
          <a:p>
            <a:pPr lvl="1"/>
            <a:r>
              <a:rPr lang="fr-FR"/>
              <a:t>Deuxième niveau</a:t>
            </a:r>
          </a:p>
        </p:txBody>
      </p:sp>
    </p:spTree>
    <p:extLst>
      <p:ext uri="{BB962C8B-B14F-4D97-AF65-F5344CB8AC3E}">
        <p14:creationId xmlns:p14="http://schemas.microsoft.com/office/powerpoint/2010/main" val="25692966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8488-68B3-4A5B-8D91-92FF188FAF80}"/>
              </a:ext>
            </a:extLst>
          </p:cNvPr>
          <p:cNvSpPr/>
          <p:nvPr userDrawn="1"/>
        </p:nvSpPr>
        <p:spPr>
          <a:xfrm>
            <a:off x="-1" y="984600"/>
            <a:ext cx="12192000" cy="58740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Titre 1"/>
          <p:cNvSpPr>
            <a:spLocks noGrp="1"/>
          </p:cNvSpPr>
          <p:nvPr>
            <p:ph type="title" hasCustomPrompt="1"/>
          </p:nvPr>
        </p:nvSpPr>
        <p:spPr bwMode="gray">
          <a:xfrm>
            <a:off x="479999" y="984000"/>
            <a:ext cx="11232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527987" indent="-527987">
              <a:buFont typeface="+mj-lt"/>
              <a:buAutoNum type="arabicPeriod"/>
              <a:defRPr sz="4333"/>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Tree>
    <p:extLst>
      <p:ext uri="{BB962C8B-B14F-4D97-AF65-F5344CB8AC3E}">
        <p14:creationId xmlns:p14="http://schemas.microsoft.com/office/powerpoint/2010/main" val="23871847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79999" y="1200000"/>
            <a:ext cx="11232000" cy="960000"/>
          </a:xfrm>
        </p:spPr>
        <p:txBody>
          <a:bodyPr/>
          <a:lstStyle>
            <a:lvl1pPr>
              <a:defRPr/>
            </a:lvl1pPr>
          </a:lstStyle>
          <a:p>
            <a:r>
              <a:rPr lang="fr-FR"/>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0" name="Espace réservé du texte 9"/>
          <p:cNvSpPr>
            <a:spLocks noGrp="1"/>
          </p:cNvSpPr>
          <p:nvPr>
            <p:ph type="body" sz="quarter" idx="13" hasCustomPrompt="1"/>
          </p:nvPr>
        </p:nvSpPr>
        <p:spPr bwMode="gray">
          <a:xfrm>
            <a:off x="4416000" y="240000"/>
            <a:ext cx="7335733" cy="403467"/>
          </a:xfrm>
        </p:spPr>
        <p:txBody>
          <a:bodyPr/>
          <a:lstStyle>
            <a:lvl1pPr marL="143996" indent="-143996" algn="r">
              <a:spcAft>
                <a:spcPts val="0"/>
              </a:spcAft>
              <a:buFont typeface="+mj-lt"/>
              <a:buAutoNum type="arabicPeriod"/>
              <a:defRPr sz="1000" b="1"/>
            </a:lvl1pPr>
            <a:lvl2pPr marL="143996" indent="-143996" algn="r">
              <a:spcBef>
                <a:spcPts val="0"/>
              </a:spcBef>
              <a:spcAft>
                <a:spcPts val="0"/>
              </a:spcAft>
              <a:buFont typeface="+mj-lt"/>
              <a:buAutoNum type="alphaLcPeriod"/>
              <a:defRPr sz="100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479999"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4416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8352000" y="2448000"/>
            <a:ext cx="3360000" cy="3432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Tree>
    <p:extLst>
      <p:ext uri="{BB962C8B-B14F-4D97-AF65-F5344CB8AC3E}">
        <p14:creationId xmlns:p14="http://schemas.microsoft.com/office/powerpoint/2010/main" val="2612810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image" Target="../media/image1.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1.xml"/><Relationship Id="rId7"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7.xml"/><Relationship Id="rId7" Type="http://schemas.openxmlformats.org/officeDocument/2006/relationships/image" Target="../media/image1.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7.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2.xml"/><Relationship Id="rId7" Type="http://schemas.openxmlformats.org/officeDocument/2006/relationships/image" Target="../media/image1.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8.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theme" Target="../theme/theme9.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53.xml"/><Relationship Id="rId7" Type="http://schemas.openxmlformats.org/officeDocument/2006/relationships/image" Target="../media/image1.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10.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5.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png"/><Relationship Id="rId5" Type="http://schemas.openxmlformats.org/officeDocument/2006/relationships/slideLayout" Target="../slideLayouts/slideLayout60.xml"/><Relationship Id="rId10" Type="http://schemas.openxmlformats.org/officeDocument/2006/relationships/theme" Target="../theme/theme11.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67.xml"/><Relationship Id="rId7" Type="http://schemas.openxmlformats.org/officeDocument/2006/relationships/theme" Target="../theme/theme12.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 Id="rId9" Type="http://schemas.openxmlformats.org/officeDocument/2006/relationships/image" Target="../media/image2.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3.xml"/><Relationship Id="rId7" Type="http://schemas.openxmlformats.org/officeDocument/2006/relationships/image" Target="../media/image1.png"/><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13.xml"/><Relationship Id="rId5" Type="http://schemas.openxmlformats.org/officeDocument/2006/relationships/slideLayout" Target="../slideLayouts/slideLayout75.xml"/><Relationship Id="rId4"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8"/>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9"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762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985" r:id="rId6"/>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7"/>
          <a:stretch>
            <a:fillRect/>
          </a:stretch>
        </p:blipFill>
        <p:spPr>
          <a:xfrm>
            <a:off x="431372" y="276694"/>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9996235" y="297995"/>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6249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Lst>
  <p:hf hdr="0" ftr="0" dt="0"/>
  <p:txStyles>
    <p:titleStyle>
      <a:lvl1pPr algn="l" defTabSz="121914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4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84" indent="-95996" algn="l" defTabSz="121914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72" indent="-95996" algn="l" defTabSz="121914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60" indent="-95996" algn="l" defTabSz="121914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44" indent="-95996" algn="l" defTabSz="121914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7"/>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37979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8"/>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9"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945774"/>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8"/>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31461"/>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8"/>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17401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7"/>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8"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707512"/>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7"/>
          <a:stretch>
            <a:fillRect/>
          </a:stretch>
        </p:blipFill>
        <p:spPr>
          <a:xfrm>
            <a:off x="431372" y="276694"/>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9996235" y="297995"/>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055920"/>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Lst>
  <p:hf hdr="0" ftr="0" dt="0"/>
  <p:txStyles>
    <p:titleStyle>
      <a:lvl1pPr algn="l" defTabSz="121914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4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84" indent="-95996" algn="l" defTabSz="121914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72" indent="-95996" algn="l" defTabSz="121914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60" indent="-95996" algn="l" defTabSz="121914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44" indent="-95996" algn="l" defTabSz="121914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8"/>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9"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005446"/>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7"/>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8"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311316"/>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11"/>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144569"/>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8"/>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9"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10263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479999" y="1200000"/>
            <a:ext cx="11232000" cy="96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479999" y="2448000"/>
            <a:ext cx="11232000" cy="3432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8352000"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a:p>
        </p:txBody>
      </p:sp>
      <p:cxnSp>
        <p:nvCxnSpPr>
          <p:cNvPr id="10" name="Connecteur droit 9"/>
          <p:cNvCxnSpPr/>
          <p:nvPr userDrawn="1"/>
        </p:nvCxnSpPr>
        <p:spPr bwMode="gray">
          <a:xfrm>
            <a:off x="480000" y="6379200"/>
            <a:ext cx="11232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automatically generated">
            <a:extLst>
              <a:ext uri="{FF2B5EF4-FFF2-40B4-BE49-F238E27FC236}">
                <a16:creationId xmlns:a16="http://schemas.microsoft.com/office/drawing/2014/main" id="{047A8C80-B7F8-48ED-902C-3E56DD911EFF}"/>
              </a:ext>
            </a:extLst>
          </p:cNvPr>
          <p:cNvPicPr>
            <a:picLocks noChangeAspect="1"/>
          </p:cNvPicPr>
          <p:nvPr userDrawn="1"/>
        </p:nvPicPr>
        <p:blipFill>
          <a:blip r:embed="rId7"/>
          <a:stretch>
            <a:fillRect/>
          </a:stretch>
        </p:blipFill>
        <p:spPr>
          <a:xfrm>
            <a:off x="431372" y="276693"/>
            <a:ext cx="1440160" cy="734927"/>
          </a:xfrm>
          <a:prstGeom prst="rect">
            <a:avLst/>
          </a:prstGeom>
        </p:spPr>
      </p:pic>
      <p:pic>
        <p:nvPicPr>
          <p:cNvPr id="9" name="Picture 2">
            <a:extLst>
              <a:ext uri="{FF2B5EF4-FFF2-40B4-BE49-F238E27FC236}">
                <a16:creationId xmlns:a16="http://schemas.microsoft.com/office/drawing/2014/main" id="{F4F53D36-1D24-4BFD-A4D0-2FF2F7616449}"/>
              </a:ext>
            </a:extLst>
          </p:cNvPr>
          <p:cNvPicPr>
            <a:picLocks noChangeAspect="1" noChangeArrowheads="1"/>
          </p:cNvPicPr>
          <p:nvPr userDrawn="1"/>
        </p:nvPicPr>
        <p:blipFill>
          <a:blip r:embed="rId8" cstate="hqprint">
            <a:extLst>
              <a:ext uri="{28A0092B-C50C-407E-A947-70E740481C1C}">
                <a14:useLocalDpi xmlns:a14="http://schemas.microsoft.com/office/drawing/2010/main" val="0"/>
              </a:ext>
            </a:extLst>
          </a:blip>
          <a:srcRect/>
          <a:stretch>
            <a:fillRect/>
          </a:stretch>
        </p:blipFill>
        <p:spPr bwMode="auto">
          <a:xfrm>
            <a:off x="9996234" y="297994"/>
            <a:ext cx="1871532" cy="4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65784"/>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Lst>
  <p:hf hdr="0" ftr="0" dt="0"/>
  <p:txStyles>
    <p:titleStyle>
      <a:lvl1pPr algn="l" defTabSz="121917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1219170" rtl="0" eaLnBrk="1" latinLnBrk="0" hangingPunct="1">
        <a:lnSpc>
          <a:spcPct val="100000"/>
        </a:lnSpc>
        <a:spcBef>
          <a:spcPts val="0"/>
        </a:spcBef>
        <a:spcAft>
          <a:spcPts val="667"/>
        </a:spcAft>
        <a:buFont typeface="Arial" pitchFamily="34" charset="0"/>
        <a:buNone/>
        <a:defRPr sz="1400" b="0" kern="1200">
          <a:solidFill>
            <a:schemeClr val="tx1"/>
          </a:solidFill>
          <a:latin typeface="+mn-lt"/>
          <a:ea typeface="+mn-ea"/>
          <a:cs typeface="+mn-cs"/>
        </a:defRPr>
      </a:lvl1pPr>
      <a:lvl2pPr marL="335992" indent="-95998" algn="l" defTabSz="1219170" rtl="0" eaLnBrk="1" latinLnBrk="0" hangingPunct="1">
        <a:lnSpc>
          <a:spcPct val="100000"/>
        </a:lnSpc>
        <a:spcBef>
          <a:spcPts val="800"/>
        </a:spcBef>
        <a:spcAft>
          <a:spcPts val="800"/>
        </a:spcAft>
        <a:buFont typeface="Arial" pitchFamily="34" charset="0"/>
        <a:buChar char="•"/>
        <a:defRPr sz="1267" kern="1200">
          <a:solidFill>
            <a:schemeClr val="tx1"/>
          </a:solidFill>
          <a:latin typeface="+mn-lt"/>
          <a:ea typeface="+mn-ea"/>
          <a:cs typeface="+mn-cs"/>
        </a:defRPr>
      </a:lvl2pPr>
      <a:lvl3pPr marL="575986" indent="-95998" algn="l" defTabSz="1219170" rtl="0" eaLnBrk="1" latinLnBrk="0" hangingPunct="1">
        <a:lnSpc>
          <a:spcPct val="100000"/>
        </a:lnSpc>
        <a:spcBef>
          <a:spcPts val="133"/>
        </a:spcBef>
        <a:spcAft>
          <a:spcPts val="133"/>
        </a:spcAft>
        <a:buSzPct val="100000"/>
        <a:buFont typeface="Arial" pitchFamily="34" charset="0"/>
        <a:buChar char="•"/>
        <a:defRPr sz="1133" kern="1200">
          <a:solidFill>
            <a:schemeClr val="tx1"/>
          </a:solidFill>
          <a:latin typeface="+mn-lt"/>
          <a:ea typeface="+mn-ea"/>
          <a:cs typeface="+mn-cs"/>
        </a:defRPr>
      </a:lvl3pPr>
      <a:lvl4pPr marL="815980" indent="-95998" algn="l" defTabSz="1219170" rtl="0" eaLnBrk="1" latinLnBrk="0" hangingPunct="1">
        <a:lnSpc>
          <a:spcPct val="100000"/>
        </a:lnSpc>
        <a:spcBef>
          <a:spcPts val="133"/>
        </a:spcBef>
        <a:spcAft>
          <a:spcPts val="133"/>
        </a:spcAft>
        <a:buSzPct val="100000"/>
        <a:buFont typeface="Arial" pitchFamily="34" charset="0"/>
        <a:buChar char="•"/>
        <a:defRPr sz="1000" kern="1200">
          <a:solidFill>
            <a:schemeClr val="tx1"/>
          </a:solidFill>
          <a:latin typeface="+mn-lt"/>
          <a:ea typeface="+mn-ea"/>
          <a:cs typeface="+mn-cs"/>
        </a:defRPr>
      </a:lvl4pPr>
      <a:lvl5pPr marL="1103972" indent="-95998" algn="l" defTabSz="1219170" rtl="0" eaLnBrk="1" latinLnBrk="0" hangingPunct="1">
        <a:lnSpc>
          <a:spcPct val="100000"/>
        </a:lnSpc>
        <a:spcBef>
          <a:spcPts val="133"/>
        </a:spcBef>
        <a:spcAft>
          <a:spcPts val="133"/>
        </a:spcAft>
        <a:buSzPct val="100000"/>
        <a:buFont typeface="Arial" pitchFamily="34" charset="0"/>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bwMode="gray">
          <a:xfrm>
            <a:off x="61424" y="25690"/>
            <a:ext cx="11232000" cy="638387"/>
          </a:xfrm>
          <a:prstGeom prst="rect">
            <a:avLst/>
          </a:prstGeom>
          <a:noFill/>
        </p:spPr>
        <p:txBody>
          <a:bodyPr vert="horz" lIns="0" tIns="0" rIns="0" bIns="0" rtlCol="0" anchor="b" anchorCtr="0">
            <a:noAutofit/>
          </a:bodyPr>
          <a:lstStyle>
            <a:lvl1pPr algn="ctr" defTabSz="1219170" rtl="0" eaLnBrk="1" latinLnBrk="0" hangingPunct="1">
              <a:lnSpc>
                <a:spcPct val="90000"/>
              </a:lnSpc>
              <a:spcBef>
                <a:spcPct val="0"/>
              </a:spcBef>
              <a:buNone/>
              <a:defRPr sz="6000" b="1" kern="1200">
                <a:solidFill>
                  <a:schemeClr val="tx1"/>
                </a:solidFill>
                <a:latin typeface="+mj-lt"/>
                <a:ea typeface="+mj-ea"/>
                <a:cs typeface="+mj-cs"/>
              </a:defRPr>
            </a:lvl1pPr>
          </a:lstStyle>
          <a:p>
            <a:r>
              <a:rPr lang="fr-FR" sz="2400" dirty="0" smtClean="0"/>
              <a:t>Suivi des tests salivaires dans SI-DEP</a:t>
            </a:r>
            <a:endParaRPr lang="fr-FR" sz="2400" dirty="0"/>
          </a:p>
        </p:txBody>
      </p:sp>
      <p:sp>
        <p:nvSpPr>
          <p:cNvPr id="3" name="Espace réservé du numéro de diapositive 2"/>
          <p:cNvSpPr>
            <a:spLocks noGrp="1"/>
          </p:cNvSpPr>
          <p:nvPr>
            <p:ph type="sldNum" sz="quarter" idx="12"/>
          </p:nvPr>
        </p:nvSpPr>
        <p:spPr/>
        <p:txBody>
          <a:bodyPr/>
          <a:lstStyle/>
          <a:p>
            <a:fld id="{919548C7-7BB4-4B31-A5BF-AF2DEA498FAE}" type="slidenum">
              <a:rPr lang="fr-FR" smtClean="0"/>
              <a:t>1</a:t>
            </a:fld>
            <a:endParaRPr lang="fr-FR" dirty="0"/>
          </a:p>
        </p:txBody>
      </p:sp>
      <p:sp>
        <p:nvSpPr>
          <p:cNvPr id="5" name="Rectangle 1"/>
          <p:cNvSpPr>
            <a:spLocks noChangeArrowheads="1"/>
          </p:cNvSpPr>
          <p:nvPr/>
        </p:nvSpPr>
        <p:spPr bwMode="auto">
          <a:xfrm>
            <a:off x="698356" y="1073434"/>
            <a:ext cx="11123530"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1" fontAlgn="base">
              <a:spcBef>
                <a:spcPct val="0"/>
              </a:spcBef>
              <a:spcAft>
                <a:spcPct val="0"/>
              </a:spcAft>
            </a:pPr>
            <a:r>
              <a:rPr lang="fr-FR" sz="1600" dirty="0" smtClean="0"/>
              <a:t>Conformément </a:t>
            </a:r>
            <a:r>
              <a:rPr lang="fr-FR" sz="1600" dirty="0"/>
              <a:t>au MINSANTE n°2021_36 relatif au « dépistage itératif par RT-PCR sur prélèvement salivaire dans les établissements scolaires », en complément des deux indicateurs relatifs au capacitaire en tests RT-PCR sur prélèvement salivaire dans le parc public et privé (pour lesquels les ARS sont invitées à interroger les laboratoires sur leur intention de déployer la technique et à quelle hauteur), </a:t>
            </a:r>
            <a:r>
              <a:rPr lang="fr-FR" sz="1600" b="1" dirty="0"/>
              <a:t>de nouveaux indicateurs portant sur l’utilisation de ces tests au sein de l'Education Nationale, des établissements de santé, des ESMS pour personnes âgées, des ESMS pour personnes handicapées et des crèches sont demandés.</a:t>
            </a:r>
            <a:endParaRPr lang="fr-FR" sz="1600" dirty="0"/>
          </a:p>
          <a:p>
            <a:pPr marL="0" marR="0" lvl="1" fontAlgn="base">
              <a:lnSpc>
                <a:spcPct val="100000"/>
              </a:lnSpc>
              <a:spcBef>
                <a:spcPct val="0"/>
              </a:spcBef>
              <a:spcAft>
                <a:spcPct val="0"/>
              </a:spcAft>
              <a:buClrTx/>
              <a:buSzTx/>
              <a:tabLst/>
            </a:pPr>
            <a:endParaRPr lang="fr-FR" altLang="fr-FR" sz="1600" dirty="0" smtClean="0">
              <a:solidFill>
                <a:srgbClr val="3C4043"/>
              </a:solidFill>
            </a:endParaRPr>
          </a:p>
          <a:p>
            <a:pPr marL="0" marR="0" lvl="1" fontAlgn="base">
              <a:lnSpc>
                <a:spcPct val="100000"/>
              </a:lnSpc>
              <a:spcBef>
                <a:spcPct val="0"/>
              </a:spcBef>
              <a:spcAft>
                <a:spcPct val="0"/>
              </a:spcAft>
              <a:buClrTx/>
              <a:buSzTx/>
              <a:tabLst/>
            </a:pPr>
            <a:r>
              <a:rPr lang="fr-FR" altLang="fr-FR" sz="1600" dirty="0" smtClean="0">
                <a:solidFill>
                  <a:srgbClr val="3C4043"/>
                </a:solidFill>
              </a:rPr>
              <a:t>Pour permettre </a:t>
            </a:r>
            <a:r>
              <a:rPr lang="fr-FR" altLang="fr-FR" sz="1600" b="1" dirty="0" smtClean="0">
                <a:solidFill>
                  <a:srgbClr val="3C4043"/>
                </a:solidFill>
              </a:rPr>
              <a:t>le suivi du déploiement de ces tests</a:t>
            </a:r>
            <a:r>
              <a:rPr lang="fr-FR" altLang="fr-FR" sz="1600" dirty="0" smtClean="0">
                <a:solidFill>
                  <a:srgbClr val="3C4043"/>
                </a:solidFill>
              </a:rPr>
              <a:t>, </a:t>
            </a:r>
            <a:r>
              <a:rPr lang="fr-FR" altLang="fr-FR" sz="1600" b="1" dirty="0">
                <a:solidFill>
                  <a:srgbClr val="3C4043"/>
                </a:solidFill>
              </a:rPr>
              <a:t>un </a:t>
            </a:r>
            <a:r>
              <a:rPr lang="fr-FR" altLang="fr-FR" sz="1600" b="1" dirty="0" smtClean="0">
                <a:solidFill>
                  <a:srgbClr val="3C4043"/>
                </a:solidFill>
              </a:rPr>
              <a:t>fichier </a:t>
            </a:r>
            <a:r>
              <a:rPr lang="fr-FR" altLang="fr-FR" sz="1600" b="1" dirty="0">
                <a:solidFill>
                  <a:srgbClr val="3C4043"/>
                </a:solidFill>
              </a:rPr>
              <a:t>de remontées des données ARS au CCS </a:t>
            </a:r>
            <a:r>
              <a:rPr lang="fr-FR" altLang="fr-FR" sz="1600" dirty="0" smtClean="0">
                <a:solidFill>
                  <a:srgbClr val="3C4043"/>
                </a:solidFill>
              </a:rPr>
              <a:t>contenant un onglet dédié aux </a:t>
            </a:r>
            <a:r>
              <a:rPr lang="fr-FR" altLang="fr-FR" sz="1600" dirty="0">
                <a:solidFill>
                  <a:srgbClr val="3C4043"/>
                </a:solidFill>
              </a:rPr>
              <a:t>« Tests salivaires </a:t>
            </a:r>
            <a:r>
              <a:rPr lang="fr-FR" altLang="fr-FR" sz="1600" dirty="0" smtClean="0">
                <a:solidFill>
                  <a:srgbClr val="3C4043"/>
                </a:solidFill>
              </a:rPr>
              <a:t>» vous a été transmis et doit être retourné complété de </a:t>
            </a:r>
            <a:r>
              <a:rPr lang="fr-FR" altLang="fr-FR" sz="1600" dirty="0">
                <a:solidFill>
                  <a:srgbClr val="3C4043"/>
                </a:solidFill>
              </a:rPr>
              <a:t>manière hebdomadaire.(REPLY 16 Mars 2021 : MINSANTE n°2021_22 : Nouveau format des remontées ARS au </a:t>
            </a:r>
            <a:r>
              <a:rPr lang="fr-FR" altLang="fr-FR" sz="1600" dirty="0" smtClean="0">
                <a:solidFill>
                  <a:srgbClr val="3C4043"/>
                </a:solidFill>
              </a:rPr>
              <a:t>CCS).</a:t>
            </a:r>
            <a:endParaRPr lang="fr-FR" altLang="fr-FR" sz="1600" dirty="0">
              <a:solidFill>
                <a:srgbClr val="3C4043"/>
              </a:solidFill>
            </a:endParaRPr>
          </a:p>
          <a:p>
            <a:pPr marL="0" marR="0" lvl="1" fontAlgn="base">
              <a:lnSpc>
                <a:spcPct val="100000"/>
              </a:lnSpc>
              <a:spcBef>
                <a:spcPct val="0"/>
              </a:spcBef>
              <a:spcAft>
                <a:spcPct val="0"/>
              </a:spcAft>
              <a:buClrTx/>
              <a:buSzTx/>
              <a:tabLst/>
            </a:pPr>
            <a:endParaRPr lang="fr-FR" altLang="fr-FR" sz="1600" dirty="0">
              <a:solidFill>
                <a:srgbClr val="3C4043"/>
              </a:solidFill>
            </a:endParaRPr>
          </a:p>
          <a:p>
            <a:pPr marL="0" marR="0" lvl="1" fontAlgn="base">
              <a:lnSpc>
                <a:spcPct val="100000"/>
              </a:lnSpc>
              <a:spcBef>
                <a:spcPct val="0"/>
              </a:spcBef>
              <a:spcAft>
                <a:spcPct val="0"/>
              </a:spcAft>
              <a:buClrTx/>
              <a:buSzTx/>
              <a:tabLst/>
            </a:pPr>
            <a:r>
              <a:rPr lang="fr-FR" altLang="fr-FR" sz="1600" dirty="0">
                <a:solidFill>
                  <a:srgbClr val="3C4043"/>
                </a:solidFill>
              </a:rPr>
              <a:t>L</a:t>
            </a:r>
            <a:r>
              <a:rPr lang="fr-FR" altLang="fr-FR" sz="1600" dirty="0" smtClean="0">
                <a:solidFill>
                  <a:srgbClr val="3C4043"/>
                </a:solidFill>
              </a:rPr>
              <a:t>es indicateurs d’utilisation peuvent être calculés par l’exploitation </a:t>
            </a:r>
            <a:r>
              <a:rPr lang="fr-FR" altLang="fr-FR" sz="1600" dirty="0">
                <a:solidFill>
                  <a:srgbClr val="3C4043"/>
                </a:solidFill>
              </a:rPr>
              <a:t>des données de SI-DEP via </a:t>
            </a:r>
            <a:r>
              <a:rPr lang="fr-FR" altLang="fr-FR" sz="1600" dirty="0" smtClean="0">
                <a:solidFill>
                  <a:srgbClr val="3C4043"/>
                </a:solidFill>
              </a:rPr>
              <a:t>:</a:t>
            </a:r>
          </a:p>
          <a:p>
            <a:pPr marL="285750" marR="0" lvl="1" indent="-285750" fontAlgn="base">
              <a:lnSpc>
                <a:spcPct val="100000"/>
              </a:lnSpc>
              <a:spcBef>
                <a:spcPct val="0"/>
              </a:spcBef>
              <a:spcAft>
                <a:spcPct val="0"/>
              </a:spcAft>
              <a:buClrTx/>
              <a:buSzTx/>
              <a:buFontTx/>
              <a:buChar char="-"/>
              <a:tabLst/>
            </a:pPr>
            <a:r>
              <a:rPr lang="fr-FR" altLang="fr-FR" sz="1600" dirty="0" smtClean="0">
                <a:solidFill>
                  <a:srgbClr val="3C4043"/>
                </a:solidFill>
              </a:rPr>
              <a:t>le code analyse dédié :</a:t>
            </a:r>
          </a:p>
          <a:p>
            <a:pPr marL="742950" lvl="2" indent="-285750" fontAlgn="base">
              <a:spcBef>
                <a:spcPct val="0"/>
              </a:spcBef>
              <a:spcAft>
                <a:spcPct val="0"/>
              </a:spcAft>
              <a:buFont typeface="Wingdings" panose="05000000000000000000" pitchFamily="2" charset="2"/>
              <a:buChar char="ü"/>
            </a:pPr>
            <a:r>
              <a:rPr lang="fr-FR" altLang="fr-FR" sz="1600" dirty="0">
                <a:solidFill>
                  <a:srgbClr val="3C4043"/>
                </a:solidFill>
              </a:rPr>
              <a:t>code LOINC </a:t>
            </a:r>
            <a:r>
              <a:rPr lang="fr-FR" altLang="fr-FR" sz="1600" b="1" dirty="0" smtClean="0">
                <a:solidFill>
                  <a:srgbClr val="7030A0"/>
                </a:solidFill>
              </a:rPr>
              <a:t>94845-5</a:t>
            </a:r>
            <a:r>
              <a:rPr lang="fr-FR" altLang="fr-FR" sz="1600" dirty="0" smtClean="0">
                <a:solidFill>
                  <a:srgbClr val="3C4043"/>
                </a:solidFill>
              </a:rPr>
              <a:t>,</a:t>
            </a:r>
          </a:p>
          <a:p>
            <a:pPr marL="0" lvl="1" fontAlgn="base">
              <a:spcBef>
                <a:spcPct val="0"/>
              </a:spcBef>
              <a:spcAft>
                <a:spcPct val="0"/>
              </a:spcAft>
            </a:pPr>
            <a:r>
              <a:rPr lang="fr-FR" altLang="fr-FR" sz="1600" dirty="0">
                <a:solidFill>
                  <a:srgbClr val="3C4043"/>
                </a:solidFill>
              </a:rPr>
              <a:t>combiné </a:t>
            </a:r>
          </a:p>
          <a:p>
            <a:pPr marL="285750" marR="0" lvl="1" indent="-285750" fontAlgn="base">
              <a:lnSpc>
                <a:spcPct val="100000"/>
              </a:lnSpc>
              <a:spcBef>
                <a:spcPct val="0"/>
              </a:spcBef>
              <a:spcAft>
                <a:spcPct val="0"/>
              </a:spcAft>
              <a:buClrTx/>
              <a:buSzTx/>
              <a:buFontTx/>
              <a:buChar char="-"/>
              <a:tabLst/>
            </a:pPr>
            <a:r>
              <a:rPr lang="fr-FR" altLang="fr-FR" sz="1600" dirty="0" smtClean="0">
                <a:solidFill>
                  <a:srgbClr val="3C4043"/>
                </a:solidFill>
              </a:rPr>
              <a:t>aux codes campagnes (les deux lettres centrales du type « national »)</a:t>
            </a:r>
            <a:endParaRPr lang="fr-FR" altLang="fr-FR" sz="1600" dirty="0">
              <a:solidFill>
                <a:srgbClr val="3C4043"/>
              </a:solidFill>
            </a:endParaRPr>
          </a:p>
          <a:p>
            <a:pPr marL="742950" lvl="2" indent="-285750" fontAlgn="base">
              <a:spcBef>
                <a:spcPct val="0"/>
              </a:spcBef>
              <a:spcAft>
                <a:spcPct val="0"/>
              </a:spcAft>
              <a:buFont typeface="Wingdings" panose="05000000000000000000" pitchFamily="2" charset="2"/>
              <a:buChar char="ü"/>
            </a:pPr>
            <a:r>
              <a:rPr lang="fr-FR" altLang="fr-FR" sz="1600" dirty="0" smtClean="0">
                <a:solidFill>
                  <a:srgbClr val="3C4043"/>
                </a:solidFill>
              </a:rPr>
              <a:t>"</a:t>
            </a:r>
            <a:r>
              <a:rPr lang="fr-FR" altLang="fr-FR" sz="1600" b="1" dirty="0">
                <a:solidFill>
                  <a:srgbClr val="7030A0"/>
                </a:solidFill>
              </a:rPr>
              <a:t>EN</a:t>
            </a:r>
            <a:r>
              <a:rPr lang="fr-FR" altLang="fr-FR" sz="1600" dirty="0">
                <a:solidFill>
                  <a:srgbClr val="3C4043"/>
                </a:solidFill>
              </a:rPr>
              <a:t>" : Education </a:t>
            </a:r>
            <a:r>
              <a:rPr lang="fr-FR" altLang="fr-FR" sz="1600" dirty="0" smtClean="0">
                <a:solidFill>
                  <a:srgbClr val="3C4043"/>
                </a:solidFill>
              </a:rPr>
              <a:t>Nationale</a:t>
            </a:r>
          </a:p>
          <a:p>
            <a:pPr marL="742950" lvl="2" indent="-285750" fontAlgn="base">
              <a:spcBef>
                <a:spcPct val="0"/>
              </a:spcBef>
              <a:spcAft>
                <a:spcPct val="0"/>
              </a:spcAft>
              <a:buFont typeface="Wingdings" panose="05000000000000000000" pitchFamily="2" charset="2"/>
              <a:buChar char="ü"/>
            </a:pPr>
            <a:r>
              <a:rPr lang="fr-FR" altLang="fr-FR" sz="1600" dirty="0" smtClean="0">
                <a:solidFill>
                  <a:srgbClr val="3C4043"/>
                </a:solidFill>
              </a:rPr>
              <a:t>"</a:t>
            </a:r>
            <a:r>
              <a:rPr lang="fr-FR" altLang="fr-FR" sz="1600" b="1" dirty="0">
                <a:solidFill>
                  <a:srgbClr val="7030A0"/>
                </a:solidFill>
              </a:rPr>
              <a:t>SA</a:t>
            </a:r>
            <a:r>
              <a:rPr lang="fr-FR" altLang="fr-FR" sz="1600" dirty="0">
                <a:solidFill>
                  <a:srgbClr val="3C4043"/>
                </a:solidFill>
              </a:rPr>
              <a:t>" : Etablissements de </a:t>
            </a:r>
            <a:r>
              <a:rPr lang="fr-FR" altLang="fr-FR" sz="1600" dirty="0" smtClean="0">
                <a:solidFill>
                  <a:srgbClr val="3C4043"/>
                </a:solidFill>
              </a:rPr>
              <a:t>Santé</a:t>
            </a:r>
          </a:p>
          <a:p>
            <a:pPr marL="742950" lvl="2" indent="-285750" fontAlgn="base">
              <a:spcBef>
                <a:spcPct val="0"/>
              </a:spcBef>
              <a:spcAft>
                <a:spcPct val="0"/>
              </a:spcAft>
              <a:buFont typeface="Wingdings" panose="05000000000000000000" pitchFamily="2" charset="2"/>
              <a:buChar char="ü"/>
            </a:pPr>
            <a:r>
              <a:rPr lang="fr-FR" altLang="fr-FR" sz="1600" dirty="0" smtClean="0">
                <a:solidFill>
                  <a:srgbClr val="3C4043"/>
                </a:solidFill>
              </a:rPr>
              <a:t>"</a:t>
            </a:r>
            <a:r>
              <a:rPr lang="fr-FR" altLang="fr-FR" sz="1600" b="1" dirty="0">
                <a:solidFill>
                  <a:srgbClr val="7030A0"/>
                </a:solidFill>
              </a:rPr>
              <a:t>EH</a:t>
            </a:r>
            <a:r>
              <a:rPr lang="fr-FR" altLang="fr-FR" sz="1600" dirty="0">
                <a:solidFill>
                  <a:srgbClr val="3C4043"/>
                </a:solidFill>
              </a:rPr>
              <a:t>" : Etablissements Sociaux et Médico-sociaux pour personnes âgées tels que les EHPAD (ESMS PA) </a:t>
            </a:r>
            <a:endParaRPr lang="fr-FR" altLang="fr-FR" sz="1600" dirty="0" smtClean="0">
              <a:solidFill>
                <a:srgbClr val="3C4043"/>
              </a:solidFill>
            </a:endParaRPr>
          </a:p>
          <a:p>
            <a:pPr marL="742950" lvl="2" indent="-285750" fontAlgn="base">
              <a:spcBef>
                <a:spcPct val="0"/>
              </a:spcBef>
              <a:spcAft>
                <a:spcPct val="0"/>
              </a:spcAft>
              <a:buFont typeface="Wingdings" panose="05000000000000000000" pitchFamily="2" charset="2"/>
              <a:buChar char="ü"/>
            </a:pPr>
            <a:r>
              <a:rPr lang="fr-FR" altLang="fr-FR" sz="1600" dirty="0" smtClean="0">
                <a:solidFill>
                  <a:srgbClr val="3C4043"/>
                </a:solidFill>
              </a:rPr>
              <a:t>"</a:t>
            </a:r>
            <a:r>
              <a:rPr lang="fr-FR" altLang="fr-FR" sz="1600" b="1" dirty="0">
                <a:solidFill>
                  <a:srgbClr val="7030A0"/>
                </a:solidFill>
              </a:rPr>
              <a:t>MS</a:t>
            </a:r>
            <a:r>
              <a:rPr lang="fr-FR" altLang="fr-FR" sz="1600" dirty="0">
                <a:solidFill>
                  <a:srgbClr val="3C4043"/>
                </a:solidFill>
              </a:rPr>
              <a:t>" : Etablissements Sociaux et Médico-Sociaux pour personnes handicapées (ESMS PH</a:t>
            </a:r>
            <a:r>
              <a:rPr lang="fr-FR" altLang="fr-FR" sz="1600" dirty="0" smtClean="0">
                <a:solidFill>
                  <a:srgbClr val="3C4043"/>
                </a:solidFill>
              </a:rPr>
              <a:t>)</a:t>
            </a:r>
          </a:p>
          <a:p>
            <a:pPr marL="742950" lvl="2" indent="-285750" fontAlgn="base">
              <a:spcBef>
                <a:spcPct val="0"/>
              </a:spcBef>
              <a:spcAft>
                <a:spcPct val="0"/>
              </a:spcAft>
              <a:buFont typeface="Wingdings" panose="05000000000000000000" pitchFamily="2" charset="2"/>
              <a:buChar char="ü"/>
            </a:pPr>
            <a:r>
              <a:rPr lang="fr-FR" altLang="fr-FR" sz="1600" dirty="0" smtClean="0">
                <a:solidFill>
                  <a:srgbClr val="3C4043"/>
                </a:solidFill>
              </a:rPr>
              <a:t>"</a:t>
            </a:r>
            <a:r>
              <a:rPr lang="fr-FR" altLang="fr-FR" sz="1600" b="1" dirty="0">
                <a:solidFill>
                  <a:srgbClr val="7030A0"/>
                </a:solidFill>
              </a:rPr>
              <a:t>JE</a:t>
            </a:r>
            <a:r>
              <a:rPr lang="fr-FR" altLang="fr-FR" sz="1600" dirty="0">
                <a:solidFill>
                  <a:srgbClr val="3C4043"/>
                </a:solidFill>
              </a:rPr>
              <a:t>" : Etablissements d’accueil du jeune enfant (crèches</a:t>
            </a:r>
            <a:r>
              <a:rPr lang="fr-FR" altLang="fr-FR" sz="1600" dirty="0" smtClean="0">
                <a:solidFill>
                  <a:srgbClr val="3C4043"/>
                </a:solidFill>
              </a:rPr>
              <a:t>)</a:t>
            </a:r>
            <a:endParaRPr lang="fr-FR" altLang="fr-FR" sz="1400" dirty="0">
              <a:solidFill>
                <a:srgbClr val="3C4043"/>
              </a:solidFill>
            </a:endParaRPr>
          </a:p>
          <a:p>
            <a:r>
              <a:rPr lang="fr-FR" sz="1200" dirty="0">
                <a:solidFill>
                  <a:srgbClr val="3C4043"/>
                </a:solidFill>
              </a:rPr>
              <a:t> </a:t>
            </a:r>
          </a:p>
        </p:txBody>
      </p:sp>
    </p:spTree>
    <p:extLst>
      <p:ext uri="{BB962C8B-B14F-4D97-AF65-F5344CB8AC3E}">
        <p14:creationId xmlns:p14="http://schemas.microsoft.com/office/powerpoint/2010/main" val="2226101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bwMode="gray">
          <a:xfrm>
            <a:off x="61424" y="151814"/>
            <a:ext cx="11232000" cy="638387"/>
          </a:xfrm>
          <a:prstGeom prst="rect">
            <a:avLst/>
          </a:prstGeom>
          <a:noFill/>
        </p:spPr>
        <p:txBody>
          <a:bodyPr vert="horz" lIns="0" tIns="0" rIns="0" bIns="0" rtlCol="0" anchor="b" anchorCtr="0">
            <a:noAutofit/>
          </a:bodyPr>
          <a:lstStyle>
            <a:lvl1pPr algn="ctr" defTabSz="1219170" rtl="0" eaLnBrk="1" latinLnBrk="0" hangingPunct="1">
              <a:lnSpc>
                <a:spcPct val="90000"/>
              </a:lnSpc>
              <a:spcBef>
                <a:spcPct val="0"/>
              </a:spcBef>
              <a:buNone/>
              <a:defRPr sz="6000" b="1" kern="1200">
                <a:solidFill>
                  <a:schemeClr val="tx1"/>
                </a:solidFill>
                <a:latin typeface="+mj-lt"/>
                <a:ea typeface="+mj-ea"/>
                <a:cs typeface="+mj-cs"/>
              </a:defRPr>
            </a:lvl1pPr>
          </a:lstStyle>
          <a:p>
            <a:r>
              <a:rPr lang="fr-FR" sz="2400" dirty="0" smtClean="0"/>
              <a:t>Les codes de campagnes</a:t>
            </a:r>
            <a:endParaRPr lang="fr-FR" sz="2400" dirty="0"/>
          </a:p>
        </p:txBody>
      </p:sp>
      <p:sp>
        <p:nvSpPr>
          <p:cNvPr id="3" name="Espace réservé du numéro de diapositive 2"/>
          <p:cNvSpPr>
            <a:spLocks noGrp="1"/>
          </p:cNvSpPr>
          <p:nvPr>
            <p:ph type="sldNum" sz="quarter" idx="12"/>
          </p:nvPr>
        </p:nvSpPr>
        <p:spPr/>
        <p:txBody>
          <a:bodyPr/>
          <a:lstStyle/>
          <a:p>
            <a:fld id="{919548C7-7BB4-4B31-A5BF-AF2DEA498FAE}" type="slidenum">
              <a:rPr lang="fr-FR" smtClean="0"/>
              <a:t>2</a:t>
            </a:fld>
            <a:endParaRPr lang="fr-FR" dirty="0"/>
          </a:p>
        </p:txBody>
      </p:sp>
      <p:sp>
        <p:nvSpPr>
          <p:cNvPr id="5" name="Rectangle 1"/>
          <p:cNvSpPr>
            <a:spLocks noChangeArrowheads="1"/>
          </p:cNvSpPr>
          <p:nvPr/>
        </p:nvSpPr>
        <p:spPr bwMode="auto">
          <a:xfrm>
            <a:off x="712423" y="1502687"/>
            <a:ext cx="11231047"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1" fontAlgn="base">
              <a:lnSpc>
                <a:spcPct val="100000"/>
              </a:lnSpc>
              <a:spcBef>
                <a:spcPct val="0"/>
              </a:spcBef>
              <a:spcAft>
                <a:spcPct val="0"/>
              </a:spcAft>
              <a:buClrTx/>
              <a:buSzTx/>
              <a:tabLst/>
            </a:pPr>
            <a:r>
              <a:rPr lang="fr-FR" altLang="fr-FR" sz="1400" dirty="0">
                <a:solidFill>
                  <a:srgbClr val="3C4043"/>
                </a:solidFill>
              </a:rPr>
              <a:t>Les </a:t>
            </a:r>
            <a:r>
              <a:rPr lang="fr-FR" altLang="fr-FR" sz="1400" b="1" dirty="0">
                <a:solidFill>
                  <a:srgbClr val="3C4043"/>
                </a:solidFill>
              </a:rPr>
              <a:t>codes sont constitués de la manière suivante </a:t>
            </a:r>
            <a:r>
              <a:rPr lang="fr-FR" altLang="fr-FR" sz="1400" dirty="0" smtClean="0">
                <a:solidFill>
                  <a:srgbClr val="3C4043"/>
                </a:solidFill>
              </a:rPr>
              <a:t>(exemple </a:t>
            </a:r>
            <a:r>
              <a:rPr lang="fr-FR" altLang="fr-FR" sz="1400" dirty="0">
                <a:solidFill>
                  <a:srgbClr val="3C4043"/>
                </a:solidFill>
              </a:rPr>
              <a:t>: </a:t>
            </a:r>
            <a:r>
              <a:rPr lang="fr-FR" altLang="fr-FR" sz="1400" dirty="0" smtClean="0">
                <a:solidFill>
                  <a:srgbClr val="3C4043"/>
                </a:solidFill>
              </a:rPr>
              <a:t>ARA-AE-000003) </a:t>
            </a:r>
            <a:r>
              <a:rPr lang="fr-FR" altLang="fr-FR" sz="1400" dirty="0">
                <a:solidFill>
                  <a:srgbClr val="3C4043"/>
                </a:solidFill>
              </a:rPr>
              <a:t>: </a:t>
            </a:r>
          </a:p>
          <a:p>
            <a:pPr marL="0" lvl="1" fontAlgn="base">
              <a:spcBef>
                <a:spcPct val="0"/>
              </a:spcBef>
              <a:spcAft>
                <a:spcPct val="0"/>
              </a:spcAft>
            </a:pPr>
            <a:r>
              <a:rPr lang="fr-FR" altLang="fr-FR" sz="1400" dirty="0">
                <a:solidFill>
                  <a:srgbClr val="3C4043"/>
                </a:solidFill>
              </a:rPr>
              <a:t> </a:t>
            </a:r>
            <a:r>
              <a:rPr lang="fr-FR" altLang="fr-FR" sz="1400" dirty="0">
                <a:solidFill>
                  <a:srgbClr val="FF0000"/>
                </a:solidFill>
              </a:rPr>
              <a:t>ARA-AE-000003 sera </a:t>
            </a:r>
            <a:r>
              <a:rPr lang="fr-FR" altLang="fr-FR" sz="1400" dirty="0" smtClean="0">
                <a:solidFill>
                  <a:srgbClr val="FF0000"/>
                </a:solidFill>
              </a:rPr>
              <a:t>une </a:t>
            </a:r>
            <a:r>
              <a:rPr lang="fr-FR" altLang="fr-FR" sz="1400" dirty="0">
                <a:solidFill>
                  <a:srgbClr val="FF0000"/>
                </a:solidFill>
              </a:rPr>
              <a:t>campagne « Aéroport » en Auvergne </a:t>
            </a:r>
            <a:r>
              <a:rPr lang="fr-FR" altLang="fr-FR" sz="1400" dirty="0" smtClean="0">
                <a:solidFill>
                  <a:srgbClr val="FF0000"/>
                </a:solidFill>
              </a:rPr>
              <a:t>Rhône-Alpes.</a:t>
            </a:r>
            <a:endParaRPr lang="fr-FR" altLang="fr-FR" sz="1400" dirty="0">
              <a:solidFill>
                <a:srgbClr val="FF0000"/>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a:solidFill>
                  <a:srgbClr val="3C4043"/>
                </a:solidFill>
              </a:rPr>
              <a:t>- Trigramme régional en caractères alphabétiques majuscules (ex </a:t>
            </a:r>
            <a:r>
              <a:rPr lang="fr-FR" altLang="fr-FR" sz="1400" dirty="0" smtClean="0">
                <a:solidFill>
                  <a:srgbClr val="3C4043"/>
                </a:solidFill>
              </a:rPr>
              <a:t>: ARA) </a:t>
            </a:r>
            <a:r>
              <a:rPr lang="fr-FR" altLang="fr-FR" sz="1400" dirty="0">
                <a:solidFill>
                  <a:srgbClr val="3C4043"/>
                </a:solidFill>
              </a:rPr>
              <a:t>; </a:t>
            </a: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r>
              <a:rPr lang="fr-FR" altLang="fr-FR" sz="1400" dirty="0" smtClean="0">
                <a:solidFill>
                  <a:srgbClr val="3C4043"/>
                </a:solidFill>
              </a:rPr>
              <a:t>- </a:t>
            </a:r>
            <a:r>
              <a:rPr lang="fr-FR" altLang="fr-FR" sz="1400" dirty="0">
                <a:solidFill>
                  <a:srgbClr val="FF0000"/>
                </a:solidFill>
              </a:rPr>
              <a:t>Deux lettres du type « national » </a:t>
            </a:r>
            <a:r>
              <a:rPr lang="fr-FR" altLang="fr-FR" sz="1400" dirty="0" smtClean="0">
                <a:solidFill>
                  <a:srgbClr val="3C4043"/>
                </a:solidFill>
              </a:rPr>
              <a:t> </a:t>
            </a:r>
            <a:r>
              <a:rPr lang="fr-FR" altLang="fr-FR" sz="1400" dirty="0">
                <a:solidFill>
                  <a:srgbClr val="3C4043"/>
                </a:solidFill>
              </a:rPr>
              <a:t>de campagne, sur deux caractères alphabétiques majuscules </a:t>
            </a:r>
            <a:r>
              <a:rPr lang="fr-FR" altLang="fr-FR" sz="1400" dirty="0" smtClean="0">
                <a:solidFill>
                  <a:srgbClr val="3C4043"/>
                </a:solidFill>
              </a:rPr>
              <a:t>(codes de A* à W* réservés) : </a:t>
            </a: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smtClean="0">
                <a:solidFill>
                  <a:srgbClr val="3C4043"/>
                </a:solidFill>
              </a:rPr>
              <a:t>Pour </a:t>
            </a:r>
            <a:r>
              <a:rPr lang="fr-FR" altLang="fr-FR" sz="1400" dirty="0">
                <a:solidFill>
                  <a:srgbClr val="3C4043"/>
                </a:solidFill>
              </a:rPr>
              <a:t>les opérations actuellement </a:t>
            </a:r>
            <a:r>
              <a:rPr lang="fr-FR" altLang="fr-FR" sz="1400" dirty="0" smtClean="0">
                <a:solidFill>
                  <a:srgbClr val="3C4043"/>
                </a:solidFill>
              </a:rPr>
              <a:t>ciblées, tests antigéniques mais aussi RT-PCR </a:t>
            </a:r>
            <a:r>
              <a:rPr lang="fr-FR" altLang="fr-FR" sz="1400" dirty="0" smtClean="0">
                <a:solidFill>
                  <a:srgbClr val="3C4043"/>
                </a:solidFill>
              </a:rPr>
              <a:t>sur prélèvement salivaire, </a:t>
            </a:r>
            <a:r>
              <a:rPr lang="fr-FR" altLang="fr-FR" sz="1400" dirty="0">
                <a:solidFill>
                  <a:srgbClr val="3C4043"/>
                </a:solidFill>
              </a:rPr>
              <a:t>les jeux de valeurs nationaux suivants doivent être utilisés </a:t>
            </a:r>
            <a:r>
              <a:rPr lang="fr-FR" altLang="fr-FR" sz="1400" dirty="0" smtClean="0">
                <a:solidFill>
                  <a:srgbClr val="3C4043"/>
                </a:solidFill>
              </a:rPr>
              <a:t>:</a:t>
            </a:r>
            <a:endParaRPr lang="fr-FR" altLang="fr-FR" sz="1400" dirty="0">
              <a:solidFill>
                <a:srgbClr val="3C4043"/>
              </a:solidFill>
            </a:endParaRPr>
          </a:p>
          <a:p>
            <a:pPr marL="400050" marR="0" lvl="1" indent="-400050" fontAlgn="base">
              <a:lnSpc>
                <a:spcPct val="100000"/>
              </a:lnSpc>
              <a:spcBef>
                <a:spcPct val="0"/>
              </a:spcBef>
              <a:spcAft>
                <a:spcPct val="0"/>
              </a:spcAft>
              <a:buClrTx/>
              <a:buSzTx/>
              <a:buAutoNum type="romanLcParenBoth"/>
              <a:tabLst/>
            </a:pPr>
            <a:endParaRPr lang="fr-FR" altLang="fr-FR" sz="1400" dirty="0" smtClean="0">
              <a:solidFill>
                <a:srgbClr val="3C4043"/>
              </a:solidFill>
            </a:endParaRPr>
          </a:p>
          <a:p>
            <a:pPr marL="400050" marR="0" lvl="1" indent="-400050" fontAlgn="base">
              <a:lnSpc>
                <a:spcPct val="100000"/>
              </a:lnSpc>
              <a:spcBef>
                <a:spcPct val="0"/>
              </a:spcBef>
              <a:spcAft>
                <a:spcPct val="0"/>
              </a:spcAft>
              <a:buClrTx/>
              <a:buSzTx/>
              <a:buAutoNum type="romanLcParenBoth"/>
              <a:tabLst/>
            </a:pPr>
            <a:endParaRPr lang="fr-FR" altLang="fr-FR" sz="1400" dirty="0">
              <a:solidFill>
                <a:srgbClr val="3C4043"/>
              </a:solidFill>
            </a:endParaRPr>
          </a:p>
          <a:p>
            <a:pPr marL="400050" marR="0" lvl="1" indent="-400050" fontAlgn="base">
              <a:lnSpc>
                <a:spcPct val="100000"/>
              </a:lnSpc>
              <a:spcBef>
                <a:spcPct val="0"/>
              </a:spcBef>
              <a:spcAft>
                <a:spcPct val="0"/>
              </a:spcAft>
              <a:buClrTx/>
              <a:buSzTx/>
              <a:buAutoNum type="romanLcParenBoth"/>
              <a:tabLst/>
            </a:pP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a:solidFill>
                  <a:srgbClr val="3C4043"/>
                </a:solidFill>
              </a:rPr>
              <a:t> </a:t>
            </a:r>
          </a:p>
          <a:p>
            <a:pPr marL="0" marR="0" lvl="1" fontAlgn="base">
              <a:lnSpc>
                <a:spcPct val="100000"/>
              </a:lnSpc>
              <a:spcBef>
                <a:spcPct val="0"/>
              </a:spcBef>
              <a:spcAft>
                <a:spcPct val="0"/>
              </a:spcAft>
              <a:buClrTx/>
              <a:buSzTx/>
              <a:tabLst/>
            </a:pPr>
            <a:r>
              <a:rPr lang="fr-FR" altLang="fr-FR" sz="1400" dirty="0">
                <a:solidFill>
                  <a:srgbClr val="3C4043"/>
                </a:solidFill>
              </a:rPr>
              <a:t> </a:t>
            </a: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smtClean="0">
                <a:solidFill>
                  <a:srgbClr val="3C4043"/>
                </a:solidFill>
              </a:rPr>
              <a:t>- </a:t>
            </a:r>
            <a:r>
              <a:rPr lang="fr-FR" altLang="fr-FR" sz="1400" dirty="0">
                <a:solidFill>
                  <a:srgbClr val="3C4043"/>
                </a:solidFill>
              </a:rPr>
              <a:t>Numéro de campagne, sur six </a:t>
            </a:r>
            <a:r>
              <a:rPr lang="fr-FR" altLang="fr-FR" sz="1400" dirty="0" smtClean="0">
                <a:solidFill>
                  <a:srgbClr val="3C4043"/>
                </a:solidFill>
              </a:rPr>
              <a:t>chiffres, libre d’utilisation par les ARS </a:t>
            </a:r>
            <a:r>
              <a:rPr lang="fr-FR" sz="1200" dirty="0">
                <a:solidFill>
                  <a:srgbClr val="3C4043"/>
                </a:solidFill>
              </a:rPr>
              <a:t> </a:t>
            </a:r>
          </a:p>
        </p:txBody>
      </p:sp>
      <p:graphicFrame>
        <p:nvGraphicFramePr>
          <p:cNvPr id="2" name="Tableau 1"/>
          <p:cNvGraphicFramePr>
            <a:graphicFrameLocks noGrp="1"/>
          </p:cNvGraphicFramePr>
          <p:nvPr>
            <p:extLst>
              <p:ext uri="{D42A27DB-BD31-4B8C-83A1-F6EECF244321}">
                <p14:modId xmlns:p14="http://schemas.microsoft.com/office/powerpoint/2010/main" val="3259039815"/>
              </p:ext>
            </p:extLst>
          </p:nvPr>
        </p:nvGraphicFramePr>
        <p:xfrm>
          <a:off x="2643300" y="3341498"/>
          <a:ext cx="6608700" cy="2415764"/>
        </p:xfrm>
        <a:graphic>
          <a:graphicData uri="http://schemas.openxmlformats.org/drawingml/2006/table">
            <a:tbl>
              <a:tblPr firstRow="1" bandRow="1">
                <a:tableStyleId>{5C22544A-7EE6-4342-B048-85BDC9FD1C3A}</a:tableStyleId>
              </a:tblPr>
              <a:tblGrid>
                <a:gridCol w="650544">
                  <a:extLst>
                    <a:ext uri="{9D8B030D-6E8A-4147-A177-3AD203B41FA5}">
                      <a16:colId xmlns:a16="http://schemas.microsoft.com/office/drawing/2014/main" val="2934695232"/>
                    </a:ext>
                  </a:extLst>
                </a:gridCol>
                <a:gridCol w="5958156">
                  <a:extLst>
                    <a:ext uri="{9D8B030D-6E8A-4147-A177-3AD203B41FA5}">
                      <a16:colId xmlns:a16="http://schemas.microsoft.com/office/drawing/2014/main" val="1220574268"/>
                    </a:ext>
                  </a:extLst>
                </a:gridCol>
              </a:tblGrid>
              <a:tr h="343124">
                <a:tc>
                  <a:txBody>
                    <a:bodyPr/>
                    <a:lstStyle/>
                    <a:p>
                      <a:pPr algn="ctr"/>
                      <a:r>
                        <a:rPr lang="fr-FR" sz="1100" dirty="0" smtClean="0"/>
                        <a:t>Code</a:t>
                      </a:r>
                      <a:endParaRPr lang="fr-FR" sz="1100" dirty="0"/>
                    </a:p>
                  </a:txBody>
                  <a:tcPr anchor="ctr">
                    <a:solidFill>
                      <a:schemeClr val="accent1">
                        <a:lumMod val="75000"/>
                        <a:lumOff val="25000"/>
                      </a:schemeClr>
                    </a:solidFill>
                  </a:tcPr>
                </a:tc>
                <a:tc>
                  <a:txBody>
                    <a:bodyPr/>
                    <a:lstStyle/>
                    <a:p>
                      <a:r>
                        <a:rPr lang="fr-FR" sz="1100" dirty="0" smtClean="0"/>
                        <a:t>Type d’opération à caractère</a:t>
                      </a:r>
                      <a:r>
                        <a:rPr lang="fr-FR" sz="1100" baseline="0" dirty="0" smtClean="0"/>
                        <a:t> national</a:t>
                      </a:r>
                      <a:endParaRPr lang="fr-FR" sz="1100" dirty="0"/>
                    </a:p>
                  </a:txBody>
                  <a:tcPr anchor="ctr">
                    <a:solidFill>
                      <a:schemeClr val="accent1">
                        <a:lumMod val="75000"/>
                        <a:lumOff val="25000"/>
                      </a:schemeClr>
                    </a:solidFill>
                  </a:tcPr>
                </a:tc>
                <a:extLst>
                  <a:ext uri="{0D108BD9-81ED-4DB2-BD59-A6C34878D82A}">
                    <a16:rowId xmlns:a16="http://schemas.microsoft.com/office/drawing/2014/main" val="2714498552"/>
                  </a:ext>
                </a:extLst>
              </a:tr>
              <a:tr h="254336">
                <a:tc>
                  <a:txBody>
                    <a:bodyPr/>
                    <a:lstStyle/>
                    <a:p>
                      <a:pPr algn="ctr"/>
                      <a:r>
                        <a:rPr lang="fr-FR" sz="1100" dirty="0" smtClean="0">
                          <a:solidFill>
                            <a:schemeClr val="bg1"/>
                          </a:solidFill>
                        </a:rPr>
                        <a:t>AE</a:t>
                      </a:r>
                      <a:endParaRPr lang="fr-FR" sz="1100" dirty="0">
                        <a:solidFill>
                          <a:schemeClr val="bg1"/>
                        </a:solidFill>
                      </a:endParaRPr>
                    </a:p>
                  </a:txBody>
                  <a:tcPr>
                    <a:solidFill>
                      <a:schemeClr val="accent1">
                        <a:lumMod val="75000"/>
                        <a:lumOff val="25000"/>
                      </a:schemeClr>
                    </a:solidFill>
                  </a:tcPr>
                </a:tc>
                <a:tc>
                  <a:txBody>
                    <a:bodyPr/>
                    <a:lstStyle/>
                    <a:p>
                      <a:r>
                        <a:rPr lang="fr-FR" sz="1100" dirty="0" smtClean="0"/>
                        <a:t>Aéroport</a:t>
                      </a:r>
                      <a:endParaRPr lang="fr-FR" sz="1100" dirty="0"/>
                    </a:p>
                  </a:txBody>
                  <a:tcPr anchor="ctr"/>
                </a:tc>
                <a:extLst>
                  <a:ext uri="{0D108BD9-81ED-4DB2-BD59-A6C34878D82A}">
                    <a16:rowId xmlns:a16="http://schemas.microsoft.com/office/drawing/2014/main" val="396972414"/>
                  </a:ext>
                </a:extLst>
              </a:tr>
              <a:tr h="254336">
                <a:tc>
                  <a:txBody>
                    <a:bodyPr/>
                    <a:lstStyle/>
                    <a:p>
                      <a:pPr algn="ctr"/>
                      <a:r>
                        <a:rPr lang="fr-FR" sz="1100" b="1" dirty="0" smtClean="0">
                          <a:solidFill>
                            <a:schemeClr val="bg1"/>
                          </a:solidFill>
                        </a:rPr>
                        <a:t>EH</a:t>
                      </a:r>
                      <a:endParaRPr lang="fr-FR" sz="1100" b="1" dirty="0">
                        <a:solidFill>
                          <a:schemeClr val="bg1"/>
                        </a:solidFill>
                      </a:endParaRPr>
                    </a:p>
                  </a:txBody>
                  <a:tcPr>
                    <a:solidFill>
                      <a:schemeClr val="accent1">
                        <a:lumMod val="75000"/>
                        <a:lumOff val="25000"/>
                      </a:schemeClr>
                    </a:solidFill>
                  </a:tcPr>
                </a:tc>
                <a:tc>
                  <a:txBody>
                    <a:bodyPr/>
                    <a:lstStyle/>
                    <a:p>
                      <a:r>
                        <a:rPr lang="fr-FR" sz="1100" dirty="0" smtClean="0"/>
                        <a:t>EHPAD</a:t>
                      </a:r>
                      <a:endParaRPr lang="fr-FR" sz="1100" dirty="0"/>
                    </a:p>
                  </a:txBody>
                  <a:tcPr anchor="ctr"/>
                </a:tc>
                <a:extLst>
                  <a:ext uri="{0D108BD9-81ED-4DB2-BD59-A6C34878D82A}">
                    <a16:rowId xmlns:a16="http://schemas.microsoft.com/office/drawing/2014/main" val="2603643756"/>
                  </a:ext>
                </a:extLst>
              </a:tr>
              <a:tr h="251964">
                <a:tc>
                  <a:txBody>
                    <a:bodyPr/>
                    <a:lstStyle/>
                    <a:p>
                      <a:pPr algn="ctr"/>
                      <a:r>
                        <a:rPr lang="fr-FR" sz="1100" dirty="0" smtClean="0">
                          <a:solidFill>
                            <a:schemeClr val="bg1"/>
                          </a:solidFill>
                        </a:rPr>
                        <a:t>UN</a:t>
                      </a:r>
                      <a:endParaRPr lang="fr-FR" sz="1100" dirty="0">
                        <a:solidFill>
                          <a:schemeClr val="bg1"/>
                        </a:solidFill>
                      </a:endParaRPr>
                    </a:p>
                  </a:txBody>
                  <a:tcPr>
                    <a:solidFill>
                      <a:schemeClr val="accent1">
                        <a:lumMod val="75000"/>
                        <a:lumOff val="25000"/>
                      </a:schemeClr>
                    </a:solidFill>
                  </a:tcPr>
                </a:tc>
                <a:tc>
                  <a:txBody>
                    <a:bodyPr/>
                    <a:lstStyle/>
                    <a:p>
                      <a:r>
                        <a:rPr lang="fr-FR" sz="1100" dirty="0" smtClean="0"/>
                        <a:t>Université</a:t>
                      </a:r>
                      <a:r>
                        <a:rPr lang="fr-FR" sz="1100" baseline="0" dirty="0" smtClean="0"/>
                        <a:t> / établissement d’enseignement supérieur</a:t>
                      </a:r>
                      <a:endParaRPr lang="fr-FR" sz="1100" dirty="0"/>
                    </a:p>
                  </a:txBody>
                  <a:tcPr anchor="ctr"/>
                </a:tc>
                <a:extLst>
                  <a:ext uri="{0D108BD9-81ED-4DB2-BD59-A6C34878D82A}">
                    <a16:rowId xmlns:a16="http://schemas.microsoft.com/office/drawing/2014/main" val="1027682056"/>
                  </a:ext>
                </a:extLst>
              </a:tr>
              <a:tr h="245238">
                <a:tc>
                  <a:txBody>
                    <a:bodyPr/>
                    <a:lstStyle/>
                    <a:p>
                      <a:pPr algn="ctr"/>
                      <a:r>
                        <a:rPr lang="fr-FR" sz="1100" dirty="0" smtClean="0">
                          <a:solidFill>
                            <a:schemeClr val="bg1"/>
                          </a:solidFill>
                        </a:rPr>
                        <a:t>UR</a:t>
                      </a:r>
                      <a:endParaRPr lang="fr-FR" sz="1100" dirty="0">
                        <a:solidFill>
                          <a:schemeClr val="bg1"/>
                        </a:solidFill>
                      </a:endParaRPr>
                    </a:p>
                  </a:txBody>
                  <a:tcPr>
                    <a:solidFill>
                      <a:schemeClr val="accent1">
                        <a:lumMod val="75000"/>
                        <a:lumOff val="25000"/>
                      </a:schemeClr>
                    </a:solidFill>
                  </a:tcPr>
                </a:tc>
                <a:tc>
                  <a:txBody>
                    <a:bodyPr/>
                    <a:lstStyle/>
                    <a:p>
                      <a:r>
                        <a:rPr lang="fr-FR" sz="1100" dirty="0" smtClean="0"/>
                        <a:t>Service</a:t>
                      </a:r>
                      <a:r>
                        <a:rPr lang="fr-FR" sz="1100" baseline="0" dirty="0" smtClean="0"/>
                        <a:t> d’accueil des urgences (SAU)</a:t>
                      </a:r>
                      <a:endParaRPr lang="fr-FR" sz="1100" dirty="0"/>
                    </a:p>
                  </a:txBody>
                  <a:tcPr anchor="ctr"/>
                </a:tc>
                <a:extLst>
                  <a:ext uri="{0D108BD9-81ED-4DB2-BD59-A6C34878D82A}">
                    <a16:rowId xmlns:a16="http://schemas.microsoft.com/office/drawing/2014/main" val="4144919834"/>
                  </a:ext>
                </a:extLst>
              </a:tr>
              <a:tr h="167617">
                <a:tc>
                  <a:txBody>
                    <a:bodyPr/>
                    <a:lstStyle/>
                    <a:p>
                      <a:pPr algn="ctr"/>
                      <a:r>
                        <a:rPr lang="fr-FR" sz="1100" dirty="0" smtClean="0">
                          <a:solidFill>
                            <a:schemeClr val="bg1"/>
                          </a:solidFill>
                        </a:rPr>
                        <a:t>EN</a:t>
                      </a:r>
                      <a:endParaRPr lang="fr-FR" sz="1100" dirty="0">
                        <a:solidFill>
                          <a:schemeClr val="bg1"/>
                        </a:solidFill>
                      </a:endParaRPr>
                    </a:p>
                  </a:txBody>
                  <a:tcPr>
                    <a:solidFill>
                      <a:schemeClr val="accent1">
                        <a:lumMod val="75000"/>
                        <a:lumOff val="25000"/>
                      </a:schemeClr>
                    </a:solidFill>
                  </a:tcPr>
                </a:tc>
                <a:tc>
                  <a:txBody>
                    <a:bodyPr/>
                    <a:lstStyle/>
                    <a:p>
                      <a:r>
                        <a:rPr lang="fr-FR" sz="1100" dirty="0" smtClean="0"/>
                        <a:t>Ecole, collège, lycée</a:t>
                      </a:r>
                      <a:endParaRPr lang="fr-FR" sz="1100" dirty="0"/>
                    </a:p>
                  </a:txBody>
                  <a:tcPr anchor="ctr"/>
                </a:tc>
                <a:extLst>
                  <a:ext uri="{0D108BD9-81ED-4DB2-BD59-A6C34878D82A}">
                    <a16:rowId xmlns:a16="http://schemas.microsoft.com/office/drawing/2014/main" val="4235563942"/>
                  </a:ext>
                </a:extLst>
              </a:tr>
              <a:tr h="149837">
                <a:tc>
                  <a:txBody>
                    <a:bodyPr/>
                    <a:lstStyle/>
                    <a:p>
                      <a:pPr algn="ctr"/>
                      <a:r>
                        <a:rPr lang="fr-FR" sz="1100" dirty="0" smtClean="0">
                          <a:solidFill>
                            <a:schemeClr val="bg1"/>
                          </a:solidFill>
                        </a:rPr>
                        <a:t>SA</a:t>
                      </a:r>
                      <a:endParaRPr lang="fr-FR" sz="1100" dirty="0">
                        <a:solidFill>
                          <a:schemeClr val="bg1"/>
                        </a:solidFill>
                      </a:endParaRPr>
                    </a:p>
                  </a:txBody>
                  <a:tcPr>
                    <a:solidFill>
                      <a:schemeClr val="accent1">
                        <a:lumMod val="75000"/>
                        <a:lumOff val="25000"/>
                      </a:schemeClr>
                    </a:solidFill>
                  </a:tcPr>
                </a:tc>
                <a:tc>
                  <a:txBody>
                    <a:bodyPr/>
                    <a:lstStyle/>
                    <a:p>
                      <a:r>
                        <a:rPr lang="fr-FR" sz="1100" kern="1200" dirty="0" smtClean="0">
                          <a:solidFill>
                            <a:schemeClr val="dk1"/>
                          </a:solidFill>
                          <a:effectLst/>
                          <a:latin typeface="+mn-lt"/>
                          <a:ea typeface="+mn-ea"/>
                          <a:cs typeface="+mn-cs"/>
                        </a:rPr>
                        <a:t>Etablissements de Santé</a:t>
                      </a:r>
                      <a:endParaRPr lang="fr-FR" sz="1100" dirty="0"/>
                    </a:p>
                  </a:txBody>
                  <a:tcPr anchor="ctr"/>
                </a:tc>
                <a:extLst>
                  <a:ext uri="{0D108BD9-81ED-4DB2-BD59-A6C34878D82A}">
                    <a16:rowId xmlns:a16="http://schemas.microsoft.com/office/drawing/2014/main" val="3916892972"/>
                  </a:ext>
                </a:extLst>
              </a:tr>
              <a:tr h="119357">
                <a:tc>
                  <a:txBody>
                    <a:bodyPr/>
                    <a:lstStyle/>
                    <a:p>
                      <a:pPr algn="ctr"/>
                      <a:r>
                        <a:rPr lang="fr-FR" sz="1100" dirty="0" smtClean="0">
                          <a:solidFill>
                            <a:schemeClr val="bg1"/>
                          </a:solidFill>
                        </a:rPr>
                        <a:t>MS</a:t>
                      </a:r>
                      <a:endParaRPr lang="fr-FR" sz="1100" dirty="0">
                        <a:solidFill>
                          <a:schemeClr val="bg1"/>
                        </a:solidFill>
                      </a:endParaRPr>
                    </a:p>
                  </a:txBody>
                  <a:tcPr>
                    <a:solidFill>
                      <a:schemeClr val="accent1">
                        <a:lumMod val="75000"/>
                        <a:lumOff val="25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100" kern="1200" dirty="0" smtClean="0">
                          <a:solidFill>
                            <a:schemeClr val="dk1"/>
                          </a:solidFill>
                          <a:effectLst/>
                          <a:latin typeface="+mn-lt"/>
                          <a:ea typeface="+mn-ea"/>
                          <a:cs typeface="+mn-cs"/>
                        </a:rPr>
                        <a:t>Etablissements sociaux et médico-sociaux (hors EHPAD)</a:t>
                      </a:r>
                      <a:endParaRPr lang="fr-FR" sz="1100" dirty="0"/>
                    </a:p>
                  </a:txBody>
                  <a:tcPr anchor="ctr"/>
                </a:tc>
                <a:extLst>
                  <a:ext uri="{0D108BD9-81ED-4DB2-BD59-A6C34878D82A}">
                    <a16:rowId xmlns:a16="http://schemas.microsoft.com/office/drawing/2014/main" val="2646316825"/>
                  </a:ext>
                </a:extLst>
              </a:tr>
              <a:tr h="139677">
                <a:tc>
                  <a:txBody>
                    <a:bodyPr/>
                    <a:lstStyle/>
                    <a:p>
                      <a:pPr algn="ctr"/>
                      <a:r>
                        <a:rPr lang="fr-FR" sz="1100" dirty="0" smtClean="0">
                          <a:solidFill>
                            <a:schemeClr val="bg1"/>
                          </a:solidFill>
                        </a:rPr>
                        <a:t>JE</a:t>
                      </a:r>
                      <a:endParaRPr lang="fr-FR" sz="1100" dirty="0">
                        <a:solidFill>
                          <a:schemeClr val="bg1"/>
                        </a:solidFill>
                      </a:endParaRPr>
                    </a:p>
                  </a:txBody>
                  <a:tcPr>
                    <a:solidFill>
                      <a:schemeClr val="accent1">
                        <a:lumMod val="75000"/>
                        <a:lumOff val="25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100" kern="1200" dirty="0" smtClean="0">
                          <a:solidFill>
                            <a:schemeClr val="dk1"/>
                          </a:solidFill>
                          <a:effectLst/>
                          <a:latin typeface="+mn-lt"/>
                          <a:ea typeface="+mn-ea"/>
                          <a:cs typeface="+mn-cs"/>
                        </a:rPr>
                        <a:t>Etablissements d’accueil du jeune enfant (les crèches)</a:t>
                      </a:r>
                    </a:p>
                  </a:txBody>
                  <a:tcPr anchor="ctr"/>
                </a:tc>
                <a:extLst>
                  <a:ext uri="{0D108BD9-81ED-4DB2-BD59-A6C34878D82A}">
                    <a16:rowId xmlns:a16="http://schemas.microsoft.com/office/drawing/2014/main" val="782815204"/>
                  </a:ext>
                </a:extLst>
              </a:tr>
            </a:tbl>
          </a:graphicData>
        </a:graphic>
      </p:graphicFrame>
    </p:spTree>
    <p:extLst>
      <p:ext uri="{BB962C8B-B14F-4D97-AF65-F5344CB8AC3E}">
        <p14:creationId xmlns:p14="http://schemas.microsoft.com/office/powerpoint/2010/main" val="3126627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bwMode="gray">
          <a:xfrm>
            <a:off x="61424" y="151814"/>
            <a:ext cx="11232000" cy="638387"/>
          </a:xfrm>
          <a:prstGeom prst="rect">
            <a:avLst/>
          </a:prstGeom>
          <a:noFill/>
        </p:spPr>
        <p:txBody>
          <a:bodyPr vert="horz" lIns="0" tIns="0" rIns="0" bIns="0" rtlCol="0" anchor="b" anchorCtr="0">
            <a:noAutofit/>
          </a:bodyPr>
          <a:lstStyle>
            <a:lvl1pPr algn="ctr" defTabSz="1219170" rtl="0" eaLnBrk="1" latinLnBrk="0" hangingPunct="1">
              <a:lnSpc>
                <a:spcPct val="90000"/>
              </a:lnSpc>
              <a:spcBef>
                <a:spcPct val="0"/>
              </a:spcBef>
              <a:buNone/>
              <a:defRPr sz="6000" b="1" kern="1200">
                <a:solidFill>
                  <a:schemeClr val="tx1"/>
                </a:solidFill>
                <a:latin typeface="+mj-lt"/>
                <a:ea typeface="+mj-ea"/>
                <a:cs typeface="+mj-cs"/>
              </a:defRPr>
            </a:lvl1pPr>
          </a:lstStyle>
          <a:p>
            <a:r>
              <a:rPr lang="fr-FR" sz="2400" dirty="0" smtClean="0"/>
              <a:t>Les codes analyses</a:t>
            </a:r>
            <a:endParaRPr lang="fr-FR" sz="2400" dirty="0"/>
          </a:p>
        </p:txBody>
      </p:sp>
      <p:sp>
        <p:nvSpPr>
          <p:cNvPr id="3" name="Espace réservé du numéro de diapositive 2"/>
          <p:cNvSpPr>
            <a:spLocks noGrp="1"/>
          </p:cNvSpPr>
          <p:nvPr>
            <p:ph type="sldNum" sz="quarter" idx="12"/>
          </p:nvPr>
        </p:nvSpPr>
        <p:spPr/>
        <p:txBody>
          <a:bodyPr/>
          <a:lstStyle/>
          <a:p>
            <a:fld id="{919548C7-7BB4-4B31-A5BF-AF2DEA498FAE}" type="slidenum">
              <a:rPr lang="fr-FR" smtClean="0"/>
              <a:t>3</a:t>
            </a:fld>
            <a:endParaRPr lang="fr-FR" dirty="0"/>
          </a:p>
        </p:txBody>
      </p:sp>
      <p:sp>
        <p:nvSpPr>
          <p:cNvPr id="5" name="Rectangle 1"/>
          <p:cNvSpPr>
            <a:spLocks noChangeArrowheads="1"/>
          </p:cNvSpPr>
          <p:nvPr/>
        </p:nvSpPr>
        <p:spPr bwMode="auto">
          <a:xfrm>
            <a:off x="698356" y="1122420"/>
            <a:ext cx="10595068"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1" fontAlgn="base">
              <a:lnSpc>
                <a:spcPct val="100000"/>
              </a:lnSpc>
              <a:spcBef>
                <a:spcPct val="0"/>
              </a:spcBef>
              <a:spcAft>
                <a:spcPct val="0"/>
              </a:spcAft>
              <a:buClrTx/>
              <a:buSzTx/>
              <a:tabLst/>
            </a:pPr>
            <a:r>
              <a:rPr lang="fr-FR" altLang="fr-FR" sz="1600" dirty="0">
                <a:solidFill>
                  <a:srgbClr val="3C4043"/>
                </a:solidFill>
              </a:rPr>
              <a:t>Les codes </a:t>
            </a:r>
            <a:r>
              <a:rPr lang="fr-FR" altLang="fr-FR" sz="1600" dirty="0" smtClean="0">
                <a:solidFill>
                  <a:srgbClr val="3C4043"/>
                </a:solidFill>
              </a:rPr>
              <a:t>analyses de SI-DEP sont identifiés selon la nomenclature internationale LOINC.</a:t>
            </a:r>
          </a:p>
          <a:p>
            <a:pPr marL="0" marR="0" lvl="1" fontAlgn="base">
              <a:lnSpc>
                <a:spcPct val="100000"/>
              </a:lnSpc>
              <a:spcBef>
                <a:spcPct val="0"/>
              </a:spcBef>
              <a:spcAft>
                <a:spcPct val="0"/>
              </a:spcAft>
              <a:buClrTx/>
              <a:buSzTx/>
              <a:tabLst/>
            </a:pPr>
            <a:endParaRPr lang="fr-FR" altLang="fr-FR" sz="1600" dirty="0">
              <a:solidFill>
                <a:srgbClr val="3C4043"/>
              </a:solidFill>
            </a:endParaRPr>
          </a:p>
          <a:p>
            <a:pPr marL="0" marR="0" lvl="1" fontAlgn="base">
              <a:lnSpc>
                <a:spcPct val="100000"/>
              </a:lnSpc>
              <a:spcBef>
                <a:spcPct val="0"/>
              </a:spcBef>
              <a:spcAft>
                <a:spcPct val="0"/>
              </a:spcAft>
              <a:buClrTx/>
              <a:buSzTx/>
              <a:tabLst/>
            </a:pPr>
            <a:r>
              <a:rPr lang="fr-FR" altLang="fr-FR" sz="1600" dirty="0" smtClean="0">
                <a:solidFill>
                  <a:srgbClr val="3C4043"/>
                </a:solidFill>
              </a:rPr>
              <a:t>Dans la liste des codes actifs de SI-DEP dans la tableau ci-après, les analyses les plus usitées sont :</a:t>
            </a:r>
          </a:p>
          <a:p>
            <a:pPr marL="0" marR="0" lvl="1" fontAlgn="base">
              <a:lnSpc>
                <a:spcPct val="100000"/>
              </a:lnSpc>
              <a:spcBef>
                <a:spcPct val="0"/>
              </a:spcBef>
              <a:spcAft>
                <a:spcPct val="0"/>
              </a:spcAft>
              <a:buClrTx/>
              <a:buSzTx/>
              <a:tabLst/>
            </a:pPr>
            <a:r>
              <a:rPr lang="fr-FR" altLang="fr-FR" sz="1600" dirty="0" smtClean="0">
                <a:solidFill>
                  <a:srgbClr val="3C4043"/>
                </a:solidFill>
              </a:rPr>
              <a:t>RT-PCR respiratoire </a:t>
            </a:r>
            <a:r>
              <a:rPr lang="fr-FR" altLang="fr-FR" sz="1600" b="1" dirty="0" smtClean="0">
                <a:solidFill>
                  <a:srgbClr val="3C4043"/>
                </a:solidFill>
              </a:rPr>
              <a:t>94500-6</a:t>
            </a:r>
          </a:p>
          <a:p>
            <a:pPr marL="0" lvl="1" fontAlgn="base">
              <a:spcBef>
                <a:spcPct val="0"/>
              </a:spcBef>
              <a:spcAft>
                <a:spcPct val="0"/>
              </a:spcAft>
            </a:pPr>
            <a:r>
              <a:rPr lang="fr-FR" altLang="fr-FR" sz="1600" dirty="0">
                <a:solidFill>
                  <a:srgbClr val="3C4043"/>
                </a:solidFill>
              </a:rPr>
              <a:t>Antigénique : </a:t>
            </a:r>
            <a:r>
              <a:rPr lang="fr-FR" altLang="fr-FR" sz="1600" b="1" dirty="0">
                <a:solidFill>
                  <a:srgbClr val="3C4043"/>
                </a:solidFill>
              </a:rPr>
              <a:t>94558-4</a:t>
            </a:r>
          </a:p>
          <a:p>
            <a:pPr marL="0" marR="0" lvl="1" fontAlgn="base">
              <a:lnSpc>
                <a:spcPct val="100000"/>
              </a:lnSpc>
              <a:spcBef>
                <a:spcPct val="0"/>
              </a:spcBef>
              <a:spcAft>
                <a:spcPct val="0"/>
              </a:spcAft>
              <a:buClrTx/>
              <a:buSzTx/>
              <a:tabLst/>
            </a:pPr>
            <a:r>
              <a:rPr lang="fr-FR" altLang="fr-FR" sz="1600" dirty="0" smtClean="0">
                <a:solidFill>
                  <a:srgbClr val="3C4043"/>
                </a:solidFill>
              </a:rPr>
              <a:t>RT-PCR salivaire : </a:t>
            </a:r>
            <a:r>
              <a:rPr lang="fr-FR" altLang="fr-FR" sz="1600" b="1" dirty="0" smtClean="0">
                <a:solidFill>
                  <a:srgbClr val="3C4043"/>
                </a:solidFill>
              </a:rPr>
              <a:t>94845-5</a:t>
            </a: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smtClean="0">
                <a:solidFill>
                  <a:srgbClr val="3C4043"/>
                </a:solidFill>
              </a:rPr>
              <a:t> </a:t>
            </a: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a:solidFill>
                  <a:srgbClr val="3C4043"/>
                </a:solidFill>
              </a:rPr>
              <a:t> </a:t>
            </a: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400050" marR="0" lvl="1" indent="-400050" fontAlgn="base">
              <a:lnSpc>
                <a:spcPct val="100000"/>
              </a:lnSpc>
              <a:spcBef>
                <a:spcPct val="0"/>
              </a:spcBef>
              <a:spcAft>
                <a:spcPct val="0"/>
              </a:spcAft>
              <a:buClrTx/>
              <a:buSzTx/>
              <a:buAutoNum type="romanLcParenBoth"/>
              <a:tabLst/>
            </a:pPr>
            <a:endParaRPr lang="fr-FR" altLang="fr-FR" sz="1400" dirty="0">
              <a:solidFill>
                <a:srgbClr val="3C4043"/>
              </a:solidFill>
            </a:endParaRPr>
          </a:p>
          <a:p>
            <a:pPr marL="400050" marR="0" lvl="1" indent="-400050" fontAlgn="base">
              <a:lnSpc>
                <a:spcPct val="100000"/>
              </a:lnSpc>
              <a:spcBef>
                <a:spcPct val="0"/>
              </a:spcBef>
              <a:spcAft>
                <a:spcPct val="0"/>
              </a:spcAft>
              <a:buClrTx/>
              <a:buSzTx/>
              <a:buAutoNum type="romanLcParenBoth"/>
              <a:tabLst/>
            </a:pPr>
            <a:endParaRPr lang="fr-FR" altLang="fr-FR" sz="1400" dirty="0">
              <a:solidFill>
                <a:srgbClr val="3C4043"/>
              </a:solidFill>
            </a:endParaRPr>
          </a:p>
          <a:p>
            <a:pPr marL="0" marR="0" lvl="1" fontAlgn="base">
              <a:lnSpc>
                <a:spcPct val="100000"/>
              </a:lnSpc>
              <a:spcBef>
                <a:spcPct val="0"/>
              </a:spcBef>
              <a:spcAft>
                <a:spcPct val="0"/>
              </a:spcAft>
              <a:buClrTx/>
              <a:buSzTx/>
              <a:tabLst/>
            </a:pPr>
            <a:r>
              <a:rPr lang="fr-FR" altLang="fr-FR" sz="1400" dirty="0">
                <a:solidFill>
                  <a:srgbClr val="3C4043"/>
                </a:solidFill>
              </a:rPr>
              <a:t> </a:t>
            </a:r>
          </a:p>
          <a:p>
            <a:pPr marL="0" marR="0" lvl="1" fontAlgn="base">
              <a:lnSpc>
                <a:spcPct val="100000"/>
              </a:lnSpc>
              <a:spcBef>
                <a:spcPct val="0"/>
              </a:spcBef>
              <a:spcAft>
                <a:spcPct val="0"/>
              </a:spcAft>
              <a:buClrTx/>
              <a:buSzTx/>
              <a:tabLst/>
            </a:pPr>
            <a:r>
              <a:rPr lang="fr-FR" altLang="fr-FR" sz="1400" dirty="0">
                <a:solidFill>
                  <a:srgbClr val="3C4043"/>
                </a:solidFill>
              </a:rPr>
              <a:t> </a:t>
            </a: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pPr marL="0" marR="0" lvl="1" fontAlgn="base">
              <a:lnSpc>
                <a:spcPct val="100000"/>
              </a:lnSpc>
              <a:spcBef>
                <a:spcPct val="0"/>
              </a:spcBef>
              <a:spcAft>
                <a:spcPct val="0"/>
              </a:spcAft>
              <a:buClrTx/>
              <a:buSzTx/>
              <a:tabLst/>
            </a:pPr>
            <a:endParaRPr lang="fr-FR" altLang="fr-FR" sz="1400" dirty="0" smtClean="0">
              <a:solidFill>
                <a:srgbClr val="3C4043"/>
              </a:solidFill>
            </a:endParaRPr>
          </a:p>
          <a:p>
            <a:pPr marL="0" marR="0" lvl="1" fontAlgn="base">
              <a:lnSpc>
                <a:spcPct val="100000"/>
              </a:lnSpc>
              <a:spcBef>
                <a:spcPct val="0"/>
              </a:spcBef>
              <a:spcAft>
                <a:spcPct val="0"/>
              </a:spcAft>
              <a:buClrTx/>
              <a:buSzTx/>
              <a:tabLst/>
            </a:pPr>
            <a:endParaRPr lang="fr-FR" altLang="fr-FR" sz="1400" dirty="0">
              <a:solidFill>
                <a:srgbClr val="3C4043"/>
              </a:solidFill>
            </a:endParaRPr>
          </a:p>
          <a:p>
            <a:r>
              <a:rPr lang="fr-FR" sz="1200" dirty="0">
                <a:solidFill>
                  <a:srgbClr val="3C4043"/>
                </a:solidFill>
              </a:rPr>
              <a:t> </a:t>
            </a:r>
          </a:p>
        </p:txBody>
      </p:sp>
      <p:graphicFrame>
        <p:nvGraphicFramePr>
          <p:cNvPr id="4" name="Tableau 3"/>
          <p:cNvGraphicFramePr>
            <a:graphicFrameLocks noGrp="1"/>
          </p:cNvGraphicFramePr>
          <p:nvPr>
            <p:extLst>
              <p:ext uri="{D42A27DB-BD31-4B8C-83A1-F6EECF244321}">
                <p14:modId xmlns:p14="http://schemas.microsoft.com/office/powerpoint/2010/main" val="2948688015"/>
              </p:ext>
            </p:extLst>
          </p:nvPr>
        </p:nvGraphicFramePr>
        <p:xfrm>
          <a:off x="1008945" y="3123098"/>
          <a:ext cx="10799427" cy="2228850"/>
        </p:xfrm>
        <a:graphic>
          <a:graphicData uri="http://schemas.openxmlformats.org/drawingml/2006/table">
            <a:tbl>
              <a:tblPr>
                <a:tableStyleId>{5C22544A-7EE6-4342-B048-85BDC9FD1C3A}</a:tableStyleId>
              </a:tblPr>
              <a:tblGrid>
                <a:gridCol w="1120248">
                  <a:extLst>
                    <a:ext uri="{9D8B030D-6E8A-4147-A177-3AD203B41FA5}">
                      <a16:colId xmlns:a16="http://schemas.microsoft.com/office/drawing/2014/main" val="2006843500"/>
                    </a:ext>
                  </a:extLst>
                </a:gridCol>
                <a:gridCol w="9679179">
                  <a:extLst>
                    <a:ext uri="{9D8B030D-6E8A-4147-A177-3AD203B41FA5}">
                      <a16:colId xmlns:a16="http://schemas.microsoft.com/office/drawing/2014/main" val="633682195"/>
                    </a:ext>
                  </a:extLst>
                </a:gridCol>
              </a:tblGrid>
              <a:tr h="190500">
                <a:tc>
                  <a:txBody>
                    <a:bodyPr/>
                    <a:lstStyle/>
                    <a:p>
                      <a:pPr algn="l" fontAlgn="b"/>
                      <a:r>
                        <a:rPr lang="fr-FR" sz="1400" u="none" strike="noStrike" dirty="0">
                          <a:effectLst/>
                        </a:rPr>
                        <a:t>Code LOINC</a:t>
                      </a:r>
                      <a:endParaRPr lang="fr-FR" sz="1400" b="1"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fr-FR" sz="1400" u="none" strike="noStrike" dirty="0">
                          <a:effectLst/>
                        </a:rPr>
                        <a:t>Libellé français de référence</a:t>
                      </a:r>
                      <a:endParaRPr lang="fr-FR" sz="1400" b="1" i="0" u="none" strike="noStrike" dirty="0">
                        <a:solidFill>
                          <a:srgbClr val="000000"/>
                        </a:solidFill>
                        <a:effectLst/>
                        <a:latin typeface="Calibri" panose="020F0502020204030204" pitchFamily="34" charset="0"/>
                      </a:endParaRPr>
                    </a:p>
                  </a:txBody>
                  <a:tcPr marL="9525" marR="9525" marT="9525" marB="0" anchor="b">
                    <a:solidFill>
                      <a:srgbClr val="FFFF00"/>
                    </a:solidFill>
                  </a:tcPr>
                </a:tc>
                <a:extLst>
                  <a:ext uri="{0D108BD9-81ED-4DB2-BD59-A6C34878D82A}">
                    <a16:rowId xmlns:a16="http://schemas.microsoft.com/office/drawing/2014/main" val="2224246959"/>
                  </a:ext>
                </a:extLst>
              </a:tr>
              <a:tr h="161925">
                <a:tc>
                  <a:txBody>
                    <a:bodyPr/>
                    <a:lstStyle/>
                    <a:p>
                      <a:pPr algn="l" fontAlgn="b"/>
                      <a:r>
                        <a:rPr lang="fr-FR" sz="1400" u="none" strike="noStrike" dirty="0">
                          <a:effectLst/>
                        </a:rPr>
                        <a:t>94762-2</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dirty="0">
                          <a:effectLst/>
                        </a:rPr>
                        <a:t>Coronavirus SARS-CoV-2 </a:t>
                      </a:r>
                      <a:r>
                        <a:rPr lang="fr-FR" sz="1400" u="none" strike="noStrike" dirty="0" err="1">
                          <a:effectLst/>
                        </a:rPr>
                        <a:t>Ac</a:t>
                      </a:r>
                      <a:r>
                        <a:rPr lang="fr-FR" sz="1400" u="none" strike="noStrike" dirty="0">
                          <a:effectLst/>
                        </a:rPr>
                        <a:t> [Présence/Seuil] Sérum/Plasma ; Qualitatif ; </a:t>
                      </a:r>
                      <a:r>
                        <a:rPr lang="fr-FR" sz="1400" u="none" strike="noStrike" dirty="0" err="1">
                          <a:effectLst/>
                        </a:rPr>
                        <a:t>Immunoanalyse</a:t>
                      </a:r>
                      <a:endParaRPr lang="fr-FR"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248385935"/>
                  </a:ext>
                </a:extLst>
              </a:tr>
              <a:tr h="161925">
                <a:tc>
                  <a:txBody>
                    <a:bodyPr/>
                    <a:lstStyle/>
                    <a:p>
                      <a:pPr algn="l" fontAlgn="b"/>
                      <a:r>
                        <a:rPr lang="fr-FR" sz="1400" u="none" strike="noStrike" dirty="0">
                          <a:effectLst/>
                        </a:rPr>
                        <a:t>94563-4</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dirty="0">
                          <a:effectLst/>
                        </a:rPr>
                        <a:t>Coronavirus SARS-CoV-2 </a:t>
                      </a:r>
                      <a:r>
                        <a:rPr lang="fr-FR" sz="1400" u="none" strike="noStrike" dirty="0" err="1">
                          <a:effectLst/>
                        </a:rPr>
                        <a:t>Ac</a:t>
                      </a:r>
                      <a:r>
                        <a:rPr lang="fr-FR" sz="1400" u="none" strike="noStrike" dirty="0">
                          <a:effectLst/>
                        </a:rPr>
                        <a:t> </a:t>
                      </a:r>
                      <a:r>
                        <a:rPr lang="fr-FR" sz="1400" u="none" strike="noStrike" dirty="0" err="1">
                          <a:effectLst/>
                        </a:rPr>
                        <a:t>IgG</a:t>
                      </a:r>
                      <a:r>
                        <a:rPr lang="fr-FR" sz="1400" u="none" strike="noStrike" dirty="0">
                          <a:effectLst/>
                        </a:rPr>
                        <a:t> [Présence/Seuil] Sérum/Plasma ; Qualitatif ; </a:t>
                      </a:r>
                      <a:r>
                        <a:rPr lang="fr-FR" sz="1400" u="none" strike="noStrike" dirty="0" err="1">
                          <a:effectLst/>
                        </a:rPr>
                        <a:t>Immunoanalyse</a:t>
                      </a:r>
                      <a:endParaRPr lang="fr-FR"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938703892"/>
                  </a:ext>
                </a:extLst>
              </a:tr>
              <a:tr h="161925">
                <a:tc>
                  <a:txBody>
                    <a:bodyPr/>
                    <a:lstStyle/>
                    <a:p>
                      <a:pPr algn="l" fontAlgn="b"/>
                      <a:r>
                        <a:rPr lang="fr-FR" sz="1400" u="none" strike="noStrike" dirty="0">
                          <a:effectLst/>
                        </a:rPr>
                        <a:t>94507-1</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dirty="0">
                          <a:effectLst/>
                        </a:rPr>
                        <a:t>Coronavirus SARS-CoV-2 </a:t>
                      </a:r>
                      <a:r>
                        <a:rPr lang="fr-FR" sz="1400" u="none" strike="noStrike" dirty="0" err="1">
                          <a:effectLst/>
                        </a:rPr>
                        <a:t>Ac</a:t>
                      </a:r>
                      <a:r>
                        <a:rPr lang="fr-FR" sz="1400" u="none" strike="noStrike" dirty="0">
                          <a:effectLst/>
                        </a:rPr>
                        <a:t> </a:t>
                      </a:r>
                      <a:r>
                        <a:rPr lang="fr-FR" sz="1400" u="none" strike="noStrike" dirty="0" err="1">
                          <a:effectLst/>
                        </a:rPr>
                        <a:t>IgG</a:t>
                      </a:r>
                      <a:r>
                        <a:rPr lang="fr-FR" sz="1400" u="none" strike="noStrike" dirty="0">
                          <a:effectLst/>
                        </a:rPr>
                        <a:t> [Présence/Seuil] Sérum/Plasma/Sang ; Qualitatif ; </a:t>
                      </a:r>
                      <a:r>
                        <a:rPr lang="fr-FR" sz="1400" u="none" strike="noStrike" dirty="0" err="1">
                          <a:effectLst/>
                        </a:rPr>
                        <a:t>Immunoanalyse</a:t>
                      </a:r>
                      <a:r>
                        <a:rPr lang="fr-FR" sz="1400" u="none" strike="noStrike" dirty="0">
                          <a:effectLst/>
                        </a:rPr>
                        <a:t> rapide</a:t>
                      </a:r>
                      <a:endParaRPr lang="fr-FR"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917880893"/>
                  </a:ext>
                </a:extLst>
              </a:tr>
              <a:tr h="161925">
                <a:tc>
                  <a:txBody>
                    <a:bodyPr/>
                    <a:lstStyle/>
                    <a:p>
                      <a:pPr algn="l" fontAlgn="b"/>
                      <a:r>
                        <a:rPr lang="fr-FR" sz="1400" u="none" strike="noStrike" dirty="0">
                          <a:effectLst/>
                        </a:rPr>
                        <a:t>94564-2</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dirty="0">
                          <a:effectLst/>
                        </a:rPr>
                        <a:t>Coronavirus SARS-CoV-2 </a:t>
                      </a:r>
                      <a:r>
                        <a:rPr lang="fr-FR" sz="1400" u="none" strike="noStrike" dirty="0" err="1">
                          <a:effectLst/>
                        </a:rPr>
                        <a:t>Ac</a:t>
                      </a:r>
                      <a:r>
                        <a:rPr lang="fr-FR" sz="1400" u="none" strike="noStrike" dirty="0">
                          <a:effectLst/>
                        </a:rPr>
                        <a:t> </a:t>
                      </a:r>
                      <a:r>
                        <a:rPr lang="fr-FR" sz="1400" u="none" strike="noStrike" dirty="0" err="1">
                          <a:effectLst/>
                        </a:rPr>
                        <a:t>IgM</a:t>
                      </a:r>
                      <a:r>
                        <a:rPr lang="fr-FR" sz="1400" u="none" strike="noStrike" dirty="0">
                          <a:effectLst/>
                        </a:rPr>
                        <a:t> [Présence/Seuil] Sérum/Plasma ; Qualitatif ; </a:t>
                      </a:r>
                      <a:r>
                        <a:rPr lang="fr-FR" sz="1400" u="none" strike="noStrike" dirty="0" err="1">
                          <a:effectLst/>
                        </a:rPr>
                        <a:t>Immunoanalyse</a:t>
                      </a:r>
                      <a:endParaRPr lang="fr-FR"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664107804"/>
                  </a:ext>
                </a:extLst>
              </a:tr>
              <a:tr h="161925">
                <a:tc>
                  <a:txBody>
                    <a:bodyPr/>
                    <a:lstStyle/>
                    <a:p>
                      <a:pPr algn="l" fontAlgn="b"/>
                      <a:r>
                        <a:rPr lang="fr-FR" sz="1400" u="none" strike="noStrike" dirty="0">
                          <a:effectLst/>
                        </a:rPr>
                        <a:t>94508-9</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a:effectLst/>
                        </a:rPr>
                        <a:t>Coronavirus SARS-CoV-2 Ac IgM [Présence/Seuil] Sérum/Plasma/Sang ; Qualitatif ; Immunoanalyse rapide</a:t>
                      </a:r>
                      <a:endParaRPr lang="fr-FR"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325279303"/>
                  </a:ext>
                </a:extLst>
              </a:tr>
              <a:tr h="161925">
                <a:tc>
                  <a:txBody>
                    <a:bodyPr/>
                    <a:lstStyle/>
                    <a:p>
                      <a:pPr algn="l" fontAlgn="b"/>
                      <a:r>
                        <a:rPr lang="fr-FR" sz="1400" u="none" strike="noStrike" dirty="0">
                          <a:effectLst/>
                        </a:rPr>
                        <a:t>94558-4</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a:effectLst/>
                        </a:rPr>
                        <a:t>Coronavirus SARS-CoV-2 Ag [Présence/Seuil] Respiratoire ; Qualitatif ; Immunoanalyse rapide</a:t>
                      </a:r>
                      <a:endParaRPr lang="fr-FR"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061436501"/>
                  </a:ext>
                </a:extLst>
              </a:tr>
              <a:tr h="161925">
                <a:tc>
                  <a:txBody>
                    <a:bodyPr/>
                    <a:lstStyle/>
                    <a:p>
                      <a:pPr algn="l" fontAlgn="b"/>
                      <a:r>
                        <a:rPr lang="fr-FR" sz="1400" u="none" strike="noStrike" dirty="0">
                          <a:effectLst/>
                        </a:rPr>
                        <a:t>94309-2</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a:effectLst/>
                        </a:rPr>
                        <a:t>Coronavirus SARS-CoV-2 ARN [Présence/Seuil] Milieux divers ; Qualitatif ; PCR amplification de cible</a:t>
                      </a:r>
                      <a:endParaRPr lang="fr-FR"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318554025"/>
                  </a:ext>
                </a:extLst>
              </a:tr>
              <a:tr h="161925">
                <a:tc>
                  <a:txBody>
                    <a:bodyPr/>
                    <a:lstStyle/>
                    <a:p>
                      <a:pPr algn="l" fontAlgn="b"/>
                      <a:r>
                        <a:rPr lang="fr-FR" sz="1400" u="none" strike="noStrike" dirty="0">
                          <a:effectLst/>
                        </a:rPr>
                        <a:t>94500-6</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a:effectLst/>
                        </a:rPr>
                        <a:t>Coronavirus SARS-CoV-2 ARN [Présence/Seuil] Respiratoire ; Qualitatif ; PCR amplification de cible</a:t>
                      </a:r>
                      <a:endParaRPr lang="fr-FR"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752449687"/>
                  </a:ext>
                </a:extLst>
              </a:tr>
              <a:tr h="161925">
                <a:tc>
                  <a:txBody>
                    <a:bodyPr/>
                    <a:lstStyle/>
                    <a:p>
                      <a:pPr algn="l" fontAlgn="b"/>
                      <a:r>
                        <a:rPr lang="fr-FR" sz="1400" u="none" strike="noStrike" dirty="0">
                          <a:effectLst/>
                        </a:rPr>
                        <a:t>94845-5</a:t>
                      </a:r>
                      <a:endParaRPr lang="fr-FR" sz="1400" b="0" i="0" u="none" strike="noStrike" dirty="0">
                        <a:effectLst/>
                        <a:latin typeface="Arial" panose="020B0604020202020204" pitchFamily="34" charset="0"/>
                      </a:endParaRPr>
                    </a:p>
                  </a:txBody>
                  <a:tcPr marL="9525" marR="9525" marT="9525" marB="0" anchor="b"/>
                </a:tc>
                <a:tc>
                  <a:txBody>
                    <a:bodyPr/>
                    <a:lstStyle/>
                    <a:p>
                      <a:pPr algn="l" fontAlgn="b"/>
                      <a:r>
                        <a:rPr lang="fr-FR" sz="1400" u="none" strike="noStrike" dirty="0">
                          <a:effectLst/>
                        </a:rPr>
                        <a:t>Coronavirus SARS-CoV-2 ARN [Présence/Seuil] Salive ; Qualitatif ; PCR amplification de cible</a:t>
                      </a:r>
                      <a:endParaRPr lang="fr-FR"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813149402"/>
                  </a:ext>
                </a:extLst>
              </a:tr>
            </a:tbl>
          </a:graphicData>
        </a:graphic>
      </p:graphicFrame>
    </p:spTree>
    <p:extLst>
      <p:ext uri="{BB962C8B-B14F-4D97-AF65-F5344CB8AC3E}">
        <p14:creationId xmlns:p14="http://schemas.microsoft.com/office/powerpoint/2010/main" val="1547700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bwMode="gray">
          <a:xfrm>
            <a:off x="61424" y="151814"/>
            <a:ext cx="11232000" cy="638387"/>
          </a:xfrm>
          <a:prstGeom prst="rect">
            <a:avLst/>
          </a:prstGeom>
          <a:noFill/>
        </p:spPr>
        <p:txBody>
          <a:bodyPr vert="horz" lIns="0" tIns="0" rIns="0" bIns="0" rtlCol="0" anchor="b" anchorCtr="0">
            <a:noAutofit/>
          </a:bodyPr>
          <a:lstStyle>
            <a:lvl1pPr algn="ctr" defTabSz="1219170" rtl="0" eaLnBrk="1" latinLnBrk="0" hangingPunct="1">
              <a:lnSpc>
                <a:spcPct val="90000"/>
              </a:lnSpc>
              <a:spcBef>
                <a:spcPct val="0"/>
              </a:spcBef>
              <a:buNone/>
              <a:defRPr sz="6000" b="1" kern="1200">
                <a:solidFill>
                  <a:schemeClr val="tx1"/>
                </a:solidFill>
                <a:latin typeface="+mj-lt"/>
                <a:ea typeface="+mj-ea"/>
                <a:cs typeface="+mj-cs"/>
              </a:defRPr>
            </a:lvl1pPr>
          </a:lstStyle>
          <a:p>
            <a:r>
              <a:rPr lang="fr-FR" sz="2400" dirty="0" smtClean="0"/>
              <a:t>Portail PS  : saisie </a:t>
            </a:r>
            <a:r>
              <a:rPr lang="fr-FR" sz="2400" dirty="0"/>
              <a:t>des informations du </a:t>
            </a:r>
            <a:r>
              <a:rPr lang="fr-FR" sz="2400" dirty="0" smtClean="0"/>
              <a:t>dossier </a:t>
            </a:r>
            <a:endParaRPr lang="fr-FR" sz="1800" dirty="0"/>
          </a:p>
        </p:txBody>
      </p:sp>
      <p:pic>
        <p:nvPicPr>
          <p:cNvPr id="21" name="Image 20"/>
          <p:cNvPicPr>
            <a:picLocks noChangeAspect="1"/>
          </p:cNvPicPr>
          <p:nvPr/>
        </p:nvPicPr>
        <p:blipFill>
          <a:blip r:embed="rId2"/>
          <a:stretch>
            <a:fillRect/>
          </a:stretch>
        </p:blipFill>
        <p:spPr>
          <a:xfrm>
            <a:off x="1458413" y="3656999"/>
            <a:ext cx="8655264" cy="2403685"/>
          </a:xfrm>
          <a:prstGeom prst="rect">
            <a:avLst/>
          </a:prstGeom>
          <a:ln>
            <a:solidFill>
              <a:srgbClr val="0070C0"/>
            </a:solidFill>
          </a:ln>
        </p:spPr>
      </p:pic>
      <p:pic>
        <p:nvPicPr>
          <p:cNvPr id="22" name="Image 21"/>
          <p:cNvPicPr>
            <a:picLocks noChangeAspect="1"/>
          </p:cNvPicPr>
          <p:nvPr/>
        </p:nvPicPr>
        <p:blipFill>
          <a:blip r:embed="rId3"/>
          <a:stretch>
            <a:fillRect/>
          </a:stretch>
        </p:blipFill>
        <p:spPr>
          <a:xfrm flipH="1">
            <a:off x="9611488" y="4858842"/>
            <a:ext cx="216024" cy="204451"/>
          </a:xfrm>
          <a:prstGeom prst="rect">
            <a:avLst/>
          </a:prstGeom>
        </p:spPr>
      </p:pic>
      <p:sp>
        <p:nvSpPr>
          <p:cNvPr id="23" name="ZoneTexte 22"/>
          <p:cNvSpPr txBox="1"/>
          <p:nvPr/>
        </p:nvSpPr>
        <p:spPr>
          <a:xfrm>
            <a:off x="5926466" y="3538804"/>
            <a:ext cx="2142922" cy="1600438"/>
          </a:xfrm>
          <a:prstGeom prst="rect">
            <a:avLst/>
          </a:prstGeom>
          <a:noFill/>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endParaRPr lang="fr-FR" sz="1400" dirty="0">
              <a:ea typeface="+mn-lt"/>
              <a:cs typeface="+mn-lt"/>
            </a:endParaRPr>
          </a:p>
          <a:p>
            <a:endParaRPr lang="fr-FR" sz="1400" dirty="0">
              <a:ea typeface="+mn-lt"/>
              <a:cs typeface="+mn-lt"/>
            </a:endParaRPr>
          </a:p>
          <a:p>
            <a:endParaRPr lang="fr-FR" sz="1400" dirty="0">
              <a:ea typeface="+mn-lt"/>
              <a:cs typeface="+mn-lt"/>
            </a:endParaRPr>
          </a:p>
          <a:p>
            <a:endParaRPr lang="fr-FR" sz="1400" dirty="0">
              <a:ea typeface="+mn-lt"/>
              <a:cs typeface="+mn-lt"/>
            </a:endParaRPr>
          </a:p>
          <a:p>
            <a:endParaRPr lang="fr-FR" sz="1400" dirty="0">
              <a:ea typeface="+mn-lt"/>
              <a:cs typeface="+mn-lt"/>
            </a:endParaRPr>
          </a:p>
          <a:p>
            <a:endParaRPr lang="fr-FR" sz="1400" dirty="0">
              <a:ea typeface="+mn-lt"/>
              <a:cs typeface="+mn-lt"/>
            </a:endParaRPr>
          </a:p>
          <a:p>
            <a:pPr algn="ctr"/>
            <a:r>
              <a:rPr lang="fr-FR" sz="1400" dirty="0">
                <a:ea typeface="+mn-lt"/>
                <a:cs typeface="+mn-lt"/>
              </a:rPr>
              <a:t>Communiqué par l’ARS</a:t>
            </a:r>
            <a:endParaRPr lang="fr-FR" dirty="0"/>
          </a:p>
        </p:txBody>
      </p:sp>
      <p:pic>
        <p:nvPicPr>
          <p:cNvPr id="24" name="Image 23">
            <a:extLst>
              <a:ext uri="{FF2B5EF4-FFF2-40B4-BE49-F238E27FC236}">
                <a16:creationId xmlns:a16="http://schemas.microsoft.com/office/drawing/2014/main" id="{98FD4D32-9AF0-4B7E-8ADA-592D979DBE3B}"/>
              </a:ext>
            </a:extLst>
          </p:cNvPr>
          <p:cNvPicPr>
            <a:picLocks noChangeAspect="1"/>
          </p:cNvPicPr>
          <p:nvPr/>
        </p:nvPicPr>
        <p:blipFill>
          <a:blip r:embed="rId3"/>
          <a:stretch>
            <a:fillRect/>
          </a:stretch>
        </p:blipFill>
        <p:spPr>
          <a:xfrm flipH="1">
            <a:off x="9611489" y="4486156"/>
            <a:ext cx="216024" cy="204451"/>
          </a:xfrm>
          <a:prstGeom prst="rect">
            <a:avLst/>
          </a:prstGeom>
        </p:spPr>
      </p:pic>
      <p:pic>
        <p:nvPicPr>
          <p:cNvPr id="25" name="Image 24">
            <a:extLst>
              <a:ext uri="{FF2B5EF4-FFF2-40B4-BE49-F238E27FC236}">
                <a16:creationId xmlns:a16="http://schemas.microsoft.com/office/drawing/2014/main" id="{254ECABF-9F46-46F7-BA49-46AF824C5027}"/>
              </a:ext>
            </a:extLst>
          </p:cNvPr>
          <p:cNvPicPr>
            <a:picLocks noChangeAspect="1"/>
          </p:cNvPicPr>
          <p:nvPr/>
        </p:nvPicPr>
        <p:blipFill>
          <a:blip r:embed="rId3"/>
          <a:stretch>
            <a:fillRect/>
          </a:stretch>
        </p:blipFill>
        <p:spPr>
          <a:xfrm flipH="1">
            <a:off x="9611488" y="4131642"/>
            <a:ext cx="216024" cy="204451"/>
          </a:xfrm>
          <a:prstGeom prst="rect">
            <a:avLst/>
          </a:prstGeom>
        </p:spPr>
      </p:pic>
      <p:sp>
        <p:nvSpPr>
          <p:cNvPr id="2" name="Espace réservé du numéro de diapositive 1"/>
          <p:cNvSpPr>
            <a:spLocks noGrp="1"/>
          </p:cNvSpPr>
          <p:nvPr>
            <p:ph type="sldNum" sz="quarter" idx="12"/>
          </p:nvPr>
        </p:nvSpPr>
        <p:spPr/>
        <p:txBody>
          <a:bodyPr/>
          <a:lstStyle/>
          <a:p>
            <a:fld id="{919548C7-7BB4-4B31-A5BF-AF2DEA498FAE}" type="slidenum">
              <a:rPr lang="fr-FR" smtClean="0"/>
              <a:t>4</a:t>
            </a:fld>
            <a:endParaRPr lang="fr-FR" dirty="0"/>
          </a:p>
        </p:txBody>
      </p:sp>
      <p:pic>
        <p:nvPicPr>
          <p:cNvPr id="3" name="Image 2"/>
          <p:cNvPicPr>
            <a:picLocks noChangeAspect="1"/>
          </p:cNvPicPr>
          <p:nvPr/>
        </p:nvPicPr>
        <p:blipFill>
          <a:blip r:embed="rId4"/>
          <a:stretch>
            <a:fillRect/>
          </a:stretch>
        </p:blipFill>
        <p:spPr>
          <a:xfrm>
            <a:off x="8097651" y="4011414"/>
            <a:ext cx="1987763" cy="1127273"/>
          </a:xfrm>
          <a:prstGeom prst="rect">
            <a:avLst/>
          </a:prstGeom>
        </p:spPr>
      </p:pic>
      <p:sp>
        <p:nvSpPr>
          <p:cNvPr id="4" name="Rectangle 3"/>
          <p:cNvSpPr/>
          <p:nvPr/>
        </p:nvSpPr>
        <p:spPr>
          <a:xfrm>
            <a:off x="1458413" y="1976602"/>
            <a:ext cx="9458116" cy="923330"/>
          </a:xfrm>
          <a:prstGeom prst="rect">
            <a:avLst/>
          </a:prstGeom>
        </p:spPr>
        <p:txBody>
          <a:bodyPr wrap="square">
            <a:spAutoFit/>
          </a:bodyPr>
          <a:lstStyle/>
          <a:p>
            <a:r>
              <a:rPr lang="fr-FR" b="1" dirty="0"/>
              <a:t>L’ARS communique aux établissements qui ont recours aux tests RT-PCR sur prélèvement salivaire le code campagne</a:t>
            </a:r>
            <a:r>
              <a:rPr lang="fr-FR" dirty="0"/>
              <a:t> qu’il devra transmettre au laboratoire afin que celui-ci le renseigne dans </a:t>
            </a:r>
            <a:r>
              <a:rPr lang="fr-FR" dirty="0" smtClean="0"/>
              <a:t>SI-DEP</a:t>
            </a:r>
            <a:endParaRPr lang="fr-FR" dirty="0"/>
          </a:p>
        </p:txBody>
      </p:sp>
    </p:spTree>
    <p:extLst>
      <p:ext uri="{BB962C8B-B14F-4D97-AF65-F5344CB8AC3E}">
        <p14:creationId xmlns:p14="http://schemas.microsoft.com/office/powerpoint/2010/main" val="371245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2.xml><?xml version="1.0" encoding="utf-8"?>
<a:theme xmlns:a="http://schemas.openxmlformats.org/drawingml/2006/main" name="17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3.xml><?xml version="1.0" encoding="utf-8"?>
<a:theme xmlns:a="http://schemas.openxmlformats.org/drawingml/2006/main" name="2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4.xml><?xml version="1.0" encoding="utf-8"?>
<a:theme xmlns:a="http://schemas.openxmlformats.org/drawingml/2006/main" name="21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5.xml><?xml version="1.0" encoding="utf-8"?>
<a:theme xmlns:a="http://schemas.openxmlformats.org/drawingml/2006/main" name="22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6.xml><?xml version="1.0" encoding="utf-8"?>
<a:theme xmlns:a="http://schemas.openxmlformats.org/drawingml/2006/main" name="20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7.xml><?xml version="1.0" encoding="utf-8"?>
<a:theme xmlns:a="http://schemas.openxmlformats.org/drawingml/2006/main" name="1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8.xml><?xml version="1.0" encoding="utf-8"?>
<a:theme xmlns:a="http://schemas.openxmlformats.org/drawingml/2006/main" name="18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9.xml><?xml version="1.0" encoding="utf-8"?>
<a:theme xmlns:a="http://schemas.openxmlformats.org/drawingml/2006/main" name="16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10.xml><?xml version="1.0" encoding="utf-8"?>
<a:theme xmlns:a="http://schemas.openxmlformats.org/drawingml/2006/main" name="3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11.xml><?xml version="1.0" encoding="utf-8"?>
<a:theme xmlns:a="http://schemas.openxmlformats.org/drawingml/2006/main" name="31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12.xml><?xml version="1.0" encoding="utf-8"?>
<a:theme xmlns:a="http://schemas.openxmlformats.org/drawingml/2006/main" name="19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13.xml><?xml version="1.0" encoding="utf-8"?>
<a:theme xmlns:a="http://schemas.openxmlformats.org/drawingml/2006/main" name="4_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arial.potx [Lecture seule]" id="{C8F600A8-21FE-4914-A2BD-308AB5D0BA62}" vid="{92ECB65B-331B-4DA6-91D3-6EC00DF0CAF8}"/>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F563085862834987D86C1761807028" ma:contentTypeVersion="10" ma:contentTypeDescription="Create a new document." ma:contentTypeScope="" ma:versionID="36eb2510b5b95e3906953591663ce67c">
  <xsd:schema xmlns:xsd="http://www.w3.org/2001/XMLSchema" xmlns:xs="http://www.w3.org/2001/XMLSchema" xmlns:p="http://schemas.microsoft.com/office/2006/metadata/properties" xmlns:ns3="c3567d8a-b6b6-48dd-b71e-097ee5f9fd3c" xmlns:ns4="1b0da0ec-b5c4-4641-9b3c-5e930cb81e66" targetNamespace="http://schemas.microsoft.com/office/2006/metadata/properties" ma:root="true" ma:fieldsID="0f8181f51b28d84e4f5573d617446ab9" ns3:_="" ns4:_="">
    <xsd:import namespace="c3567d8a-b6b6-48dd-b71e-097ee5f9fd3c"/>
    <xsd:import namespace="1b0da0ec-b5c4-4641-9b3c-5e930cb81e6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567d8a-b6b6-48dd-b71e-097ee5f9f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0da0ec-b5c4-4641-9b3c-5e930cb81e6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8897A71-482B-41B2-92FE-C574F044EE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567d8a-b6b6-48dd-b71e-097ee5f9fd3c"/>
    <ds:schemaRef ds:uri="1b0da0ec-b5c4-4641-9b3c-5e930cb81e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2A05EC-25DA-4B0B-B126-9084083015FE}">
  <ds:schemaRefs>
    <ds:schemaRef ds:uri="http://schemas.microsoft.com/sharepoint/v3/contenttype/forms"/>
  </ds:schemaRefs>
</ds:datastoreItem>
</file>

<file path=customXml/itemProps3.xml><?xml version="1.0" encoding="utf-8"?>
<ds:datastoreItem xmlns:ds="http://schemas.openxmlformats.org/officeDocument/2006/customXml" ds:itemID="{84F7092B-0024-40A6-A832-E250EA8035B5}">
  <ds:schemaRefs>
    <ds:schemaRef ds:uri="http://www.w3.org/XML/1998/namespace"/>
    <ds:schemaRef ds:uri="http://purl.org/dc/terms/"/>
    <ds:schemaRef ds:uri="1b0da0ec-b5c4-4641-9b3c-5e930cb81e66"/>
    <ds:schemaRef ds:uri="http://schemas.microsoft.com/office/2006/documentManagement/types"/>
    <ds:schemaRef ds:uri="http://schemas.microsoft.com/office/2006/metadata/properties"/>
    <ds:schemaRef ds:uri="c3567d8a-b6b6-48dd-b71e-097ee5f9fd3c"/>
    <ds:schemaRef ds:uri="http://purl.org/dc/elements/1.1/"/>
    <ds:schemaRef ds:uri="http://schemas.openxmlformats.org/package/2006/metadata/core-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11879</TotalTime>
  <Words>654</Words>
  <Application>Microsoft Office PowerPoint</Application>
  <PresentationFormat>Grand écran</PresentationFormat>
  <Paragraphs>112</Paragraphs>
  <Slides>4</Slides>
  <Notes>0</Notes>
  <HiddenSlides>0</HiddenSlides>
  <MMClips>0</MMClips>
  <ScaleCrop>false</ScaleCrop>
  <HeadingPairs>
    <vt:vector size="6" baseType="variant">
      <vt:variant>
        <vt:lpstr>Polices utilisées</vt:lpstr>
      </vt:variant>
      <vt:variant>
        <vt:i4>5</vt:i4>
      </vt:variant>
      <vt:variant>
        <vt:lpstr>Thème</vt:lpstr>
      </vt:variant>
      <vt:variant>
        <vt:i4>13</vt:i4>
      </vt:variant>
      <vt:variant>
        <vt:lpstr>Titres des diapositives</vt:lpstr>
      </vt:variant>
      <vt:variant>
        <vt:i4>4</vt:i4>
      </vt:variant>
    </vt:vector>
  </HeadingPairs>
  <TitlesOfParts>
    <vt:vector size="22" baseType="lpstr">
      <vt:lpstr>MS PGothic</vt:lpstr>
      <vt:lpstr>Arial</vt:lpstr>
      <vt:lpstr>Calibri</vt:lpstr>
      <vt:lpstr>Montserrat</vt:lpstr>
      <vt:lpstr>Wingdings</vt:lpstr>
      <vt:lpstr>GOUVERNEMENT</vt:lpstr>
      <vt:lpstr>17_GOUVERNEMENT</vt:lpstr>
      <vt:lpstr>2_GOUVERNEMENT</vt:lpstr>
      <vt:lpstr>21_GOUVERNEMENT</vt:lpstr>
      <vt:lpstr>22_GOUVERNEMENT</vt:lpstr>
      <vt:lpstr>20_GOUVERNEMENT</vt:lpstr>
      <vt:lpstr>1_GOUVERNEMENT</vt:lpstr>
      <vt:lpstr>18_GOUVERNEMENT</vt:lpstr>
      <vt:lpstr>16_GOUVERNEMENT</vt:lpstr>
      <vt:lpstr>3_GOUVERNEMENT</vt:lpstr>
      <vt:lpstr>31_GOUVERNEMENT</vt:lpstr>
      <vt:lpstr>19_GOUVERNEMENT</vt:lpstr>
      <vt:lpstr>4_GOUVERNEMENT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yves.pascal@sante.gouv.fr</dc:creator>
  <cp:lastModifiedBy>PASCAL, Yves (DGS/SG/DAD)</cp:lastModifiedBy>
  <cp:revision>241</cp:revision>
  <dcterms:created xsi:type="dcterms:W3CDTF">2020-09-24T07:31:36Z</dcterms:created>
  <dcterms:modified xsi:type="dcterms:W3CDTF">2021-04-07T16:03:31Z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0x010100EBF563085862834987D86C1761807028</vt:lpwstr>
  </property>
</Properties>
</file>