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8" r:id="rId2"/>
    <p:sldId id="268" r:id="rId3"/>
    <p:sldId id="290" r:id="rId4"/>
    <p:sldId id="289" r:id="rId5"/>
    <p:sldId id="282" r:id="rId6"/>
    <p:sldId id="271" r:id="rId7"/>
    <p:sldId id="272" r:id="rId8"/>
    <p:sldId id="286" r:id="rId9"/>
    <p:sldId id="264" r:id="rId10"/>
    <p:sldId id="284" r:id="rId11"/>
    <p:sldId id="291" r:id="rId12"/>
    <p:sldId id="265" r:id="rId13"/>
    <p:sldId id="288" r:id="rId14"/>
    <p:sldId id="266" r:id="rId15"/>
    <p:sldId id="276" r:id="rId1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38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UZIN, Ysaline (DGS/VSS/VSS1)" initials="CY(" lastIdx="2" clrIdx="6">
    <p:extLst>
      <p:ext uri="{19B8F6BF-5375-455C-9EA6-DF929625EA0E}">
        <p15:presenceInfo xmlns:p15="http://schemas.microsoft.com/office/powerpoint/2012/main" userId="S-1-5-21-27022435-3177379373-3347635678-30766" providerId="AD"/>
      </p:ext>
    </p:extLst>
  </p:cmAuthor>
  <p:cmAuthor id="1" name="MARTY, Marion (IGAS/INSPECTANTS)" initials="MM" lastIdx="17" clrIdx="0">
    <p:extLst>
      <p:ext uri="{19B8F6BF-5375-455C-9EA6-DF929625EA0E}">
        <p15:presenceInfo xmlns:p15="http://schemas.microsoft.com/office/powerpoint/2012/main" userId="MARTY, Marion (IGAS/INSPECTANTS)" providerId="None"/>
      </p:ext>
    </p:extLst>
  </p:cmAuthor>
  <p:cmAuthor id="8" name="Alexis Pernin" initials="PE" lastIdx="2" clrIdx="7">
    <p:extLst>
      <p:ext uri="{19B8F6BF-5375-455C-9EA6-DF929625EA0E}">
        <p15:presenceInfo xmlns:p15="http://schemas.microsoft.com/office/powerpoint/2012/main" userId="Alexis Pernin" providerId="None"/>
      </p:ext>
    </p:extLst>
  </p:cmAuthor>
  <p:cmAuthor id="2" name="FRANCOLIN, Marie (CAB/SANTE)" initials="FM(" lastIdx="5" clrIdx="1">
    <p:extLst>
      <p:ext uri="{19B8F6BF-5375-455C-9EA6-DF929625EA0E}">
        <p15:presenceInfo xmlns:p15="http://schemas.microsoft.com/office/powerpoint/2012/main" userId="S-1-5-21-27022435-3177379373-3347635678-94335" providerId="AD"/>
      </p:ext>
    </p:extLst>
  </p:cmAuthor>
  <p:cmAuthor id="3" name="ZACCHERINI, Thibaut (CEPS)" initials="ZT(" lastIdx="1" clrIdx="2">
    <p:extLst>
      <p:ext uri="{19B8F6BF-5375-455C-9EA6-DF929625EA0E}">
        <p15:presenceInfo xmlns:p15="http://schemas.microsoft.com/office/powerpoint/2012/main" userId="S-1-5-21-27022435-3177379373-3347635678-54739" providerId="AD"/>
      </p:ext>
    </p:extLst>
  </p:cmAuthor>
  <p:cmAuthor id="4" name="DEMIAUX, Victor (SGMCAS)" initials="DV(" lastIdx="1" clrIdx="3">
    <p:extLst>
      <p:ext uri="{19B8F6BF-5375-455C-9EA6-DF929625EA0E}">
        <p15:presenceInfo xmlns:p15="http://schemas.microsoft.com/office/powerpoint/2012/main" userId="DEMIAUX, Victor (SGMCAS)" providerId="None"/>
      </p:ext>
    </p:extLst>
  </p:cmAuthor>
  <p:cmAuthor id="5" name="DEMIAUX, Victor (SGMCAS)" initials="DV( [2]" lastIdx="3" clrIdx="4">
    <p:extLst>
      <p:ext uri="{19B8F6BF-5375-455C-9EA6-DF929625EA0E}">
        <p15:presenceInfo xmlns:p15="http://schemas.microsoft.com/office/powerpoint/2012/main" userId="S-1-5-21-27022435-3177379373-3347635678-104900" providerId="AD"/>
      </p:ext>
    </p:extLst>
  </p:cmAuthor>
  <p:cmAuthor id="6" name="BOUZIGUES, Nadia (SGMCAS)" initials="BN(" lastIdx="4" clrIdx="5">
    <p:extLst>
      <p:ext uri="{19B8F6BF-5375-455C-9EA6-DF929625EA0E}">
        <p15:presenceInfo xmlns:p15="http://schemas.microsoft.com/office/powerpoint/2012/main" userId="S-1-5-21-27022435-3177379373-3347635678-1027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FFFFFF"/>
    <a:srgbClr val="0066FF"/>
    <a:srgbClr val="33CC33"/>
    <a:srgbClr val="FF0066"/>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29" autoAdjust="0"/>
    <p:restoredTop sz="94660"/>
  </p:normalViewPr>
  <p:slideViewPr>
    <p:cSldViewPr snapToGrid="0">
      <p:cViewPr varScale="1">
        <p:scale>
          <a:sx n="70" d="100"/>
          <a:sy n="70" d="100"/>
        </p:scale>
        <p:origin x="924" y="54"/>
      </p:cViewPr>
      <p:guideLst>
        <p:guide pos="3840"/>
        <p:guide orient="horz" pos="38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DB7025E-584F-4124-AECB-3954A5B4176D}" type="datetimeFigureOut">
              <a:rPr lang="fr-FR" smtClean="0"/>
              <a:t>03/05/2021</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5484EBE-C79B-4300-B32F-F837D46F9E8A}" type="slidenum">
              <a:rPr lang="fr-FR" smtClean="0"/>
              <a:t>‹N°›</a:t>
            </a:fld>
            <a:endParaRPr lang="fr-FR"/>
          </a:p>
        </p:txBody>
      </p:sp>
    </p:spTree>
    <p:extLst>
      <p:ext uri="{BB962C8B-B14F-4D97-AF65-F5344CB8AC3E}">
        <p14:creationId xmlns:p14="http://schemas.microsoft.com/office/powerpoint/2010/main" val="1555406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6"/>
          </a:xfrm>
          <a:prstGeom prst="rect">
            <a:avLst/>
          </a:prstGeom>
        </p:spPr>
        <p:txBody>
          <a:bodyPr vert="horz" lIns="91431" tIns="45715" rIns="91431" bIns="45715"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8056"/>
          </a:xfrm>
          <a:prstGeom prst="rect">
            <a:avLst/>
          </a:prstGeom>
        </p:spPr>
        <p:txBody>
          <a:bodyPr vert="horz" lIns="91431" tIns="45715" rIns="91431" bIns="45715" rtlCol="0"/>
          <a:lstStyle>
            <a:lvl1pPr algn="r">
              <a:defRPr sz="1200"/>
            </a:lvl1pPr>
          </a:lstStyle>
          <a:p>
            <a:fld id="{DB7F76E2-2D85-4ECD-83A3-3F7A256F37BA}" type="datetimeFigureOut">
              <a:rPr lang="fr-FR" smtClean="0"/>
              <a:t>03/05/2021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1" tIns="45715" rIns="91431" bIns="45715"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31" tIns="45715" rIns="91431" bIns="45715"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428585"/>
            <a:ext cx="2945659" cy="498055"/>
          </a:xfrm>
          <a:prstGeom prst="rect">
            <a:avLst/>
          </a:prstGeom>
        </p:spPr>
        <p:txBody>
          <a:bodyPr vert="horz" lIns="91431" tIns="45715" rIns="91431" bIns="45715"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5"/>
            <a:ext cx="2945659" cy="498055"/>
          </a:xfrm>
          <a:prstGeom prst="rect">
            <a:avLst/>
          </a:prstGeom>
        </p:spPr>
        <p:txBody>
          <a:bodyPr vert="horz" lIns="91431" tIns="45715" rIns="91431" bIns="45715" rtlCol="0" anchor="b"/>
          <a:lstStyle>
            <a:lvl1pPr algn="r">
              <a:defRPr sz="1200"/>
            </a:lvl1pPr>
          </a:lstStyle>
          <a:p>
            <a:fld id="{855EE40E-F59F-47C1-8345-35F8E399BF17}" type="slidenum">
              <a:rPr lang="fr-FR" smtClean="0"/>
              <a:t>‹N°›</a:t>
            </a:fld>
            <a:endParaRPr lang="fr-FR"/>
          </a:p>
        </p:txBody>
      </p:sp>
    </p:spTree>
    <p:extLst>
      <p:ext uri="{BB962C8B-B14F-4D97-AF65-F5344CB8AC3E}">
        <p14:creationId xmlns:p14="http://schemas.microsoft.com/office/powerpoint/2010/main" val="2354220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t>2</a:t>
            </a:fld>
            <a:endParaRPr lang="fr-FR"/>
          </a:p>
        </p:txBody>
      </p:sp>
    </p:spTree>
    <p:extLst>
      <p:ext uri="{BB962C8B-B14F-4D97-AF65-F5344CB8AC3E}">
        <p14:creationId xmlns:p14="http://schemas.microsoft.com/office/powerpoint/2010/main" val="1474918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t>4</a:t>
            </a:fld>
            <a:endParaRPr lang="fr-FR"/>
          </a:p>
        </p:txBody>
      </p:sp>
    </p:spTree>
    <p:extLst>
      <p:ext uri="{BB962C8B-B14F-4D97-AF65-F5344CB8AC3E}">
        <p14:creationId xmlns:p14="http://schemas.microsoft.com/office/powerpoint/2010/main" val="862566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t>5</a:t>
            </a:fld>
            <a:endParaRPr lang="fr-FR"/>
          </a:p>
        </p:txBody>
      </p:sp>
    </p:spTree>
    <p:extLst>
      <p:ext uri="{BB962C8B-B14F-4D97-AF65-F5344CB8AC3E}">
        <p14:creationId xmlns:p14="http://schemas.microsoft.com/office/powerpoint/2010/main" val="1876756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55EE40E-F59F-47C1-8345-35F8E399BF17}" type="slidenum">
              <a:rPr lang="fr-FR" smtClean="0"/>
              <a:t>7</a:t>
            </a:fld>
            <a:endParaRPr lang="fr-FR"/>
          </a:p>
        </p:txBody>
      </p:sp>
    </p:spTree>
    <p:extLst>
      <p:ext uri="{BB962C8B-B14F-4D97-AF65-F5344CB8AC3E}">
        <p14:creationId xmlns:p14="http://schemas.microsoft.com/office/powerpoint/2010/main" val="2810743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8F935AF3-1EE1-4C61-A9CF-4753B1C53CD9}" type="datetime1">
              <a:rPr lang="fr-FR" smtClean="0"/>
              <a:t>03/05/2021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877121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0045D19-98A6-4A2E-AE52-96BB0D0AC13D}" type="datetime1">
              <a:rPr lang="fr-FR" smtClean="0"/>
              <a:t>03/05/2021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999058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1055CC82-C225-43FE-A9F9-DCBEE77918A9}" type="datetime1">
              <a:rPr lang="fr-FR" smtClean="0"/>
              <a:t>03/05/2021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11577079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33769BAD-73BB-4BEF-8E98-A511AB38D77E}" type="datetime1">
              <a:rPr lang="fr-FR" smtClean="0"/>
              <a:t>03/05/2021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31541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2DCF29D-5DF1-433B-B851-915A4CC1EAEB}" type="datetime1">
              <a:rPr lang="fr-FR" smtClean="0"/>
              <a:t>03/05/2021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976478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382DBDE-02BD-499F-9639-819EEE79BC8F}" type="datetime1">
              <a:rPr lang="fr-FR" smtClean="0"/>
              <a:t>03/05/2021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620028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061F512-9EDB-4D5D-816E-A452A5022BD6}" type="datetime1">
              <a:rPr lang="fr-FR" smtClean="0"/>
              <a:t>03/05/2021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06448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5E16B33-2E98-4399-A4BF-43D88966CF60}" type="datetime1">
              <a:rPr lang="fr-FR" smtClean="0"/>
              <a:t>03/05/2021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972615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6CC9BA6-01E9-4AA2-B598-E8515956CBE4}" type="datetime1">
              <a:rPr lang="fr-FR" smtClean="0"/>
              <a:t>03/05/2021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742108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88E58B2-BD47-4353-84F0-6F9F677CAAD9}" type="datetime1">
              <a:rPr lang="fr-FR" smtClean="0"/>
              <a:t>03/05/2021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4221368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72E13A-87A8-48C3-A8ED-4A40CA366D23}" type="datetime1">
              <a:rPr lang="fr-FR" smtClean="0"/>
              <a:t>03/05/2021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172414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42"/>
            <a:ext cx="1560000" cy="461159"/>
          </a:xfrm>
          <a:prstGeom prst="rect">
            <a:avLst/>
          </a:prstGeom>
        </p:spPr>
        <p:txBody>
          <a:bodyPr vert="horz" lIns="0" tIns="0" rIns="0" bIns="0" rtlCol="0" anchor="ctr" anchorCtr="0">
            <a:noAutofit/>
          </a:bodyPr>
          <a:lstStyle>
            <a:lvl1pPr algn="l">
              <a:defRPr sz="1000" b="1">
                <a:solidFill>
                  <a:schemeClr val="tx1"/>
                </a:solidFill>
              </a:defRPr>
            </a:lvl1pPr>
          </a:lstStyle>
          <a:p>
            <a:fld id="{9A4E607A-D0FD-4881-AFFD-937CA433AA98}" type="datetime1">
              <a:rPr lang="fr-FR" cap="all" smtClean="0"/>
              <a:t>03/05/2021</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06"/>
            <a:ext cx="11232819" cy="323935"/>
          </a:xfrm>
        </p:spPr>
        <p:txBody>
          <a:bodyPr/>
          <a:lstStyle>
            <a:lvl1pPr marL="12700" indent="1142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endParaRPr lang="fr-FR" dirty="0"/>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2"/>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19653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7F5C5-16D6-4FE5-8783-20EB6095F503}" type="datetime1">
              <a:rPr lang="fr-FR" smtClean="0"/>
              <a:t>03/05/2021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9183808" y="6356350"/>
            <a:ext cx="2743200" cy="365125"/>
          </a:xfrm>
          <a:prstGeom prst="rect">
            <a:avLst/>
          </a:prstGeom>
        </p:spPr>
        <p:txBody>
          <a:bodyPr vert="horz" lIns="91440" tIns="45720" rIns="91440" bIns="45720" rtlCol="0" anchor="ctr"/>
          <a:lstStyle>
            <a:lvl1pPr algn="r">
              <a:defRPr sz="900">
                <a:solidFill>
                  <a:schemeClr val="tx1">
                    <a:tint val="75000"/>
                  </a:schemeClr>
                </a:solidFill>
                <a:latin typeface="Marianne" panose="02000000000000000000" pitchFamily="50" charset="0"/>
              </a:defRPr>
            </a:lvl1pPr>
          </a:lstStyle>
          <a:p>
            <a:fld id="{AF130D2B-A145-4187-9231-579C110DE58B}" type="slidenum">
              <a:rPr lang="fr-FR" smtClean="0"/>
              <a:pPr/>
              <a:t>‹N°›</a:t>
            </a:fld>
            <a:endParaRPr lang="fr-FR"/>
          </a:p>
        </p:txBody>
      </p:sp>
    </p:spTree>
    <p:extLst>
      <p:ext uri="{BB962C8B-B14F-4D97-AF65-F5344CB8AC3E}">
        <p14:creationId xmlns:p14="http://schemas.microsoft.com/office/powerpoint/2010/main" val="2127759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covid-19.sante.gouv.fr/test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olidarites-sante.gouv.fr/autotests-covid-19"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hyperlink" Target="https://solidarites-sante.gouv.fr/IMG/pdf/fiche_covid19_dechets_contamines_elimination_particulier_20200323_vf.pdf" TargetMode="External"/><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hyperlink" Target="https://solidarites-sante.gouv.fr/autotests-covid-19"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
          <p:cNvSpPr txBox="1">
            <a:spLocks/>
          </p:cNvSpPr>
          <p:nvPr/>
        </p:nvSpPr>
        <p:spPr>
          <a:xfrm>
            <a:off x="621216" y="1388818"/>
            <a:ext cx="10515600" cy="291447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000" b="1" spc="400" dirty="0" smtClean="0">
                <a:solidFill>
                  <a:srgbClr val="000091"/>
                </a:solidFill>
                <a:latin typeface="Marianne" panose="02000000000000000000" pitchFamily="50" charset="0"/>
                <a:ea typeface="+mn-ea"/>
                <a:cs typeface="+mn-cs"/>
              </a:rPr>
              <a:t>AUTOTESTS RAPIDES</a:t>
            </a:r>
          </a:p>
          <a:p>
            <a:endParaRPr lang="fr-FR" sz="4000" b="1" spc="400" dirty="0" smtClean="0">
              <a:solidFill>
                <a:srgbClr val="000091"/>
              </a:solidFill>
              <a:latin typeface="Marianne" panose="02000000000000000000" pitchFamily="50" charset="0"/>
              <a:ea typeface="+mn-ea"/>
              <a:cs typeface="+mn-cs"/>
            </a:endParaRPr>
          </a:p>
          <a:p>
            <a:r>
              <a:rPr lang="fr-FR" sz="3600" b="1" spc="400" dirty="0" smtClean="0">
                <a:solidFill>
                  <a:srgbClr val="000091"/>
                </a:solidFill>
                <a:latin typeface="Marianne" panose="02000000000000000000" pitchFamily="50" charset="0"/>
                <a:ea typeface="+mn-ea"/>
                <a:cs typeface="+mn-cs"/>
              </a:rPr>
              <a:t>Kit de déploiement</a:t>
            </a:r>
            <a:endParaRPr lang="fr-FR" sz="3600" b="1" spc="400" dirty="0">
              <a:solidFill>
                <a:srgbClr val="000091"/>
              </a:solidFill>
              <a:latin typeface="Marianne" panose="02000000000000000000" pitchFamily="50" charset="0"/>
              <a:ea typeface="+mn-ea"/>
              <a:cs typeface="+mn-cs"/>
            </a:endParaRPr>
          </a:p>
        </p:txBody>
      </p:sp>
      <p:sp>
        <p:nvSpPr>
          <p:cNvPr id="2" name="Espace réservé du numéro de diapositive 1"/>
          <p:cNvSpPr>
            <a:spLocks noGrp="1"/>
          </p:cNvSpPr>
          <p:nvPr>
            <p:ph type="sldNum" sz="quarter" idx="12"/>
          </p:nvPr>
        </p:nvSpPr>
        <p:spPr/>
        <p:txBody>
          <a:bodyPr/>
          <a:lstStyle/>
          <a:p>
            <a:fld id="{AF130D2B-A145-4187-9231-579C110DE58B}" type="slidenum">
              <a:rPr lang="fr-FR" smtClean="0"/>
              <a:t>1</a:t>
            </a:fld>
            <a:endParaRPr lang="fr-FR"/>
          </a:p>
        </p:txBody>
      </p:sp>
      <p:sp>
        <p:nvSpPr>
          <p:cNvPr id="3" name="ZoneTexte 2"/>
          <p:cNvSpPr txBox="1"/>
          <p:nvPr/>
        </p:nvSpPr>
        <p:spPr>
          <a:xfrm>
            <a:off x="9395012" y="5836024"/>
            <a:ext cx="2097741" cy="369332"/>
          </a:xfrm>
          <a:prstGeom prst="rect">
            <a:avLst/>
          </a:prstGeom>
          <a:noFill/>
        </p:spPr>
        <p:txBody>
          <a:bodyPr wrap="square" rtlCol="0">
            <a:spAutoFit/>
          </a:bodyPr>
          <a:lstStyle/>
          <a:p>
            <a:r>
              <a:rPr lang="fr-FR" i="1" dirty="0" smtClean="0">
                <a:solidFill>
                  <a:srgbClr val="000091"/>
                </a:solidFill>
              </a:rPr>
              <a:t>3</a:t>
            </a:r>
            <a:r>
              <a:rPr lang="fr-FR" i="1" dirty="0" smtClean="0">
                <a:solidFill>
                  <a:srgbClr val="000091"/>
                </a:solidFill>
              </a:rPr>
              <a:t>/05/2021</a:t>
            </a:r>
            <a:endParaRPr lang="fr-FR" i="1" dirty="0">
              <a:solidFill>
                <a:srgbClr val="000091"/>
              </a:solidFill>
            </a:endParaRPr>
          </a:p>
        </p:txBody>
      </p:sp>
      <p:sp>
        <p:nvSpPr>
          <p:cNvPr id="4" name="AutoShape 2" descr="Fichier:Logo du Gouvernement de la République française (2020).svg —  Wikipé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8" name="Picture 4" descr="Fichier:Logo du Gouvernement de la République française (2020).svg —  Wikipé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75" y="28529"/>
            <a:ext cx="3462608" cy="2074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235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re 1"/>
          <p:cNvSpPr>
            <a:spLocks noGrp="1"/>
          </p:cNvSpPr>
          <p:nvPr>
            <p:ph type="title"/>
          </p:nvPr>
        </p:nvSpPr>
        <p:spPr>
          <a:xfrm>
            <a:off x="577772" y="295075"/>
            <a:ext cx="10946809" cy="673839"/>
          </a:xfrm>
        </p:spPr>
        <p:txBody>
          <a:bodyPr>
            <a:noAutofit/>
          </a:bodyPr>
          <a:lstStyle/>
          <a:p>
            <a:pPr algn="ctr"/>
            <a:r>
              <a:rPr lang="fr-FR" sz="2400" b="1" spc="400" dirty="0" smtClean="0">
                <a:solidFill>
                  <a:srgbClr val="000091"/>
                </a:solidFill>
                <a:latin typeface="Marianne" panose="02000000000000000000" pitchFamily="50" charset="0"/>
              </a:rPr>
              <a:t>Objectifs du document </a:t>
            </a:r>
            <a:endParaRPr lang="fr-FR" sz="2400" b="1" spc="400" dirty="0">
              <a:solidFill>
                <a:srgbClr val="000091"/>
              </a:solidFill>
              <a:latin typeface="Marianne" panose="02000000000000000000" pitchFamily="50" charset="0"/>
              <a:ea typeface="+mn-ea"/>
              <a:cs typeface="+mn-cs"/>
            </a:endParaRPr>
          </a:p>
        </p:txBody>
      </p:sp>
      <p:sp>
        <p:nvSpPr>
          <p:cNvPr id="9" name="Espace réservé du numéro de diapositive 8"/>
          <p:cNvSpPr>
            <a:spLocks noGrp="1"/>
          </p:cNvSpPr>
          <p:nvPr>
            <p:ph type="sldNum" sz="quarter" idx="12"/>
          </p:nvPr>
        </p:nvSpPr>
        <p:spPr/>
        <p:txBody>
          <a:bodyPr/>
          <a:lstStyle/>
          <a:p>
            <a:fld id="{AF130D2B-A145-4187-9231-579C110DE58B}" type="slidenum">
              <a:rPr lang="fr-FR" smtClean="0"/>
              <a:t>2</a:t>
            </a:fld>
            <a:endParaRPr lang="fr-FR"/>
          </a:p>
        </p:txBody>
      </p:sp>
      <p:sp>
        <p:nvSpPr>
          <p:cNvPr id="2" name="Rectangle 1"/>
          <p:cNvSpPr/>
          <p:nvPr/>
        </p:nvSpPr>
        <p:spPr>
          <a:xfrm>
            <a:off x="403411" y="2205878"/>
            <a:ext cx="11295530" cy="4062651"/>
          </a:xfrm>
          <a:prstGeom prst="rect">
            <a:avLst/>
          </a:prstGeom>
        </p:spPr>
        <p:txBody>
          <a:bodyPr wrap="square">
            <a:spAutoFit/>
          </a:bodyPr>
          <a:lstStyle/>
          <a:p>
            <a:pPr algn="ctr"/>
            <a:r>
              <a:rPr lang="fr-FR" sz="2000" b="1" dirty="0">
                <a:solidFill>
                  <a:srgbClr val="000091"/>
                </a:solidFill>
                <a:latin typeface="Marianne" panose="02000000000000000000"/>
              </a:rPr>
              <a:t>Ce kit de déploiement a vocation à aider et accompagner les acteurs publics et privés à se saisir du déploiement des autotests, en précisant quelles en sont les modalités d’approvisionnement et les recommandations d’utilisation. Les recommandations d’usage sont issues de l’avis rendu par la Haute Autorité de Santé (Avis n° 2021.0029/AC/SEAP du 23 avril 2021 du collège de la HAS relatif à la détection antigénique rapide du virus SARS-CoV-2 sur prélèvement nasal (TDR, TROD et autotest</a:t>
            </a:r>
            <a:r>
              <a:rPr lang="fr-FR" sz="2000" b="1" dirty="0" smtClean="0">
                <a:solidFill>
                  <a:srgbClr val="000091"/>
                </a:solidFill>
                <a:latin typeface="Marianne" panose="02000000000000000000"/>
              </a:rPr>
              <a:t>)) </a:t>
            </a:r>
            <a:endParaRPr lang="fr-FR" sz="2000" b="1" dirty="0">
              <a:solidFill>
                <a:srgbClr val="000091"/>
              </a:solidFill>
              <a:latin typeface="Marianne" panose="02000000000000000000"/>
            </a:endParaRPr>
          </a:p>
          <a:p>
            <a:pPr algn="ctr"/>
            <a:endParaRPr lang="fr-FR" sz="2000" b="1" dirty="0">
              <a:solidFill>
                <a:srgbClr val="000091"/>
              </a:solidFill>
              <a:latin typeface="Marianne" panose="02000000000000000000"/>
            </a:endParaRPr>
          </a:p>
          <a:p>
            <a:pPr algn="ctr"/>
            <a:r>
              <a:rPr lang="fr-FR" sz="2000" b="1" dirty="0" smtClean="0">
                <a:solidFill>
                  <a:srgbClr val="000091"/>
                </a:solidFill>
                <a:latin typeface="Marianne" panose="02000000000000000000"/>
              </a:rPr>
              <a:t>Elaboré par le Ministère des Solidarités et de la Santé en lien avec les professionnels de santé et en concertation interministérielle, il pourra évoluer en fonction des connaissances scientifiques et des avis rendus par les autorités de santé. </a:t>
            </a:r>
            <a:endParaRPr lang="fr-FR" sz="2000" b="1" dirty="0">
              <a:solidFill>
                <a:srgbClr val="000091"/>
              </a:solidFill>
              <a:latin typeface="Marianne" panose="02000000000000000000"/>
            </a:endParaRPr>
          </a:p>
          <a:p>
            <a:pPr algn="ctr"/>
            <a:r>
              <a:rPr lang="fr-FR" sz="2000" b="1" dirty="0">
                <a:latin typeface="Marianne" panose="02000000000000000000"/>
              </a:rPr>
              <a:t> </a:t>
            </a:r>
            <a:endParaRPr lang="fr-FR" sz="2000" b="1" dirty="0">
              <a:solidFill>
                <a:srgbClr val="000091"/>
              </a:solidFill>
              <a:latin typeface="Marianne" panose="02000000000000000000"/>
            </a:endParaRPr>
          </a:p>
          <a:p>
            <a:pPr algn="ctr"/>
            <a:endParaRPr lang="fr-FR" sz="2000" b="1" dirty="0">
              <a:solidFill>
                <a:srgbClr val="000091"/>
              </a:solidFill>
              <a:latin typeface="Marianne" panose="02000000000000000000"/>
            </a:endParaRPr>
          </a:p>
          <a:p>
            <a:pPr>
              <a:spcAft>
                <a:spcPts val="0"/>
              </a:spcAft>
            </a:pPr>
            <a:endParaRPr lang="fr-FR" b="1" dirty="0">
              <a:solidFill>
                <a:srgbClr val="000091"/>
              </a:solidFill>
              <a:effectLst/>
              <a:latin typeface="Marianne" panose="02000000000000000000" pitchFamily="50" charset="0"/>
              <a:ea typeface="Calibri" panose="020F0502020204030204" pitchFamily="34" charset="0"/>
            </a:endParaRPr>
          </a:p>
        </p:txBody>
      </p:sp>
    </p:spTree>
    <p:extLst>
      <p:ext uri="{BB962C8B-B14F-4D97-AF65-F5344CB8AC3E}">
        <p14:creationId xmlns:p14="http://schemas.microsoft.com/office/powerpoint/2010/main" val="1567157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1815" y="6435"/>
            <a:ext cx="10515600" cy="1325563"/>
          </a:xfrm>
        </p:spPr>
        <p:txBody>
          <a:bodyPr>
            <a:normAutofit/>
          </a:bodyPr>
          <a:lstStyle/>
          <a:p>
            <a:pPr algn="ctr"/>
            <a:r>
              <a:rPr lang="fr-FR" sz="2400" b="1" spc="400" dirty="0" smtClean="0">
                <a:solidFill>
                  <a:srgbClr val="000091"/>
                </a:solidFill>
                <a:latin typeface="Marianne" panose="02000000000000000000" pitchFamily="50" charset="0"/>
              </a:rPr>
              <a:t>L’autotest, un complément à la stratégie « tester, alerter, protéger » actuellement déployée en France </a:t>
            </a:r>
            <a:endParaRPr lang="fr-FR" sz="2400" b="1" spc="400" dirty="0">
              <a:solidFill>
                <a:srgbClr val="000091"/>
              </a:solidFill>
              <a:latin typeface="Marianne" panose="02000000000000000000" pitchFamily="50" charset="0"/>
            </a:endParaRPr>
          </a:p>
        </p:txBody>
      </p:sp>
      <p:sp>
        <p:nvSpPr>
          <p:cNvPr id="3" name="Espace réservé du contenu 2"/>
          <p:cNvSpPr>
            <a:spLocks noGrp="1"/>
          </p:cNvSpPr>
          <p:nvPr>
            <p:ph idx="1"/>
          </p:nvPr>
        </p:nvSpPr>
        <p:spPr>
          <a:xfrm>
            <a:off x="548640" y="1168222"/>
            <a:ext cx="10918775" cy="5389477"/>
          </a:xfrm>
        </p:spPr>
        <p:txBody>
          <a:bodyPr>
            <a:noAutofit/>
          </a:bodyPr>
          <a:lstStyle/>
          <a:p>
            <a:pPr algn="just"/>
            <a:r>
              <a:rPr lang="fr-FR" sz="1600" b="1" dirty="0" smtClean="0">
                <a:solidFill>
                  <a:srgbClr val="000091"/>
                </a:solidFill>
              </a:rPr>
              <a:t>La France dispose aujourd’hui de l’un des systèmes de dépistage parmi les plus performants d’Europe</a:t>
            </a:r>
            <a:r>
              <a:rPr lang="fr-FR" sz="1600" dirty="0" smtClean="0">
                <a:solidFill>
                  <a:srgbClr val="000091"/>
                </a:solidFill>
              </a:rPr>
              <a:t> : avec 12 000 points de tests, les tests PCR et antigéniques en population générale et les tests PCR salivaires dans l’Éducation</a:t>
            </a:r>
            <a:r>
              <a:rPr lang="fr-FR" sz="1600" dirty="0">
                <a:solidFill>
                  <a:srgbClr val="000091"/>
                </a:solidFill>
              </a:rPr>
              <a:t> </a:t>
            </a:r>
            <a:r>
              <a:rPr lang="fr-FR" sz="1600" dirty="0" smtClean="0">
                <a:solidFill>
                  <a:srgbClr val="000091"/>
                </a:solidFill>
              </a:rPr>
              <a:t>nationale et la sphère médico-sociale sont pris en charge par l’Assurance Maladie. La dernière semaine de mars, ce sont ainsi plus de 3 millions de tests qui ont été réalisés. Cette prise en charge permet à l’Assurance Maladie de remonter les chaînes de contamination, d’accompagner chaque personne malade et ses personnes contacts (plus de 90% des patients zéro contactés en moins de 24h) et à l’ensemble des acteurs nationaux et locaux d’accompagner chacun dans le respect de l’isolement (aide pour la garde d’enfants, les courses, les démarches administratives). </a:t>
            </a:r>
          </a:p>
          <a:p>
            <a:pPr algn="just"/>
            <a:r>
              <a:rPr lang="fr-FR" sz="1600" b="1" dirty="0" smtClean="0">
                <a:solidFill>
                  <a:srgbClr val="000091"/>
                </a:solidFill>
              </a:rPr>
              <a:t>Les autotests ne viennent pas en remplacement de ce système de test, mais en complément</a:t>
            </a:r>
            <a:r>
              <a:rPr lang="fr-FR" sz="1600" dirty="0" smtClean="0">
                <a:solidFill>
                  <a:srgbClr val="000091"/>
                </a:solidFill>
              </a:rPr>
              <a:t> : toute personne symptomatique ou toute personne contact doit continuer de se faire tester par test PCR ou antigénique sur prélèvement nasopharyngé. </a:t>
            </a:r>
          </a:p>
          <a:p>
            <a:pPr algn="just"/>
            <a:r>
              <a:rPr lang="fr-FR" sz="1600" b="1" dirty="0" smtClean="0">
                <a:solidFill>
                  <a:srgbClr val="000091"/>
                </a:solidFill>
              </a:rPr>
              <a:t>Les autotests sont moins sensibles </a:t>
            </a:r>
            <a:r>
              <a:rPr lang="fr-FR" sz="1600" dirty="0" smtClean="0">
                <a:solidFill>
                  <a:srgbClr val="000091"/>
                </a:solidFill>
              </a:rPr>
              <a:t>(en raison de l’auto-prélèvement notamment) et l’interprétation du résultat doit impérativement être accompagnée par les messages de santé publique permettant d’éviter tout sentiment de fausse réassurance en cas de test négatif et pour que la bonne conduite à tenir en cas de test positif soit respectée. En particulier</a:t>
            </a:r>
            <a:r>
              <a:rPr lang="fr-FR" sz="1600" u="sng" dirty="0" smtClean="0">
                <a:solidFill>
                  <a:srgbClr val="000091"/>
                </a:solidFill>
              </a:rPr>
              <a:t>, il est indispensable de réaliser un test PCR de confirmation pour tout autotest positif et de s’isoler. </a:t>
            </a:r>
          </a:p>
          <a:p>
            <a:pPr algn="just"/>
            <a:r>
              <a:rPr lang="fr-FR" sz="1600" b="1" dirty="0" smtClean="0">
                <a:solidFill>
                  <a:srgbClr val="000091"/>
                </a:solidFill>
              </a:rPr>
              <a:t>Les autotests seront déployés selon trois axes : </a:t>
            </a:r>
          </a:p>
          <a:p>
            <a:pPr lvl="1" algn="just"/>
            <a:r>
              <a:rPr lang="fr-FR" sz="1600" dirty="0" smtClean="0">
                <a:solidFill>
                  <a:srgbClr val="000091"/>
                </a:solidFill>
              </a:rPr>
              <a:t>Un déploiement par l’Etat pour couvrir les publics les plus éloignés du dépistage (lycéens, étudiants, publics précaires, Outremers) dans le cadre de campagnes itératives et pour accompagner la reprise des enseignements en présentiel ; </a:t>
            </a:r>
          </a:p>
          <a:p>
            <a:pPr lvl="1" algn="just"/>
            <a:r>
              <a:rPr lang="fr-FR" sz="1600" dirty="0" smtClean="0">
                <a:solidFill>
                  <a:srgbClr val="000091"/>
                </a:solidFill>
              </a:rPr>
              <a:t>Un déploiement en population générale dans les pharmacies, à partir de la semaine du 12 avril 2021 ;</a:t>
            </a:r>
          </a:p>
          <a:p>
            <a:pPr lvl="1" algn="just"/>
            <a:r>
              <a:rPr lang="fr-FR" sz="1600" dirty="0" smtClean="0">
                <a:solidFill>
                  <a:srgbClr val="000091"/>
                </a:solidFill>
              </a:rPr>
              <a:t>Un déploiement pour accompagner les opérations de réouverture, notamment des ERP, et de reprise du travail en présentiel.   </a:t>
            </a:r>
          </a:p>
        </p:txBody>
      </p:sp>
      <p:sp>
        <p:nvSpPr>
          <p:cNvPr id="4" name="Espace réservé du numéro de diapositive 3"/>
          <p:cNvSpPr>
            <a:spLocks noGrp="1"/>
          </p:cNvSpPr>
          <p:nvPr>
            <p:ph type="sldNum" sz="quarter" idx="12"/>
          </p:nvPr>
        </p:nvSpPr>
        <p:spPr/>
        <p:txBody>
          <a:bodyPr/>
          <a:lstStyle/>
          <a:p>
            <a:fld id="{AF130D2B-A145-4187-9231-579C110DE58B}" type="slidenum">
              <a:rPr lang="fr-FR" smtClean="0"/>
              <a:t>3</a:t>
            </a:fld>
            <a:endParaRPr lang="fr-FR" dirty="0"/>
          </a:p>
        </p:txBody>
      </p:sp>
    </p:spTree>
    <p:extLst>
      <p:ext uri="{BB962C8B-B14F-4D97-AF65-F5344CB8AC3E}">
        <p14:creationId xmlns:p14="http://schemas.microsoft.com/office/powerpoint/2010/main" val="15098440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re 1"/>
          <p:cNvSpPr>
            <a:spLocks noGrp="1"/>
          </p:cNvSpPr>
          <p:nvPr>
            <p:ph type="title"/>
          </p:nvPr>
        </p:nvSpPr>
        <p:spPr>
          <a:xfrm>
            <a:off x="0" y="97851"/>
            <a:ext cx="12088678" cy="673839"/>
          </a:xfrm>
        </p:spPr>
        <p:txBody>
          <a:bodyPr>
            <a:noAutofit/>
          </a:bodyPr>
          <a:lstStyle/>
          <a:p>
            <a:pPr algn="ctr"/>
            <a:r>
              <a:rPr lang="fr-FR" sz="2800" b="1" spc="400" dirty="0" smtClean="0">
                <a:solidFill>
                  <a:srgbClr val="000091"/>
                </a:solidFill>
                <a:latin typeface="+mn-lt"/>
              </a:rPr>
              <a:t>Quelles sont les différences entre les types de tests autorisés?</a:t>
            </a:r>
            <a:endParaRPr lang="fr-FR" sz="2800" b="1" spc="400" dirty="0">
              <a:solidFill>
                <a:srgbClr val="000091"/>
              </a:solidFill>
              <a:latin typeface="+mn-lt"/>
              <a:ea typeface="+mn-ea"/>
              <a:cs typeface="+mn-cs"/>
            </a:endParaRPr>
          </a:p>
        </p:txBody>
      </p:sp>
      <p:sp>
        <p:nvSpPr>
          <p:cNvPr id="63" name="ZoneTexte 62"/>
          <p:cNvSpPr txBox="1"/>
          <p:nvPr/>
        </p:nvSpPr>
        <p:spPr>
          <a:xfrm>
            <a:off x="2378745" y="848369"/>
            <a:ext cx="2556473" cy="527953"/>
          </a:xfrm>
          <a:prstGeom prst="roundRect">
            <a:avLst/>
          </a:prstGeom>
          <a:solidFill>
            <a:schemeClr val="accent1">
              <a:lumMod val="75000"/>
            </a:schemeClr>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800" dirty="0" smtClean="0">
                <a:latin typeface="+mn-lt"/>
              </a:rPr>
              <a:t>TEST PCR</a:t>
            </a:r>
            <a:endParaRPr lang="fr-FR" sz="1800" dirty="0">
              <a:latin typeface="+mn-lt"/>
            </a:endParaRPr>
          </a:p>
        </p:txBody>
      </p:sp>
      <p:sp>
        <p:nvSpPr>
          <p:cNvPr id="64" name="ZoneTexte 63"/>
          <p:cNvSpPr txBox="1"/>
          <p:nvPr/>
        </p:nvSpPr>
        <p:spPr>
          <a:xfrm>
            <a:off x="5655511" y="847974"/>
            <a:ext cx="2556473" cy="528348"/>
          </a:xfrm>
          <a:prstGeom prst="roundRect">
            <a:avLst/>
          </a:prstGeom>
          <a:solidFill>
            <a:srgbClr val="00B0F0"/>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400" dirty="0" smtClean="0">
                <a:latin typeface="+mn-lt"/>
              </a:rPr>
              <a:t>TEST ANTIGÉNIQUE SUR PRELEVEMENT </a:t>
            </a:r>
            <a:r>
              <a:rPr lang="fr-FR" sz="1400" dirty="0">
                <a:latin typeface="+mn-lt"/>
              </a:rPr>
              <a:t>NASOPHARYNGÉ</a:t>
            </a:r>
          </a:p>
        </p:txBody>
      </p:sp>
      <p:sp>
        <p:nvSpPr>
          <p:cNvPr id="65" name="ZoneTexte 64"/>
          <p:cNvSpPr txBox="1"/>
          <p:nvPr/>
        </p:nvSpPr>
        <p:spPr>
          <a:xfrm>
            <a:off x="212354" y="1352260"/>
            <a:ext cx="1855116" cy="591403"/>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smtClean="0">
                <a:solidFill>
                  <a:srgbClr val="002060"/>
                </a:solidFill>
              </a:rPr>
              <a:t>Type de prélèvement</a:t>
            </a:r>
            <a:endParaRPr lang="fr-FR" sz="1600" b="1" dirty="0">
              <a:solidFill>
                <a:srgbClr val="002060"/>
              </a:solidFill>
            </a:endParaRPr>
          </a:p>
        </p:txBody>
      </p:sp>
      <p:sp>
        <p:nvSpPr>
          <p:cNvPr id="66" name="ZoneTexte 65"/>
          <p:cNvSpPr txBox="1"/>
          <p:nvPr/>
        </p:nvSpPr>
        <p:spPr>
          <a:xfrm>
            <a:off x="212354" y="2006319"/>
            <a:ext cx="1855116" cy="422088"/>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smtClean="0">
                <a:solidFill>
                  <a:srgbClr val="002060"/>
                </a:solidFill>
              </a:rPr>
              <a:t>Professionnels qualifiés</a:t>
            </a:r>
            <a:endParaRPr lang="fr-FR" sz="1600" b="1" dirty="0">
              <a:solidFill>
                <a:srgbClr val="002060"/>
              </a:solidFill>
            </a:endParaRPr>
          </a:p>
        </p:txBody>
      </p:sp>
      <p:sp>
        <p:nvSpPr>
          <p:cNvPr id="68" name="ZoneTexte 67"/>
          <p:cNvSpPr txBox="1"/>
          <p:nvPr/>
        </p:nvSpPr>
        <p:spPr>
          <a:xfrm>
            <a:off x="212354" y="2493916"/>
            <a:ext cx="1855116" cy="319397"/>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smtClean="0">
                <a:solidFill>
                  <a:srgbClr val="002060"/>
                </a:solidFill>
              </a:rPr>
              <a:t>Objectif du test</a:t>
            </a:r>
            <a:endParaRPr lang="fr-FR" sz="1600" b="1" dirty="0">
              <a:solidFill>
                <a:srgbClr val="002060"/>
              </a:solidFill>
            </a:endParaRPr>
          </a:p>
        </p:txBody>
      </p:sp>
      <p:sp>
        <p:nvSpPr>
          <p:cNvPr id="77" name="ZoneTexte 76"/>
          <p:cNvSpPr txBox="1"/>
          <p:nvPr/>
        </p:nvSpPr>
        <p:spPr>
          <a:xfrm>
            <a:off x="212354" y="2871849"/>
            <a:ext cx="1855116" cy="629214"/>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smtClean="0">
                <a:solidFill>
                  <a:srgbClr val="002060"/>
                </a:solidFill>
              </a:rPr>
              <a:t>Délai pour obtenir les résultats</a:t>
            </a:r>
            <a:endParaRPr lang="fr-FR" sz="1600" b="1" dirty="0">
              <a:solidFill>
                <a:srgbClr val="002060"/>
              </a:solidFill>
            </a:endParaRPr>
          </a:p>
        </p:txBody>
      </p:sp>
      <p:sp>
        <p:nvSpPr>
          <p:cNvPr id="78" name="ZoneTexte 77"/>
          <p:cNvSpPr txBox="1"/>
          <p:nvPr/>
        </p:nvSpPr>
        <p:spPr>
          <a:xfrm>
            <a:off x="212354" y="3577845"/>
            <a:ext cx="1855116" cy="864000"/>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smtClean="0">
                <a:solidFill>
                  <a:srgbClr val="002060"/>
                </a:solidFill>
              </a:rPr>
              <a:t>Fiabilité</a:t>
            </a:r>
            <a:endParaRPr lang="fr-FR" sz="1600" b="1" dirty="0">
              <a:solidFill>
                <a:srgbClr val="002060"/>
              </a:solidFill>
            </a:endParaRPr>
          </a:p>
        </p:txBody>
      </p:sp>
      <p:sp>
        <p:nvSpPr>
          <p:cNvPr id="80" name="ZoneTexte 79"/>
          <p:cNvSpPr txBox="1"/>
          <p:nvPr/>
        </p:nvSpPr>
        <p:spPr>
          <a:xfrm>
            <a:off x="212354" y="5271529"/>
            <a:ext cx="1855116" cy="662923"/>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smtClean="0">
                <a:solidFill>
                  <a:srgbClr val="002060"/>
                </a:solidFill>
              </a:rPr>
              <a:t>Indications</a:t>
            </a:r>
            <a:endParaRPr lang="fr-FR" sz="1600" b="1" dirty="0">
              <a:solidFill>
                <a:srgbClr val="002060"/>
              </a:solidFill>
            </a:endParaRPr>
          </a:p>
        </p:txBody>
      </p:sp>
      <p:sp>
        <p:nvSpPr>
          <p:cNvPr id="81" name="ZoneTexte 80"/>
          <p:cNvSpPr txBox="1"/>
          <p:nvPr/>
        </p:nvSpPr>
        <p:spPr>
          <a:xfrm>
            <a:off x="212354" y="6065363"/>
            <a:ext cx="1855116" cy="612000"/>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a:solidFill>
                  <a:srgbClr val="002060"/>
                </a:solidFill>
              </a:rPr>
              <a:t>Contre-indication(s)*</a:t>
            </a:r>
          </a:p>
        </p:txBody>
      </p:sp>
      <p:sp>
        <p:nvSpPr>
          <p:cNvPr id="82" name="ZoneTexte 81"/>
          <p:cNvSpPr txBox="1"/>
          <p:nvPr/>
        </p:nvSpPr>
        <p:spPr>
          <a:xfrm>
            <a:off x="126315" y="6683777"/>
            <a:ext cx="1686469" cy="230832"/>
          </a:xfrm>
          <a:prstGeom prst="rect">
            <a:avLst/>
          </a:prstGeom>
          <a:noFill/>
        </p:spPr>
        <p:txBody>
          <a:bodyPr wrap="square" rtlCol="0">
            <a:spAutoFit/>
          </a:bodyPr>
          <a:lstStyle/>
          <a:p>
            <a:pPr algn="ctr"/>
            <a:r>
              <a:rPr lang="fr-FR" sz="900" b="1" dirty="0" smtClean="0">
                <a:solidFill>
                  <a:schemeClr val="tx2"/>
                </a:solidFill>
              </a:rPr>
              <a:t>* Selon la doctrine en vigueur</a:t>
            </a:r>
            <a:endParaRPr lang="fr-FR" sz="900" b="1" dirty="0">
              <a:solidFill>
                <a:schemeClr val="tx2"/>
              </a:solidFill>
            </a:endParaRPr>
          </a:p>
        </p:txBody>
      </p:sp>
      <p:pic>
        <p:nvPicPr>
          <p:cNvPr id="84" name="Image 83"/>
          <p:cNvPicPr>
            <a:picLocks noChangeAspect="1"/>
          </p:cNvPicPr>
          <p:nvPr/>
        </p:nvPicPr>
        <p:blipFill rotWithShape="1">
          <a:blip r:embed="rId3"/>
          <a:srcRect l="35346" t="13485" r="43390" b="75668"/>
          <a:stretch/>
        </p:blipFill>
        <p:spPr>
          <a:xfrm>
            <a:off x="5287451" y="1514460"/>
            <a:ext cx="218353" cy="179613"/>
          </a:xfrm>
          <a:prstGeom prst="rect">
            <a:avLst/>
          </a:prstGeom>
        </p:spPr>
      </p:pic>
      <p:sp>
        <p:nvSpPr>
          <p:cNvPr id="85" name="ZoneTexte 84"/>
          <p:cNvSpPr txBox="1"/>
          <p:nvPr/>
        </p:nvSpPr>
        <p:spPr>
          <a:xfrm>
            <a:off x="3681445" y="1669025"/>
            <a:ext cx="3453347" cy="230832"/>
          </a:xfrm>
          <a:prstGeom prst="rect">
            <a:avLst/>
          </a:prstGeom>
          <a:noFill/>
        </p:spPr>
        <p:txBody>
          <a:bodyPr wrap="square" rtlCol="0">
            <a:spAutoFit/>
          </a:bodyPr>
          <a:lstStyle/>
          <a:p>
            <a:pPr algn="ctr"/>
            <a:r>
              <a:rPr lang="fr-FR" sz="900" b="1" dirty="0" smtClean="0">
                <a:solidFill>
                  <a:srgbClr val="000091"/>
                </a:solidFill>
              </a:rPr>
              <a:t>Prélèvement nasopharyngé (avec écouvillon)</a:t>
            </a:r>
            <a:endParaRPr lang="fr-FR" sz="900" b="1" dirty="0">
              <a:solidFill>
                <a:srgbClr val="000091"/>
              </a:solidFill>
            </a:endParaRPr>
          </a:p>
        </p:txBody>
      </p:sp>
      <p:cxnSp>
        <p:nvCxnSpPr>
          <p:cNvPr id="90" name="Connecteur droit 89"/>
          <p:cNvCxnSpPr/>
          <p:nvPr/>
        </p:nvCxnSpPr>
        <p:spPr>
          <a:xfrm>
            <a:off x="239558" y="5992655"/>
            <a:ext cx="11592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92" name="ZoneTexte 91"/>
          <p:cNvSpPr txBox="1"/>
          <p:nvPr/>
        </p:nvSpPr>
        <p:spPr>
          <a:xfrm>
            <a:off x="2245500" y="2101947"/>
            <a:ext cx="2812923" cy="230832"/>
          </a:xfrm>
          <a:prstGeom prst="rect">
            <a:avLst/>
          </a:prstGeom>
          <a:noFill/>
        </p:spPr>
        <p:txBody>
          <a:bodyPr wrap="square" rtlCol="0">
            <a:spAutoFit/>
          </a:bodyPr>
          <a:lstStyle/>
          <a:p>
            <a:pPr algn="ctr"/>
            <a:r>
              <a:rPr lang="fr-FR" sz="900" b="1" dirty="0" smtClean="0">
                <a:solidFill>
                  <a:srgbClr val="000091"/>
                </a:solidFill>
              </a:rPr>
              <a:t>Analyse en laboratoire par un biologiste</a:t>
            </a:r>
            <a:endParaRPr lang="fr-FR" sz="900" b="1" dirty="0">
              <a:solidFill>
                <a:srgbClr val="000091"/>
              </a:solidFill>
            </a:endParaRPr>
          </a:p>
        </p:txBody>
      </p:sp>
      <p:sp>
        <p:nvSpPr>
          <p:cNvPr id="93" name="ZoneTexte 92"/>
          <p:cNvSpPr txBox="1"/>
          <p:nvPr/>
        </p:nvSpPr>
        <p:spPr>
          <a:xfrm>
            <a:off x="5480411" y="2032697"/>
            <a:ext cx="2812923" cy="369332"/>
          </a:xfrm>
          <a:prstGeom prst="rect">
            <a:avLst/>
          </a:prstGeom>
          <a:noFill/>
        </p:spPr>
        <p:txBody>
          <a:bodyPr wrap="square" rtlCol="0">
            <a:spAutoFit/>
          </a:bodyPr>
          <a:lstStyle/>
          <a:p>
            <a:pPr algn="ctr"/>
            <a:r>
              <a:rPr lang="fr-FR" sz="900" b="1" dirty="0" smtClean="0">
                <a:solidFill>
                  <a:srgbClr val="000091"/>
                </a:solidFill>
              </a:rPr>
              <a:t>Professionnels de santé (médecins, pharmaciens, infirmiers) pour la lecture et le rendu du résultat</a:t>
            </a:r>
            <a:endParaRPr lang="fr-FR" sz="900" b="1" dirty="0">
              <a:solidFill>
                <a:srgbClr val="000091"/>
              </a:solidFill>
            </a:endParaRPr>
          </a:p>
        </p:txBody>
      </p:sp>
      <p:sp>
        <p:nvSpPr>
          <p:cNvPr id="106" name="ZoneTexte 105"/>
          <p:cNvSpPr txBox="1"/>
          <p:nvPr/>
        </p:nvSpPr>
        <p:spPr>
          <a:xfrm>
            <a:off x="3060065" y="2538198"/>
            <a:ext cx="5063813" cy="230832"/>
          </a:xfrm>
          <a:prstGeom prst="rect">
            <a:avLst/>
          </a:prstGeom>
          <a:solidFill>
            <a:schemeClr val="bg1"/>
          </a:solidFill>
        </p:spPr>
        <p:txBody>
          <a:bodyPr wrap="square" rtlCol="0">
            <a:spAutoFit/>
          </a:bodyPr>
          <a:lstStyle/>
          <a:p>
            <a:pPr algn="ctr"/>
            <a:r>
              <a:rPr lang="fr-FR" sz="900" b="1" dirty="0" smtClean="0">
                <a:solidFill>
                  <a:srgbClr val="000091"/>
                </a:solidFill>
              </a:rPr>
              <a:t>Déterminer </a:t>
            </a:r>
            <a:r>
              <a:rPr lang="fr-FR" sz="900" b="1" dirty="0">
                <a:solidFill>
                  <a:srgbClr val="000091"/>
                </a:solidFill>
              </a:rPr>
              <a:t>si </a:t>
            </a:r>
            <a:r>
              <a:rPr lang="fr-FR" sz="900" b="1" dirty="0" smtClean="0">
                <a:solidFill>
                  <a:srgbClr val="000091"/>
                </a:solidFill>
              </a:rPr>
              <a:t>la personne est infectée au virus SARS-CoV-2</a:t>
            </a:r>
          </a:p>
        </p:txBody>
      </p:sp>
      <p:sp>
        <p:nvSpPr>
          <p:cNvPr id="138" name="ZoneTexte 137"/>
          <p:cNvSpPr txBox="1"/>
          <p:nvPr/>
        </p:nvSpPr>
        <p:spPr>
          <a:xfrm>
            <a:off x="2220956" y="5210575"/>
            <a:ext cx="2938900" cy="784830"/>
          </a:xfrm>
          <a:prstGeom prst="rect">
            <a:avLst/>
          </a:prstGeom>
          <a:noFill/>
        </p:spPr>
        <p:txBody>
          <a:bodyPr wrap="square" rtlCol="0">
            <a:spAutoFit/>
          </a:bodyPr>
          <a:lstStyle/>
          <a:p>
            <a:pPr marL="171450" indent="-171450" algn="just">
              <a:buFont typeface="Arial" panose="020B0604020202020204" pitchFamily="34" charset="0"/>
              <a:buChar char="•"/>
            </a:pPr>
            <a:r>
              <a:rPr lang="fr-FR" sz="900" b="1" dirty="0" smtClean="0">
                <a:solidFill>
                  <a:srgbClr val="000091"/>
                </a:solidFill>
              </a:rPr>
              <a:t>En prélèvement </a:t>
            </a:r>
            <a:r>
              <a:rPr lang="fr-FR" sz="900" b="1" dirty="0" err="1" smtClean="0">
                <a:solidFill>
                  <a:srgbClr val="000091"/>
                </a:solidFill>
              </a:rPr>
              <a:t>nasopharyngé</a:t>
            </a:r>
            <a:r>
              <a:rPr lang="fr-FR" sz="900" b="1" dirty="0" smtClean="0">
                <a:solidFill>
                  <a:srgbClr val="000091"/>
                </a:solidFill>
              </a:rPr>
              <a:t> : personnes symptomatiques et asymptomatiques</a:t>
            </a:r>
          </a:p>
          <a:p>
            <a:pPr marL="171450" indent="-171450" algn="just">
              <a:buFont typeface="Arial" panose="020B0604020202020204" pitchFamily="34" charset="0"/>
              <a:buChar char="•"/>
            </a:pPr>
            <a:r>
              <a:rPr lang="fr-FR" sz="900" b="1" dirty="0" smtClean="0">
                <a:solidFill>
                  <a:srgbClr val="000091"/>
                </a:solidFill>
              </a:rPr>
              <a:t>En prélèvement salivaire : quand le prélèvement </a:t>
            </a:r>
            <a:r>
              <a:rPr lang="fr-FR" sz="900" b="1" dirty="0" err="1" smtClean="0">
                <a:solidFill>
                  <a:srgbClr val="000091"/>
                </a:solidFill>
              </a:rPr>
              <a:t>nasopharyngé</a:t>
            </a:r>
            <a:r>
              <a:rPr lang="fr-FR" sz="900" b="1" dirty="0" smtClean="0">
                <a:solidFill>
                  <a:srgbClr val="000091"/>
                </a:solidFill>
              </a:rPr>
              <a:t> est difficile ou dans le cadre de dépistages itératifs ciblés</a:t>
            </a:r>
          </a:p>
        </p:txBody>
      </p:sp>
      <p:sp>
        <p:nvSpPr>
          <p:cNvPr id="139" name="ZoneTexte 138"/>
          <p:cNvSpPr txBox="1"/>
          <p:nvPr/>
        </p:nvSpPr>
        <p:spPr>
          <a:xfrm>
            <a:off x="5481550" y="5418324"/>
            <a:ext cx="2730434" cy="369332"/>
          </a:xfrm>
          <a:prstGeom prst="rect">
            <a:avLst/>
          </a:prstGeom>
          <a:noFill/>
        </p:spPr>
        <p:txBody>
          <a:bodyPr wrap="square" rtlCol="0">
            <a:spAutoFit/>
          </a:bodyPr>
          <a:lstStyle/>
          <a:p>
            <a:pPr marL="171450" indent="-171450" algn="just">
              <a:buFont typeface="Arial" panose="020B0604020202020204" pitchFamily="34" charset="0"/>
              <a:buChar char="•"/>
            </a:pPr>
            <a:r>
              <a:rPr lang="fr-FR" sz="900" b="1" dirty="0" smtClean="0">
                <a:solidFill>
                  <a:srgbClr val="000091"/>
                </a:solidFill>
              </a:rPr>
              <a:t>Personnes asymptomatiques et contacts </a:t>
            </a:r>
            <a:r>
              <a:rPr lang="fr-FR" sz="900" b="1" dirty="0">
                <a:solidFill>
                  <a:srgbClr val="000091"/>
                </a:solidFill>
              </a:rPr>
              <a:t>à risque</a:t>
            </a:r>
          </a:p>
          <a:p>
            <a:pPr marL="171450" indent="-171450" algn="just">
              <a:buFont typeface="Arial" panose="020B0604020202020204" pitchFamily="34" charset="0"/>
              <a:buChar char="•"/>
            </a:pPr>
            <a:r>
              <a:rPr lang="fr-FR" sz="900" b="1" dirty="0">
                <a:solidFill>
                  <a:srgbClr val="000091"/>
                </a:solidFill>
              </a:rPr>
              <a:t>Personnes symptomatiques ≤ 4 jours</a:t>
            </a:r>
          </a:p>
        </p:txBody>
      </p:sp>
      <p:grpSp>
        <p:nvGrpSpPr>
          <p:cNvPr id="10" name="Groupe 9"/>
          <p:cNvGrpSpPr/>
          <p:nvPr/>
        </p:nvGrpSpPr>
        <p:grpSpPr>
          <a:xfrm>
            <a:off x="6036709" y="2882661"/>
            <a:ext cx="1794076" cy="607590"/>
            <a:chOff x="6036709" y="2971197"/>
            <a:chExt cx="1794076" cy="607590"/>
          </a:xfrm>
        </p:grpSpPr>
        <p:sp>
          <p:nvSpPr>
            <p:cNvPr id="109" name="ZoneTexte 108"/>
            <p:cNvSpPr txBox="1"/>
            <p:nvPr/>
          </p:nvSpPr>
          <p:spPr>
            <a:xfrm>
              <a:off x="6036709" y="3209455"/>
              <a:ext cx="1794076" cy="369332"/>
            </a:xfrm>
            <a:prstGeom prst="rect">
              <a:avLst/>
            </a:prstGeom>
            <a:noFill/>
          </p:spPr>
          <p:txBody>
            <a:bodyPr wrap="square" rtlCol="0">
              <a:spAutoFit/>
            </a:bodyPr>
            <a:lstStyle/>
            <a:p>
              <a:pPr algn="ctr"/>
              <a:r>
                <a:rPr lang="fr-FR" sz="900" b="1" dirty="0">
                  <a:solidFill>
                    <a:srgbClr val="000091"/>
                  </a:solidFill>
                </a:rPr>
                <a:t>D</a:t>
              </a:r>
              <a:r>
                <a:rPr lang="fr-FR" sz="900" b="1" dirty="0" smtClean="0">
                  <a:solidFill>
                    <a:srgbClr val="000091"/>
                  </a:solidFill>
                </a:rPr>
                <a:t>e 15 à 30 minutes (selon la notice) </a:t>
              </a:r>
              <a:endParaRPr lang="fr-FR" sz="900" b="1" dirty="0">
                <a:solidFill>
                  <a:srgbClr val="000091"/>
                </a:solidFill>
              </a:endParaRPr>
            </a:p>
          </p:txBody>
        </p:sp>
        <p:grpSp>
          <p:nvGrpSpPr>
            <p:cNvPr id="7" name="Groupe 6"/>
            <p:cNvGrpSpPr/>
            <p:nvPr/>
          </p:nvGrpSpPr>
          <p:grpSpPr>
            <a:xfrm>
              <a:off x="6839081" y="2971197"/>
              <a:ext cx="189332" cy="238016"/>
              <a:chOff x="9805044" y="3784836"/>
              <a:chExt cx="550862" cy="610466"/>
            </a:xfrm>
            <a:solidFill>
              <a:schemeClr val="accent1">
                <a:lumMod val="60000"/>
                <a:lumOff val="40000"/>
              </a:schemeClr>
            </a:solidFill>
          </p:grpSpPr>
          <p:sp>
            <p:nvSpPr>
              <p:cNvPr id="142"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143"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grpSp>
        <p:nvGrpSpPr>
          <p:cNvPr id="5" name="Groupe 4"/>
          <p:cNvGrpSpPr/>
          <p:nvPr/>
        </p:nvGrpSpPr>
        <p:grpSpPr>
          <a:xfrm>
            <a:off x="2930812" y="2951911"/>
            <a:ext cx="1371657" cy="469090"/>
            <a:chOff x="2930812" y="2971197"/>
            <a:chExt cx="1371657" cy="469090"/>
          </a:xfrm>
        </p:grpSpPr>
        <p:sp>
          <p:nvSpPr>
            <p:cNvPr id="110" name="ZoneTexte 109"/>
            <p:cNvSpPr txBox="1"/>
            <p:nvPr/>
          </p:nvSpPr>
          <p:spPr>
            <a:xfrm>
              <a:off x="2930812" y="3209455"/>
              <a:ext cx="1371657" cy="230832"/>
            </a:xfrm>
            <a:prstGeom prst="rect">
              <a:avLst/>
            </a:prstGeom>
            <a:noFill/>
          </p:spPr>
          <p:txBody>
            <a:bodyPr wrap="square" rtlCol="0">
              <a:spAutoFit/>
            </a:bodyPr>
            <a:lstStyle/>
            <a:p>
              <a:pPr algn="ctr"/>
              <a:r>
                <a:rPr lang="fr-FR" sz="900" b="1" dirty="0" smtClean="0">
                  <a:solidFill>
                    <a:srgbClr val="000091"/>
                  </a:solidFill>
                </a:rPr>
                <a:t>24h en moyenne</a:t>
              </a:r>
              <a:endParaRPr lang="fr-FR" sz="900" b="1" dirty="0">
                <a:solidFill>
                  <a:srgbClr val="000091"/>
                </a:solidFill>
              </a:endParaRPr>
            </a:p>
          </p:txBody>
        </p:sp>
        <p:grpSp>
          <p:nvGrpSpPr>
            <p:cNvPr id="144" name="Groupe 143"/>
            <p:cNvGrpSpPr/>
            <p:nvPr/>
          </p:nvGrpSpPr>
          <p:grpSpPr>
            <a:xfrm>
              <a:off x="3023077" y="2971197"/>
              <a:ext cx="189332" cy="238016"/>
              <a:chOff x="9805044" y="3784836"/>
              <a:chExt cx="550862" cy="610466"/>
            </a:xfrm>
            <a:solidFill>
              <a:schemeClr val="accent1">
                <a:lumMod val="60000"/>
                <a:lumOff val="40000"/>
              </a:schemeClr>
            </a:solidFill>
          </p:grpSpPr>
          <p:sp>
            <p:nvSpPr>
              <p:cNvPr id="145"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146"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nvGrpSpPr>
            <p:cNvPr id="147" name="Groupe 146"/>
            <p:cNvGrpSpPr/>
            <p:nvPr/>
          </p:nvGrpSpPr>
          <p:grpSpPr>
            <a:xfrm>
              <a:off x="3504426" y="2971197"/>
              <a:ext cx="189332" cy="238016"/>
              <a:chOff x="9805044" y="3784836"/>
              <a:chExt cx="550862" cy="610466"/>
            </a:xfrm>
            <a:solidFill>
              <a:schemeClr val="accent1">
                <a:lumMod val="60000"/>
                <a:lumOff val="40000"/>
              </a:schemeClr>
            </a:solidFill>
          </p:grpSpPr>
          <p:sp>
            <p:nvSpPr>
              <p:cNvPr id="148"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149"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nvGrpSpPr>
            <p:cNvPr id="150" name="Groupe 149"/>
            <p:cNvGrpSpPr/>
            <p:nvPr/>
          </p:nvGrpSpPr>
          <p:grpSpPr>
            <a:xfrm>
              <a:off x="3985775" y="2971197"/>
              <a:ext cx="189332" cy="238016"/>
              <a:chOff x="9805044" y="3784836"/>
              <a:chExt cx="550862" cy="610466"/>
            </a:xfrm>
            <a:solidFill>
              <a:schemeClr val="accent1">
                <a:lumMod val="60000"/>
                <a:lumOff val="40000"/>
              </a:schemeClr>
            </a:solidFill>
          </p:grpSpPr>
          <p:sp>
            <p:nvSpPr>
              <p:cNvPr id="151"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152"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grpSp>
        <p:nvGrpSpPr>
          <p:cNvPr id="2" name="Groupe 1"/>
          <p:cNvGrpSpPr/>
          <p:nvPr/>
        </p:nvGrpSpPr>
        <p:grpSpPr>
          <a:xfrm>
            <a:off x="2852207" y="3782531"/>
            <a:ext cx="1609549" cy="481925"/>
            <a:chOff x="2852207" y="3672773"/>
            <a:chExt cx="1609549" cy="481925"/>
          </a:xfrm>
        </p:grpSpPr>
        <p:sp>
          <p:nvSpPr>
            <p:cNvPr id="117" name="ZoneTexte 116"/>
            <p:cNvSpPr txBox="1"/>
            <p:nvPr/>
          </p:nvSpPr>
          <p:spPr>
            <a:xfrm>
              <a:off x="2852207" y="3923866"/>
              <a:ext cx="1609549" cy="230832"/>
            </a:xfrm>
            <a:prstGeom prst="rect">
              <a:avLst/>
            </a:prstGeom>
            <a:noFill/>
          </p:spPr>
          <p:txBody>
            <a:bodyPr wrap="square" rtlCol="0">
              <a:spAutoFit/>
            </a:bodyPr>
            <a:lstStyle/>
            <a:p>
              <a:pPr algn="ctr"/>
              <a:r>
                <a:rPr lang="fr-FR" sz="900" b="1" dirty="0" smtClean="0">
                  <a:solidFill>
                    <a:srgbClr val="000091"/>
                  </a:solidFill>
                </a:rPr>
                <a:t>Technique de référence </a:t>
              </a:r>
              <a:endParaRPr lang="fr-FR" sz="900" b="1" dirty="0">
                <a:solidFill>
                  <a:srgbClr val="000091"/>
                </a:solidFill>
              </a:endParaRPr>
            </a:p>
          </p:txBody>
        </p:sp>
        <p:grpSp>
          <p:nvGrpSpPr>
            <p:cNvPr id="8" name="Groupe 7"/>
            <p:cNvGrpSpPr/>
            <p:nvPr/>
          </p:nvGrpSpPr>
          <p:grpSpPr>
            <a:xfrm>
              <a:off x="2992990" y="3672773"/>
              <a:ext cx="201177" cy="221295"/>
              <a:chOff x="527050" y="1460500"/>
              <a:chExt cx="552450" cy="625476"/>
            </a:xfrm>
          </p:grpSpPr>
          <p:sp>
            <p:nvSpPr>
              <p:cNvPr id="154"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55"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6"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7"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8"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59"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0"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1"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62"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3"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4"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5"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6"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7"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68"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nvGrpSpPr>
            <p:cNvPr id="169" name="Groupe 168"/>
            <p:cNvGrpSpPr/>
            <p:nvPr/>
          </p:nvGrpSpPr>
          <p:grpSpPr>
            <a:xfrm>
              <a:off x="3528539" y="3672773"/>
              <a:ext cx="201177" cy="221295"/>
              <a:chOff x="527050" y="1460500"/>
              <a:chExt cx="552450" cy="625476"/>
            </a:xfrm>
          </p:grpSpPr>
          <p:sp>
            <p:nvSpPr>
              <p:cNvPr id="170"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71"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72"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73"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74"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75"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76"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77"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78"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79"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80"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81"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82"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83"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84"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nvGrpSpPr>
            <p:cNvPr id="185" name="Groupe 184"/>
            <p:cNvGrpSpPr/>
            <p:nvPr/>
          </p:nvGrpSpPr>
          <p:grpSpPr>
            <a:xfrm>
              <a:off x="4064088" y="3672773"/>
              <a:ext cx="201177" cy="221295"/>
              <a:chOff x="527050" y="1460500"/>
              <a:chExt cx="552450" cy="625476"/>
            </a:xfrm>
          </p:grpSpPr>
          <p:sp>
            <p:nvSpPr>
              <p:cNvPr id="186"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87"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88"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89"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0"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1"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2"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3"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194"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5"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6"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7"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8"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199"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00"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grpSp>
        <p:nvGrpSpPr>
          <p:cNvPr id="3" name="Groupe 2"/>
          <p:cNvGrpSpPr/>
          <p:nvPr/>
        </p:nvGrpSpPr>
        <p:grpSpPr>
          <a:xfrm>
            <a:off x="5505804" y="3720004"/>
            <a:ext cx="2948327" cy="606978"/>
            <a:chOff x="5505804" y="3672773"/>
            <a:chExt cx="2948327" cy="606978"/>
          </a:xfrm>
        </p:grpSpPr>
        <p:sp>
          <p:nvSpPr>
            <p:cNvPr id="118" name="ZoneTexte 117"/>
            <p:cNvSpPr txBox="1"/>
            <p:nvPr/>
          </p:nvSpPr>
          <p:spPr>
            <a:xfrm>
              <a:off x="5505804" y="3910419"/>
              <a:ext cx="2948327" cy="369332"/>
            </a:xfrm>
            <a:prstGeom prst="rect">
              <a:avLst/>
            </a:prstGeom>
            <a:noFill/>
          </p:spPr>
          <p:txBody>
            <a:bodyPr wrap="square" rtlCol="0">
              <a:spAutoFit/>
            </a:bodyPr>
            <a:lstStyle/>
            <a:p>
              <a:pPr algn="ctr"/>
              <a:r>
                <a:rPr lang="fr-FR" sz="900" b="1" dirty="0" smtClean="0">
                  <a:solidFill>
                    <a:srgbClr val="000091"/>
                  </a:solidFill>
                </a:rPr>
                <a:t>Risque de </a:t>
              </a:r>
              <a:r>
                <a:rPr lang="fr-FR" sz="900" b="1" dirty="0">
                  <a:solidFill>
                    <a:srgbClr val="000091"/>
                  </a:solidFill>
                </a:rPr>
                <a:t>faux négatifs pour les personnes dont la charge virale est faible à </a:t>
              </a:r>
              <a:r>
                <a:rPr lang="fr-FR" sz="900" b="1" dirty="0" smtClean="0">
                  <a:solidFill>
                    <a:srgbClr val="000091"/>
                  </a:solidFill>
                </a:rPr>
                <a:t>modérée  </a:t>
              </a:r>
              <a:endParaRPr lang="fr-FR" sz="900" b="1" dirty="0">
                <a:solidFill>
                  <a:srgbClr val="000091"/>
                </a:solidFill>
              </a:endParaRPr>
            </a:p>
          </p:txBody>
        </p:sp>
        <p:grpSp>
          <p:nvGrpSpPr>
            <p:cNvPr id="201" name="Groupe 200"/>
            <p:cNvGrpSpPr/>
            <p:nvPr/>
          </p:nvGrpSpPr>
          <p:grpSpPr>
            <a:xfrm>
              <a:off x="6553826" y="3672773"/>
              <a:ext cx="201177" cy="221295"/>
              <a:chOff x="527050" y="1460500"/>
              <a:chExt cx="552450" cy="625476"/>
            </a:xfrm>
          </p:grpSpPr>
          <p:sp>
            <p:nvSpPr>
              <p:cNvPr id="202"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203"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04"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05"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06"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07"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08"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09"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210"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11"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12"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13"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14"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15"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16"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nvGrpSpPr>
            <p:cNvPr id="217" name="Groupe 216"/>
            <p:cNvGrpSpPr/>
            <p:nvPr/>
          </p:nvGrpSpPr>
          <p:grpSpPr>
            <a:xfrm>
              <a:off x="7089375" y="3672773"/>
              <a:ext cx="201177" cy="221295"/>
              <a:chOff x="527050" y="1460500"/>
              <a:chExt cx="552450" cy="625476"/>
            </a:xfrm>
          </p:grpSpPr>
          <p:sp>
            <p:nvSpPr>
              <p:cNvPr id="218"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219"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0"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1"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2"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3"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4"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5"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226"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7"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8"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29"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30"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31"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32"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sp>
        <p:nvSpPr>
          <p:cNvPr id="9" name="Espace réservé du numéro de diapositive 8"/>
          <p:cNvSpPr>
            <a:spLocks noGrp="1"/>
          </p:cNvSpPr>
          <p:nvPr>
            <p:ph type="sldNum" sz="quarter" idx="12"/>
          </p:nvPr>
        </p:nvSpPr>
        <p:spPr>
          <a:xfrm>
            <a:off x="8805439" y="6356350"/>
            <a:ext cx="2743200" cy="365125"/>
          </a:xfrm>
        </p:spPr>
        <p:txBody>
          <a:bodyPr/>
          <a:lstStyle/>
          <a:p>
            <a:fld id="{AF130D2B-A145-4187-9231-579C110DE58B}" type="slidenum">
              <a:rPr lang="fr-FR" smtClean="0">
                <a:latin typeface="+mn-lt"/>
              </a:rPr>
              <a:t>4</a:t>
            </a:fld>
            <a:endParaRPr lang="fr-FR" dirty="0">
              <a:latin typeface="+mn-lt"/>
            </a:endParaRPr>
          </a:p>
        </p:txBody>
      </p:sp>
      <p:sp>
        <p:nvSpPr>
          <p:cNvPr id="126" name="ZoneTexte 125"/>
          <p:cNvSpPr txBox="1"/>
          <p:nvPr/>
        </p:nvSpPr>
        <p:spPr>
          <a:xfrm>
            <a:off x="218871" y="4499863"/>
            <a:ext cx="1855116" cy="684000"/>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600" b="1" dirty="0" smtClean="0">
                <a:solidFill>
                  <a:srgbClr val="002060"/>
                </a:solidFill>
              </a:rPr>
              <a:t>Nécessité de confirmation</a:t>
            </a:r>
            <a:endParaRPr lang="fr-FR" sz="1600" b="1" dirty="0">
              <a:solidFill>
                <a:srgbClr val="002060"/>
              </a:solidFill>
            </a:endParaRPr>
          </a:p>
        </p:txBody>
      </p:sp>
      <p:sp>
        <p:nvSpPr>
          <p:cNvPr id="130" name="ZoneTexte 129"/>
          <p:cNvSpPr txBox="1"/>
          <p:nvPr/>
        </p:nvSpPr>
        <p:spPr>
          <a:xfrm>
            <a:off x="2889806" y="4726447"/>
            <a:ext cx="1525459" cy="230832"/>
          </a:xfrm>
          <a:prstGeom prst="rect">
            <a:avLst/>
          </a:prstGeom>
          <a:noFill/>
        </p:spPr>
        <p:txBody>
          <a:bodyPr wrap="square" rtlCol="0">
            <a:spAutoFit/>
          </a:bodyPr>
          <a:lstStyle/>
          <a:p>
            <a:pPr algn="ctr"/>
            <a:r>
              <a:rPr lang="fr-FR" sz="900" b="1" dirty="0" smtClean="0">
                <a:solidFill>
                  <a:srgbClr val="000091"/>
                </a:solidFill>
              </a:rPr>
              <a:t>NON</a:t>
            </a:r>
            <a:endParaRPr lang="fr-FR" sz="900" b="1" dirty="0">
              <a:solidFill>
                <a:srgbClr val="000091"/>
              </a:solidFill>
            </a:endParaRPr>
          </a:p>
        </p:txBody>
      </p:sp>
      <p:sp>
        <p:nvSpPr>
          <p:cNvPr id="131" name="ZoneTexte 130"/>
          <p:cNvSpPr txBox="1"/>
          <p:nvPr/>
        </p:nvSpPr>
        <p:spPr>
          <a:xfrm>
            <a:off x="5529694" y="4518698"/>
            <a:ext cx="2940205" cy="646331"/>
          </a:xfrm>
          <a:prstGeom prst="rect">
            <a:avLst/>
          </a:prstGeom>
          <a:noFill/>
        </p:spPr>
        <p:txBody>
          <a:bodyPr wrap="square" rtlCol="0">
            <a:spAutoFit/>
          </a:bodyPr>
          <a:lstStyle/>
          <a:p>
            <a:pPr lvl="0">
              <a:defRPr/>
            </a:pPr>
            <a:r>
              <a:rPr lang="fr-FR" sz="900" b="1" dirty="0" smtClean="0">
                <a:solidFill>
                  <a:srgbClr val="000091"/>
                </a:solidFill>
              </a:rPr>
              <a:t>RECOMMANDÉ </a:t>
            </a:r>
            <a:r>
              <a:rPr lang="fr-FR" sz="900" b="1" dirty="0">
                <a:solidFill>
                  <a:srgbClr val="000091"/>
                </a:solidFill>
              </a:rPr>
              <a:t>lorsque le résultat est négatif et si la personne a plus de 65 ans ou qu’elle présente au moins un facteur de risque, un test </a:t>
            </a:r>
            <a:r>
              <a:rPr lang="fr-FR" sz="900" b="1" dirty="0" smtClean="0">
                <a:solidFill>
                  <a:srgbClr val="000091"/>
                </a:solidFill>
              </a:rPr>
              <a:t>PCR </a:t>
            </a:r>
            <a:r>
              <a:rPr lang="fr-FR" sz="900" b="1" dirty="0">
                <a:solidFill>
                  <a:srgbClr val="000091"/>
                </a:solidFill>
              </a:rPr>
              <a:t>de contrôle est </a:t>
            </a:r>
            <a:r>
              <a:rPr lang="fr-FR" sz="900" b="1" dirty="0" smtClean="0">
                <a:solidFill>
                  <a:srgbClr val="000091"/>
                </a:solidFill>
              </a:rPr>
              <a:t>recommandé</a:t>
            </a:r>
            <a:endParaRPr lang="fr-FR" sz="900" b="1" dirty="0">
              <a:solidFill>
                <a:srgbClr val="000091"/>
              </a:solidFill>
            </a:endParaRPr>
          </a:p>
        </p:txBody>
      </p:sp>
      <p:sp>
        <p:nvSpPr>
          <p:cNvPr id="129" name="ZoneTexte 128"/>
          <p:cNvSpPr txBox="1"/>
          <p:nvPr/>
        </p:nvSpPr>
        <p:spPr>
          <a:xfrm>
            <a:off x="2894252" y="6228651"/>
            <a:ext cx="1525459" cy="230832"/>
          </a:xfrm>
          <a:prstGeom prst="rect">
            <a:avLst/>
          </a:prstGeom>
          <a:noFill/>
        </p:spPr>
        <p:txBody>
          <a:bodyPr wrap="square" rtlCol="0">
            <a:spAutoFit/>
          </a:bodyPr>
          <a:lstStyle/>
          <a:p>
            <a:pPr algn="ctr"/>
            <a:r>
              <a:rPr lang="fr-FR" sz="900" b="1" dirty="0" smtClean="0">
                <a:solidFill>
                  <a:srgbClr val="000091"/>
                </a:solidFill>
              </a:rPr>
              <a:t>Aucune</a:t>
            </a:r>
            <a:endParaRPr lang="fr-FR" sz="900" b="1" dirty="0">
              <a:solidFill>
                <a:srgbClr val="000091"/>
              </a:solidFill>
            </a:endParaRPr>
          </a:p>
        </p:txBody>
      </p:sp>
      <p:sp>
        <p:nvSpPr>
          <p:cNvPr id="133" name="ZoneTexte 132"/>
          <p:cNvSpPr txBox="1"/>
          <p:nvPr/>
        </p:nvSpPr>
        <p:spPr>
          <a:xfrm>
            <a:off x="5526232" y="6228651"/>
            <a:ext cx="2927899" cy="230832"/>
          </a:xfrm>
          <a:prstGeom prst="rect">
            <a:avLst/>
          </a:prstGeom>
          <a:noFill/>
        </p:spPr>
        <p:txBody>
          <a:bodyPr wrap="square" rtlCol="0" anchor="ctr">
            <a:spAutoFit/>
          </a:bodyPr>
          <a:lstStyle/>
          <a:p>
            <a:pPr marL="171450" indent="-171450" algn="just">
              <a:buFont typeface="Arial" panose="020B0604020202020204" pitchFamily="34" charset="0"/>
              <a:buChar char="•"/>
            </a:pPr>
            <a:r>
              <a:rPr lang="fr-FR" sz="900" b="1" dirty="0" smtClean="0">
                <a:solidFill>
                  <a:srgbClr val="000091"/>
                </a:solidFill>
              </a:rPr>
              <a:t>Personnes symptomatiques &gt; 4 jours</a:t>
            </a:r>
          </a:p>
        </p:txBody>
      </p:sp>
      <p:sp>
        <p:nvSpPr>
          <p:cNvPr id="134" name="ZoneTexte 133"/>
          <p:cNvSpPr txBox="1"/>
          <p:nvPr/>
        </p:nvSpPr>
        <p:spPr>
          <a:xfrm>
            <a:off x="9024078" y="863742"/>
            <a:ext cx="2556473" cy="528348"/>
          </a:xfrm>
          <a:prstGeom prst="roundRect">
            <a:avLst/>
          </a:prstGeom>
          <a:solidFill>
            <a:srgbClr val="000091"/>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600" dirty="0" smtClean="0">
                <a:latin typeface="+mn-lt"/>
              </a:rPr>
              <a:t>AUTOTEST</a:t>
            </a:r>
            <a:endParaRPr lang="fr-FR" sz="1600" dirty="0">
              <a:latin typeface="+mn-lt"/>
            </a:endParaRPr>
          </a:p>
        </p:txBody>
      </p:sp>
      <p:sp>
        <p:nvSpPr>
          <p:cNvPr id="135" name="ZoneTexte 134"/>
          <p:cNvSpPr txBox="1"/>
          <p:nvPr/>
        </p:nvSpPr>
        <p:spPr>
          <a:xfrm>
            <a:off x="8582009" y="1963448"/>
            <a:ext cx="3393300" cy="507831"/>
          </a:xfrm>
          <a:prstGeom prst="rect">
            <a:avLst/>
          </a:prstGeom>
          <a:noFill/>
        </p:spPr>
        <p:txBody>
          <a:bodyPr wrap="square" rtlCol="0">
            <a:spAutoFit/>
          </a:bodyPr>
          <a:lstStyle/>
          <a:p>
            <a:r>
              <a:rPr lang="fr-FR" sz="900" b="1" dirty="0" smtClean="0">
                <a:solidFill>
                  <a:srgbClr val="000091"/>
                </a:solidFill>
              </a:rPr>
              <a:t>Vente en pharmacie avec explication de l’utilisation de l’autotest / Dans le cadre de campagnes itératives, explication de l’utilisation de l’autotest par un professionnel formé spécifiquement</a:t>
            </a:r>
            <a:endParaRPr lang="fr-FR" sz="900" b="1" dirty="0">
              <a:solidFill>
                <a:srgbClr val="000091"/>
              </a:solidFill>
            </a:endParaRPr>
          </a:p>
        </p:txBody>
      </p:sp>
      <p:sp>
        <p:nvSpPr>
          <p:cNvPr id="140" name="ZoneTexte 139"/>
          <p:cNvSpPr txBox="1"/>
          <p:nvPr/>
        </p:nvSpPr>
        <p:spPr>
          <a:xfrm>
            <a:off x="8909646" y="5418324"/>
            <a:ext cx="2913051" cy="369332"/>
          </a:xfrm>
          <a:prstGeom prst="rect">
            <a:avLst/>
          </a:prstGeom>
          <a:noFill/>
        </p:spPr>
        <p:txBody>
          <a:bodyPr wrap="square" rtlCol="0">
            <a:spAutoFit/>
          </a:bodyPr>
          <a:lstStyle/>
          <a:p>
            <a:pPr marL="171450" indent="-171450" algn="just">
              <a:buFont typeface="Arial" panose="020B0604020202020204" pitchFamily="34" charset="0"/>
              <a:buChar char="•"/>
            </a:pPr>
            <a:r>
              <a:rPr lang="fr-FR" sz="900" b="1" dirty="0" smtClean="0">
                <a:solidFill>
                  <a:srgbClr val="000091"/>
                </a:solidFill>
              </a:rPr>
              <a:t>Personnes asymptomatiques qui ne sont pas cas contact</a:t>
            </a:r>
          </a:p>
        </p:txBody>
      </p:sp>
      <p:grpSp>
        <p:nvGrpSpPr>
          <p:cNvPr id="11" name="Groupe 10"/>
          <p:cNvGrpSpPr/>
          <p:nvPr/>
        </p:nvGrpSpPr>
        <p:grpSpPr>
          <a:xfrm>
            <a:off x="9401528" y="2871347"/>
            <a:ext cx="1794076" cy="630218"/>
            <a:chOff x="9401528" y="2986965"/>
            <a:chExt cx="1794076" cy="630218"/>
          </a:xfrm>
        </p:grpSpPr>
        <p:sp>
          <p:nvSpPr>
            <p:cNvPr id="136" name="ZoneTexte 135"/>
            <p:cNvSpPr txBox="1"/>
            <p:nvPr/>
          </p:nvSpPr>
          <p:spPr>
            <a:xfrm>
              <a:off x="9401528" y="3247851"/>
              <a:ext cx="1794076" cy="369332"/>
            </a:xfrm>
            <a:prstGeom prst="rect">
              <a:avLst/>
            </a:prstGeom>
            <a:noFill/>
          </p:spPr>
          <p:txBody>
            <a:bodyPr wrap="square" rtlCol="0">
              <a:spAutoFit/>
            </a:bodyPr>
            <a:lstStyle/>
            <a:p>
              <a:pPr algn="ctr"/>
              <a:r>
                <a:rPr lang="fr-FR" sz="900" b="1" dirty="0">
                  <a:solidFill>
                    <a:srgbClr val="000091"/>
                  </a:solidFill>
                </a:rPr>
                <a:t>D</a:t>
              </a:r>
              <a:r>
                <a:rPr lang="fr-FR" sz="900" b="1" dirty="0" smtClean="0">
                  <a:solidFill>
                    <a:srgbClr val="000091"/>
                  </a:solidFill>
                </a:rPr>
                <a:t>e 15 à 20 minutes (selon la notice) </a:t>
              </a:r>
              <a:endParaRPr lang="fr-FR" sz="900" b="1" dirty="0">
                <a:solidFill>
                  <a:srgbClr val="000091"/>
                </a:solidFill>
              </a:endParaRPr>
            </a:p>
          </p:txBody>
        </p:sp>
        <p:grpSp>
          <p:nvGrpSpPr>
            <p:cNvPr id="141" name="Groupe 140"/>
            <p:cNvGrpSpPr/>
            <p:nvPr/>
          </p:nvGrpSpPr>
          <p:grpSpPr>
            <a:xfrm>
              <a:off x="10207648" y="2986965"/>
              <a:ext cx="189332" cy="238016"/>
              <a:chOff x="9805044" y="3784836"/>
              <a:chExt cx="550862" cy="610466"/>
            </a:xfrm>
            <a:solidFill>
              <a:schemeClr val="accent1">
                <a:lumMod val="60000"/>
                <a:lumOff val="40000"/>
              </a:schemeClr>
            </a:solidFill>
          </p:grpSpPr>
          <p:sp>
            <p:nvSpPr>
              <p:cNvPr id="153"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sp>
            <p:nvSpPr>
              <p:cNvPr id="233"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900">
                  <a:solidFill>
                    <a:prstClr val="black"/>
                  </a:solidFill>
                </a:endParaRPr>
              </a:p>
            </p:txBody>
          </p:sp>
        </p:grpSp>
      </p:grpSp>
      <p:grpSp>
        <p:nvGrpSpPr>
          <p:cNvPr id="4" name="Groupe 3"/>
          <p:cNvGrpSpPr/>
          <p:nvPr/>
        </p:nvGrpSpPr>
        <p:grpSpPr>
          <a:xfrm>
            <a:off x="8944138" y="3610181"/>
            <a:ext cx="2948327" cy="826625"/>
            <a:chOff x="8944138" y="3675411"/>
            <a:chExt cx="2948327" cy="826625"/>
          </a:xfrm>
        </p:grpSpPr>
        <p:sp>
          <p:nvSpPr>
            <p:cNvPr id="137" name="ZoneTexte 136"/>
            <p:cNvSpPr txBox="1"/>
            <p:nvPr/>
          </p:nvSpPr>
          <p:spPr>
            <a:xfrm>
              <a:off x="8944138" y="3855705"/>
              <a:ext cx="2948327" cy="646331"/>
            </a:xfrm>
            <a:prstGeom prst="rect">
              <a:avLst/>
            </a:prstGeom>
            <a:noFill/>
          </p:spPr>
          <p:txBody>
            <a:bodyPr wrap="square" rtlCol="0">
              <a:spAutoFit/>
            </a:bodyPr>
            <a:lstStyle/>
            <a:p>
              <a:pPr algn="ctr"/>
              <a:r>
                <a:rPr lang="fr-FR" sz="900" b="1" dirty="0" smtClean="0">
                  <a:solidFill>
                    <a:srgbClr val="000091"/>
                  </a:solidFill>
                </a:rPr>
                <a:t>Risque plus </a:t>
              </a:r>
              <a:r>
                <a:rPr lang="fr-FR" sz="900" b="1" dirty="0">
                  <a:solidFill>
                    <a:srgbClr val="000091"/>
                  </a:solidFill>
                </a:rPr>
                <a:t>élevé de faux négatifs </a:t>
              </a:r>
              <a:r>
                <a:rPr lang="fr-FR" sz="900" b="1" dirty="0" smtClean="0">
                  <a:solidFill>
                    <a:srgbClr val="000091"/>
                  </a:solidFill>
                </a:rPr>
                <a:t>compte tenu de l’auto-prélèvement en nasal au lieu du prélèvement </a:t>
              </a:r>
              <a:r>
                <a:rPr lang="fr-FR" sz="900" b="1" dirty="0" err="1" smtClean="0">
                  <a:solidFill>
                    <a:srgbClr val="000091"/>
                  </a:solidFill>
                </a:rPr>
                <a:t>naso</a:t>
              </a:r>
              <a:r>
                <a:rPr lang="fr-FR" sz="900" b="1" dirty="0" smtClean="0">
                  <a:solidFill>
                    <a:srgbClr val="000091"/>
                  </a:solidFill>
                </a:rPr>
                <a:t>-pharyngé pour </a:t>
              </a:r>
              <a:r>
                <a:rPr lang="fr-FR" sz="900" b="1" dirty="0">
                  <a:solidFill>
                    <a:srgbClr val="000091"/>
                  </a:solidFill>
                </a:rPr>
                <a:t>les personnes dont la charge virale est faible à </a:t>
              </a:r>
              <a:r>
                <a:rPr lang="fr-FR" sz="900" b="1" dirty="0" smtClean="0">
                  <a:solidFill>
                    <a:srgbClr val="000091"/>
                  </a:solidFill>
                </a:rPr>
                <a:t>modérée </a:t>
              </a:r>
              <a:endParaRPr lang="fr-FR" sz="900" b="1" dirty="0">
                <a:solidFill>
                  <a:srgbClr val="000091"/>
                </a:solidFill>
              </a:endParaRPr>
            </a:p>
          </p:txBody>
        </p:sp>
        <p:grpSp>
          <p:nvGrpSpPr>
            <p:cNvPr id="250" name="Groupe 249"/>
            <p:cNvGrpSpPr/>
            <p:nvPr/>
          </p:nvGrpSpPr>
          <p:grpSpPr>
            <a:xfrm>
              <a:off x="10258677" y="3675411"/>
              <a:ext cx="201177" cy="221295"/>
              <a:chOff x="527050" y="1460500"/>
              <a:chExt cx="552450" cy="625476"/>
            </a:xfrm>
          </p:grpSpPr>
          <p:sp>
            <p:nvSpPr>
              <p:cNvPr id="251"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252"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53"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54"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55"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56"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57"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58"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900"/>
              </a:p>
            </p:txBody>
          </p:sp>
          <p:sp>
            <p:nvSpPr>
              <p:cNvPr id="259"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60"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61"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62"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63"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64"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sp>
            <p:nvSpPr>
              <p:cNvPr id="265"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900"/>
              </a:p>
            </p:txBody>
          </p:sp>
        </p:grpSp>
      </p:grpSp>
      <p:sp>
        <p:nvSpPr>
          <p:cNvPr id="266" name="ZoneTexte 265"/>
          <p:cNvSpPr txBox="1"/>
          <p:nvPr/>
        </p:nvSpPr>
        <p:spPr>
          <a:xfrm>
            <a:off x="9033162" y="4657197"/>
            <a:ext cx="2874861" cy="369332"/>
          </a:xfrm>
          <a:prstGeom prst="rect">
            <a:avLst/>
          </a:prstGeom>
          <a:noFill/>
        </p:spPr>
        <p:txBody>
          <a:bodyPr wrap="square" rtlCol="0">
            <a:spAutoFit/>
          </a:bodyPr>
          <a:lstStyle/>
          <a:p>
            <a:pPr lvl="0">
              <a:defRPr/>
            </a:pPr>
            <a:r>
              <a:rPr lang="fr-FR" sz="900" b="1" dirty="0" smtClean="0">
                <a:solidFill>
                  <a:srgbClr val="000091"/>
                </a:solidFill>
              </a:rPr>
              <a:t>OUI confirmation obligatoire </a:t>
            </a:r>
            <a:r>
              <a:rPr lang="fr-FR" sz="900" b="1" dirty="0">
                <a:solidFill>
                  <a:srgbClr val="000091"/>
                </a:solidFill>
              </a:rPr>
              <a:t>par test </a:t>
            </a:r>
            <a:r>
              <a:rPr lang="fr-FR" sz="900" b="1" dirty="0" smtClean="0">
                <a:solidFill>
                  <a:srgbClr val="000091"/>
                </a:solidFill>
              </a:rPr>
              <a:t>PCR lorsque le résultat est positif</a:t>
            </a:r>
            <a:endParaRPr lang="fr-FR" sz="900" b="1" dirty="0">
              <a:solidFill>
                <a:srgbClr val="000091"/>
              </a:solidFill>
            </a:endParaRPr>
          </a:p>
        </p:txBody>
      </p:sp>
      <p:sp>
        <p:nvSpPr>
          <p:cNvPr id="267" name="ZoneTexte 266"/>
          <p:cNvSpPr txBox="1"/>
          <p:nvPr/>
        </p:nvSpPr>
        <p:spPr>
          <a:xfrm>
            <a:off x="8894799" y="6090152"/>
            <a:ext cx="2927899" cy="507831"/>
          </a:xfrm>
          <a:prstGeom prst="rect">
            <a:avLst/>
          </a:prstGeom>
          <a:noFill/>
        </p:spPr>
        <p:txBody>
          <a:bodyPr wrap="square" rtlCol="0" anchor="ctr">
            <a:spAutoFit/>
          </a:bodyPr>
          <a:lstStyle/>
          <a:p>
            <a:pPr marL="171450" indent="-171450" algn="just">
              <a:buFont typeface="Arial" panose="020B0604020202020204" pitchFamily="34" charset="0"/>
              <a:buChar char="•"/>
            </a:pPr>
            <a:r>
              <a:rPr lang="fr-FR" sz="900" b="1" dirty="0">
                <a:solidFill>
                  <a:srgbClr val="000091"/>
                </a:solidFill>
              </a:rPr>
              <a:t>Personnes </a:t>
            </a:r>
            <a:r>
              <a:rPr lang="fr-FR" sz="900" b="1" dirty="0" smtClean="0">
                <a:solidFill>
                  <a:srgbClr val="000091"/>
                </a:solidFill>
              </a:rPr>
              <a:t>symptomatiques </a:t>
            </a:r>
            <a:r>
              <a:rPr lang="fr-FR" sz="900" b="1" dirty="0">
                <a:solidFill>
                  <a:srgbClr val="000091"/>
                </a:solidFill>
              </a:rPr>
              <a:t>et </a:t>
            </a:r>
            <a:r>
              <a:rPr lang="fr-FR" sz="900" b="1" dirty="0" smtClean="0">
                <a:solidFill>
                  <a:srgbClr val="000091"/>
                </a:solidFill>
              </a:rPr>
              <a:t>contacts </a:t>
            </a:r>
            <a:r>
              <a:rPr lang="fr-FR" sz="900" b="1" dirty="0">
                <a:solidFill>
                  <a:srgbClr val="000091"/>
                </a:solidFill>
              </a:rPr>
              <a:t>à risque : il </a:t>
            </a:r>
            <a:r>
              <a:rPr lang="fr-FR" sz="900" b="1" dirty="0" smtClean="0">
                <a:solidFill>
                  <a:srgbClr val="000091"/>
                </a:solidFill>
              </a:rPr>
              <a:t>est recommandé dans </a:t>
            </a:r>
            <a:r>
              <a:rPr lang="fr-FR" sz="900" b="1" dirty="0">
                <a:solidFill>
                  <a:srgbClr val="000091"/>
                </a:solidFill>
              </a:rPr>
              <a:t>ce </a:t>
            </a:r>
            <a:r>
              <a:rPr lang="fr-FR" sz="900" b="1" dirty="0" smtClean="0">
                <a:solidFill>
                  <a:srgbClr val="000091"/>
                </a:solidFill>
              </a:rPr>
              <a:t>cas de s’isoler et de </a:t>
            </a:r>
            <a:r>
              <a:rPr lang="fr-FR" sz="900" b="1" dirty="0">
                <a:solidFill>
                  <a:srgbClr val="000091"/>
                </a:solidFill>
              </a:rPr>
              <a:t>faire un  </a:t>
            </a:r>
            <a:r>
              <a:rPr lang="fr-FR" sz="900" b="1" dirty="0" smtClean="0">
                <a:solidFill>
                  <a:srgbClr val="000091"/>
                </a:solidFill>
              </a:rPr>
              <a:t>test PCR ou un test antigénique</a:t>
            </a:r>
            <a:endParaRPr lang="fr-FR" sz="900" b="1" dirty="0">
              <a:solidFill>
                <a:srgbClr val="000091"/>
              </a:solidFill>
            </a:endParaRPr>
          </a:p>
        </p:txBody>
      </p:sp>
      <p:sp>
        <p:nvSpPr>
          <p:cNvPr id="268" name="ZoneTexte 267"/>
          <p:cNvSpPr txBox="1"/>
          <p:nvPr/>
        </p:nvSpPr>
        <p:spPr>
          <a:xfrm>
            <a:off x="8582008" y="1628081"/>
            <a:ext cx="3453347" cy="230832"/>
          </a:xfrm>
          <a:prstGeom prst="rect">
            <a:avLst/>
          </a:prstGeom>
          <a:noFill/>
        </p:spPr>
        <p:txBody>
          <a:bodyPr wrap="square" rtlCol="0">
            <a:spAutoFit/>
          </a:bodyPr>
          <a:lstStyle/>
          <a:p>
            <a:pPr algn="ctr"/>
            <a:r>
              <a:rPr lang="fr-FR" sz="900" b="1" dirty="0" smtClean="0">
                <a:solidFill>
                  <a:srgbClr val="000091"/>
                </a:solidFill>
              </a:rPr>
              <a:t>Auto-prélèvement nasal (avec écouvillon)</a:t>
            </a:r>
            <a:endParaRPr lang="fr-FR" sz="900" b="1" dirty="0">
              <a:solidFill>
                <a:srgbClr val="000091"/>
              </a:solidFill>
            </a:endParaRPr>
          </a:p>
        </p:txBody>
      </p:sp>
      <p:sp>
        <p:nvSpPr>
          <p:cNvPr id="269" name="ZoneTexte 268"/>
          <p:cNvSpPr txBox="1"/>
          <p:nvPr/>
        </p:nvSpPr>
        <p:spPr>
          <a:xfrm>
            <a:off x="8805439" y="2468948"/>
            <a:ext cx="3169869" cy="369332"/>
          </a:xfrm>
          <a:prstGeom prst="rect">
            <a:avLst/>
          </a:prstGeom>
          <a:noFill/>
        </p:spPr>
        <p:txBody>
          <a:bodyPr wrap="square" rtlCol="0">
            <a:spAutoFit/>
          </a:bodyPr>
          <a:lstStyle/>
          <a:p>
            <a:pPr algn="ctr"/>
            <a:r>
              <a:rPr lang="fr-FR" sz="900" b="1" dirty="0" smtClean="0">
                <a:solidFill>
                  <a:srgbClr val="000091"/>
                </a:solidFill>
              </a:rPr>
              <a:t>Détecter des personnes asymptomatiques infectées au SARS-COV-2</a:t>
            </a:r>
            <a:endParaRPr lang="fr-FR" sz="900" b="1" dirty="0">
              <a:solidFill>
                <a:srgbClr val="000091"/>
              </a:solidFill>
            </a:endParaRPr>
          </a:p>
        </p:txBody>
      </p:sp>
      <p:cxnSp>
        <p:nvCxnSpPr>
          <p:cNvPr id="234" name="Connecteur droit 233"/>
          <p:cNvCxnSpPr/>
          <p:nvPr/>
        </p:nvCxnSpPr>
        <p:spPr>
          <a:xfrm>
            <a:off x="255478" y="5230658"/>
            <a:ext cx="11592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5" name="Connecteur droit 234"/>
          <p:cNvCxnSpPr/>
          <p:nvPr/>
        </p:nvCxnSpPr>
        <p:spPr>
          <a:xfrm>
            <a:off x="271398" y="4468658"/>
            <a:ext cx="11592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8" name="Connecteur droit 237"/>
          <p:cNvCxnSpPr/>
          <p:nvPr/>
        </p:nvCxnSpPr>
        <p:spPr>
          <a:xfrm>
            <a:off x="246375" y="3529236"/>
            <a:ext cx="11592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9" name="Connecteur droit 238"/>
          <p:cNvCxnSpPr/>
          <p:nvPr/>
        </p:nvCxnSpPr>
        <p:spPr>
          <a:xfrm>
            <a:off x="235000" y="2835470"/>
            <a:ext cx="11592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0" name="Connecteur droit 239"/>
          <p:cNvCxnSpPr/>
          <p:nvPr/>
        </p:nvCxnSpPr>
        <p:spPr>
          <a:xfrm>
            <a:off x="250920" y="2469251"/>
            <a:ext cx="11592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1" name="Connecteur droit 240"/>
          <p:cNvCxnSpPr/>
          <p:nvPr/>
        </p:nvCxnSpPr>
        <p:spPr>
          <a:xfrm>
            <a:off x="253192" y="1980204"/>
            <a:ext cx="11592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4268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re 1"/>
          <p:cNvSpPr>
            <a:spLocks noGrp="1"/>
          </p:cNvSpPr>
          <p:nvPr>
            <p:ph type="title"/>
          </p:nvPr>
        </p:nvSpPr>
        <p:spPr>
          <a:xfrm>
            <a:off x="577772" y="268949"/>
            <a:ext cx="10946809" cy="673839"/>
          </a:xfrm>
        </p:spPr>
        <p:txBody>
          <a:bodyPr>
            <a:noAutofit/>
          </a:bodyPr>
          <a:lstStyle/>
          <a:p>
            <a:pPr algn="ctr"/>
            <a:r>
              <a:rPr lang="fr-FR" sz="2400" b="1" spc="400" dirty="0" smtClean="0">
                <a:solidFill>
                  <a:srgbClr val="000091"/>
                </a:solidFill>
                <a:latin typeface="Marianne" panose="02000000000000000000" pitchFamily="50" charset="0"/>
              </a:rPr>
              <a:t>Qu’est-ce qu’un autotest ? </a:t>
            </a:r>
            <a:endParaRPr lang="fr-FR" sz="2400" b="1" spc="400" dirty="0">
              <a:solidFill>
                <a:srgbClr val="000091"/>
              </a:solidFill>
              <a:latin typeface="Marianne" panose="02000000000000000000" pitchFamily="50" charset="0"/>
              <a:ea typeface="+mn-ea"/>
              <a:cs typeface="+mn-cs"/>
            </a:endParaRPr>
          </a:p>
        </p:txBody>
      </p:sp>
      <p:sp>
        <p:nvSpPr>
          <p:cNvPr id="9" name="Espace réservé du numéro de diapositive 8"/>
          <p:cNvSpPr>
            <a:spLocks noGrp="1"/>
          </p:cNvSpPr>
          <p:nvPr>
            <p:ph type="sldNum" sz="quarter" idx="12"/>
          </p:nvPr>
        </p:nvSpPr>
        <p:spPr/>
        <p:txBody>
          <a:bodyPr/>
          <a:lstStyle/>
          <a:p>
            <a:fld id="{AF130D2B-A145-4187-9231-579C110DE58B}" type="slidenum">
              <a:rPr lang="fr-FR" smtClean="0"/>
              <a:t>5</a:t>
            </a:fld>
            <a:endParaRPr lang="fr-FR"/>
          </a:p>
        </p:txBody>
      </p:sp>
      <p:sp>
        <p:nvSpPr>
          <p:cNvPr id="2" name="Rectangle 1"/>
          <p:cNvSpPr/>
          <p:nvPr/>
        </p:nvSpPr>
        <p:spPr>
          <a:xfrm>
            <a:off x="35386" y="942788"/>
            <a:ext cx="12031579" cy="5509200"/>
          </a:xfrm>
          <a:prstGeom prst="rect">
            <a:avLst/>
          </a:prstGeom>
        </p:spPr>
        <p:txBody>
          <a:bodyPr wrap="square">
            <a:spAutoFit/>
          </a:bodyPr>
          <a:lstStyle/>
          <a:p>
            <a:pPr algn="ctr"/>
            <a:endParaRPr lang="fr-FR" sz="1600" dirty="0"/>
          </a:p>
          <a:p>
            <a:pPr algn="just"/>
            <a:r>
              <a:rPr lang="fr-FR" sz="1200" b="1" dirty="0" smtClean="0"/>
              <a:t>Qu’est-ce que l’autotest?</a:t>
            </a:r>
            <a:r>
              <a:rPr lang="fr-FR" sz="1200" dirty="0" smtClean="0"/>
              <a:t> L’autotest est un dispositif permettant à un individu asymptomatique de se tester sans professionnel de santé au moyen d’un prélèvement nasal. Le résultat est obtenu en 15 à 20 minutes. L’autotest a vocation à être utilisé de manière itérative, une à deux fois par semaine.</a:t>
            </a:r>
          </a:p>
          <a:p>
            <a:pPr algn="just"/>
            <a:endParaRPr lang="fr-FR" sz="1200" dirty="0"/>
          </a:p>
          <a:p>
            <a:pPr algn="just"/>
            <a:r>
              <a:rPr lang="fr-FR" sz="1200" b="1" dirty="0" smtClean="0"/>
              <a:t>À quoi sert l’autotest?</a:t>
            </a:r>
            <a:r>
              <a:rPr lang="fr-FR" sz="1200" dirty="0" smtClean="0"/>
              <a:t> L’autotest enrichit l’arsenal de la stratégie de tests existante. Moins sensible, il ne remplace pas les outils de diagnostic (tests PCR sur prélèvement </a:t>
            </a:r>
            <a:r>
              <a:rPr lang="fr-FR" sz="1200" dirty="0" err="1" smtClean="0"/>
              <a:t>nasopharyngé</a:t>
            </a:r>
            <a:r>
              <a:rPr lang="fr-FR" sz="1200" dirty="0" smtClean="0"/>
              <a:t> ou salivaire et tests antigéniques sur prélèvement </a:t>
            </a:r>
            <a:r>
              <a:rPr lang="fr-FR" sz="1200" dirty="0" err="1" smtClean="0"/>
              <a:t>nasopharyngé</a:t>
            </a:r>
            <a:r>
              <a:rPr lang="fr-FR" sz="1200" dirty="0" smtClean="0"/>
              <a:t>) déjà déployés mais constitue un outil supplémentaire pour atteindre des publics qui échappent au dépistage ou dans des situations qui n’auraient pas donné lieu à dépistage. </a:t>
            </a:r>
          </a:p>
          <a:p>
            <a:pPr algn="just"/>
            <a:endParaRPr lang="fr-FR" sz="1200" b="1" dirty="0"/>
          </a:p>
          <a:p>
            <a:pPr algn="just"/>
            <a:r>
              <a:rPr lang="fr-FR" sz="1200" b="1" dirty="0" smtClean="0"/>
              <a:t>Comment utilise-t-on l’autotest? </a:t>
            </a:r>
            <a:r>
              <a:rPr lang="fr-FR" sz="1200" dirty="0" smtClean="0"/>
              <a:t>L’utilisateur procède lui-même au prélèvement au moyen d’un écouvillon qu’il enfonce dans la zone nasale antérieure ou dans le nasal profond dans la narine. L’utilisateur doit s’appuyer sur la notice de l’autotest utilisé pour déterminer la profondeur du prélèvement. Le test est réalisable chez soi.</a:t>
            </a:r>
          </a:p>
          <a:p>
            <a:pPr algn="just"/>
            <a:endParaRPr lang="fr-FR" sz="1200" dirty="0"/>
          </a:p>
          <a:p>
            <a:pPr algn="just"/>
            <a:r>
              <a:rPr lang="fr-FR" sz="1200" b="1" dirty="0" smtClean="0"/>
              <a:t>Qui pourra utiliser l’autotest ? </a:t>
            </a:r>
            <a:r>
              <a:rPr lang="fr-FR" sz="1200" dirty="0" smtClean="0"/>
              <a:t>L’autotest concerne d’abord des publics collectifs dans le cadre de campagnes itératives : les lycéens, collégiens et personnels de l’éducation nationale ainsi que les Universités ; des publics précaires éloignés du dépistage. En outre, depuis le 12 avril, l’autotest est en vente libre en pharmacie</a:t>
            </a:r>
            <a:r>
              <a:rPr lang="fr-FR" sz="1200" dirty="0"/>
              <a:t>, avec une prise en charge pour les professionnels de l’aide à la personne en contact avec des personnes </a:t>
            </a:r>
            <a:r>
              <a:rPr lang="fr-FR" sz="1200" dirty="0" smtClean="0"/>
              <a:t>fragiles.</a:t>
            </a:r>
            <a:endParaRPr lang="fr-FR" sz="1200" dirty="0"/>
          </a:p>
          <a:p>
            <a:pPr algn="just"/>
            <a:endParaRPr lang="fr-FR" sz="1200" dirty="0"/>
          </a:p>
          <a:p>
            <a:pPr algn="just"/>
            <a:r>
              <a:rPr lang="fr-FR" sz="1200" b="1" dirty="0" smtClean="0"/>
              <a:t>Pourquoi faut-il l’utiliser de manière itérative? </a:t>
            </a:r>
            <a:r>
              <a:rPr lang="fr-FR" sz="1200" dirty="0" smtClean="0"/>
              <a:t>L’autotest </a:t>
            </a:r>
            <a:r>
              <a:rPr lang="fr-FR" sz="1200" dirty="0"/>
              <a:t>permet de savoir si on est porteur ou non de la COVID-19, mais </a:t>
            </a:r>
            <a:r>
              <a:rPr lang="fr-FR" sz="1200" dirty="0" smtClean="0"/>
              <a:t>est d’autant plus efficace qu’il </a:t>
            </a:r>
            <a:r>
              <a:rPr lang="fr-FR" sz="1200" dirty="0"/>
              <a:t>est fait </a:t>
            </a:r>
            <a:r>
              <a:rPr lang="fr-FR" sz="1200" dirty="0" smtClean="0"/>
              <a:t>régulièrement, une à deux fois par semaine. De cette façon, on augmente </a:t>
            </a:r>
            <a:r>
              <a:rPr lang="fr-FR" sz="1200" dirty="0"/>
              <a:t>les chances de détecter le virus au début de la maladie.  </a:t>
            </a:r>
            <a:endParaRPr lang="fr-FR" sz="1200" dirty="0" smtClean="0"/>
          </a:p>
          <a:p>
            <a:pPr algn="just"/>
            <a:endParaRPr lang="fr-FR" sz="1200" dirty="0"/>
          </a:p>
          <a:p>
            <a:pPr algn="just"/>
            <a:r>
              <a:rPr lang="fr-FR" sz="1200" b="1" dirty="0" smtClean="0"/>
              <a:t>Quelle conduite à tenir après le résultat ? </a:t>
            </a:r>
            <a:r>
              <a:rPr lang="fr-FR" sz="1200" dirty="0" smtClean="0"/>
              <a:t>Un autotest négatif ne dispense pas du respect des gestes barrières. Un autotest positif doit conduire à un isolement immédiat et doit être suivi impérativement par un test PCR de confirmation.</a:t>
            </a:r>
          </a:p>
          <a:p>
            <a:pPr algn="just"/>
            <a:endParaRPr lang="fr-FR" sz="1200" dirty="0"/>
          </a:p>
          <a:p>
            <a:pPr algn="just"/>
            <a:r>
              <a:rPr lang="fr-FR" sz="1200" b="1" dirty="0" smtClean="0"/>
              <a:t>Pourquoi est-il indispensable qu’un autotest positif soit suivi par un test PCR de confirmation? </a:t>
            </a:r>
            <a:r>
              <a:rPr lang="fr-FR" sz="1200" dirty="0" smtClean="0"/>
              <a:t>Les résultats des autotests n’entrent pas dans SI-DEP. Faire ce test de confirmation est donc indispensable pour permettre d’enclencher le contact tracing et l’accompagnement à l’isolement. </a:t>
            </a:r>
          </a:p>
          <a:p>
            <a:pPr algn="just"/>
            <a:endParaRPr lang="fr-FR" sz="1200" dirty="0"/>
          </a:p>
          <a:p>
            <a:pPr algn="just"/>
            <a:r>
              <a:rPr lang="fr-FR" sz="1200" b="1" dirty="0" smtClean="0"/>
              <a:t>Ce à quoi ne doit pas servir l’autotest. </a:t>
            </a:r>
            <a:r>
              <a:rPr lang="fr-FR" sz="1200" dirty="0" smtClean="0"/>
              <a:t>L’autotest ne doit pas être utilisé pour se rassembler sans respecter les gestes barrières, au prétexte d’un résultat négatif. Il ne remplace pas les tests PCR et antigéniques sur prélèvement nasopharyngé réalisés par des professionnels de santé pour les personnes symptomatiques ou contacts à risque. </a:t>
            </a:r>
          </a:p>
          <a:p>
            <a:pPr algn="just"/>
            <a:endParaRPr lang="fr-FR" sz="1200" dirty="0"/>
          </a:p>
          <a:p>
            <a:pPr algn="just"/>
            <a:r>
              <a:rPr lang="fr-FR" sz="1200" b="1" dirty="0" smtClean="0"/>
              <a:t>ATTENTION: </a:t>
            </a:r>
            <a:r>
              <a:rPr lang="fr-FR" sz="1200" dirty="0" smtClean="0"/>
              <a:t>Une personne symptomatique ou une personne contact ne doit en aucun cas recourir à un autotest. Elle doit en revanche faire immédiatement un test </a:t>
            </a:r>
            <a:r>
              <a:rPr lang="fr-FR" sz="1200" dirty="0"/>
              <a:t>n</a:t>
            </a:r>
            <a:r>
              <a:rPr lang="fr-FR" sz="1200" dirty="0" smtClean="0"/>
              <a:t>asopharyngé (PCR ou antigénique) et s’isoler.</a:t>
            </a:r>
            <a:endParaRPr lang="fr-FR" b="1" dirty="0">
              <a:effectLst/>
              <a:ea typeface="Calibri" panose="020F0502020204030204" pitchFamily="34" charset="0"/>
            </a:endParaRPr>
          </a:p>
        </p:txBody>
      </p:sp>
    </p:spTree>
    <p:extLst>
      <p:ext uri="{BB962C8B-B14F-4D97-AF65-F5344CB8AC3E}">
        <p14:creationId xmlns:p14="http://schemas.microsoft.com/office/powerpoint/2010/main" val="2833140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re 1"/>
          <p:cNvSpPr>
            <a:spLocks noGrp="1"/>
          </p:cNvSpPr>
          <p:nvPr>
            <p:ph type="title"/>
          </p:nvPr>
        </p:nvSpPr>
        <p:spPr>
          <a:xfrm>
            <a:off x="621915" y="300854"/>
            <a:ext cx="10946809" cy="673839"/>
          </a:xfrm>
        </p:spPr>
        <p:txBody>
          <a:bodyPr>
            <a:noAutofit/>
          </a:bodyPr>
          <a:lstStyle/>
          <a:p>
            <a:pPr algn="ctr"/>
            <a:r>
              <a:rPr lang="fr-FR" sz="2400" b="1" spc="400" dirty="0">
                <a:solidFill>
                  <a:srgbClr val="000091"/>
                </a:solidFill>
                <a:latin typeface="Marianne" panose="02000000000000000000" pitchFamily="50" charset="0"/>
              </a:rPr>
              <a:t>Quels </a:t>
            </a:r>
            <a:r>
              <a:rPr lang="fr-FR" sz="2400" b="1" spc="400" dirty="0" smtClean="0">
                <a:solidFill>
                  <a:srgbClr val="000091"/>
                </a:solidFill>
                <a:latin typeface="Marianne" panose="02000000000000000000" pitchFamily="50" charset="0"/>
              </a:rPr>
              <a:t>autotests </a:t>
            </a:r>
            <a:r>
              <a:rPr lang="fr-FR" sz="2400" b="1" spc="400" dirty="0">
                <a:solidFill>
                  <a:srgbClr val="000091"/>
                </a:solidFill>
                <a:latin typeface="Marianne" panose="02000000000000000000" pitchFamily="50" charset="0"/>
              </a:rPr>
              <a:t>sont utilisables ?</a:t>
            </a:r>
            <a:endParaRPr lang="fr-FR" sz="2400" b="1" spc="400" dirty="0">
              <a:solidFill>
                <a:srgbClr val="000091"/>
              </a:solidFill>
              <a:latin typeface="Marianne" panose="02000000000000000000" pitchFamily="50" charset="0"/>
              <a:ea typeface="+mn-ea"/>
              <a:cs typeface="+mn-cs"/>
            </a:endParaRPr>
          </a:p>
        </p:txBody>
      </p:sp>
      <p:sp>
        <p:nvSpPr>
          <p:cNvPr id="2" name="Rectangle 1"/>
          <p:cNvSpPr/>
          <p:nvPr/>
        </p:nvSpPr>
        <p:spPr>
          <a:xfrm>
            <a:off x="5010744" y="1680987"/>
            <a:ext cx="6326497" cy="615553"/>
          </a:xfrm>
          <a:prstGeom prst="rect">
            <a:avLst/>
          </a:prstGeom>
        </p:spPr>
        <p:txBody>
          <a:bodyPr wrap="square">
            <a:spAutoFit/>
          </a:bodyPr>
          <a:lstStyle/>
          <a:p>
            <a:r>
              <a:rPr lang="fr-FR" dirty="0">
                <a:latin typeface="Marianne" panose="02000000000000000000"/>
              </a:rPr>
              <a:t>Celle-ci est accessible à l’adresse suivante : </a:t>
            </a:r>
            <a:endParaRPr lang="fr-FR" dirty="0" smtClean="0">
              <a:latin typeface="Marianne" panose="02000000000000000000"/>
            </a:endParaRPr>
          </a:p>
          <a:p>
            <a:r>
              <a:rPr lang="fr-FR" sz="1600" dirty="0" smtClean="0">
                <a:latin typeface="Marianne" panose="02000000000000000000"/>
                <a:hlinkClick r:id="rId2"/>
              </a:rPr>
              <a:t>https</a:t>
            </a:r>
            <a:r>
              <a:rPr lang="fr-FR" sz="1600" dirty="0">
                <a:latin typeface="Marianne" panose="02000000000000000000"/>
                <a:hlinkClick r:id="rId2"/>
              </a:rPr>
              <a:t>://</a:t>
            </a:r>
            <a:r>
              <a:rPr lang="fr-FR" sz="1600" dirty="0" smtClean="0">
                <a:latin typeface="Marianne" panose="02000000000000000000"/>
                <a:hlinkClick r:id="rId2"/>
              </a:rPr>
              <a:t>covid-19.sante.gouv.fr/tests</a:t>
            </a:r>
            <a:endParaRPr lang="fr-FR" sz="1600" dirty="0">
              <a:latin typeface="Marianne" panose="02000000000000000000"/>
            </a:endParaRPr>
          </a:p>
        </p:txBody>
      </p:sp>
      <p:sp>
        <p:nvSpPr>
          <p:cNvPr id="3" name="Triangle isocèle 2"/>
          <p:cNvSpPr/>
          <p:nvPr/>
        </p:nvSpPr>
        <p:spPr>
          <a:xfrm rot="5400000">
            <a:off x="3387093" y="3308068"/>
            <a:ext cx="1616779" cy="268942"/>
          </a:xfrm>
          <a:prstGeom prst="triangle">
            <a:avLst/>
          </a:prstGeom>
          <a:solidFill>
            <a:srgbClr val="000091"/>
          </a:solidFill>
          <a:ln>
            <a:solidFill>
              <a:srgbClr val="0000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fld id="{AF130D2B-A145-4187-9231-579C110DE58B}" type="slidenum">
              <a:rPr lang="fr-FR" smtClean="0"/>
              <a:t>6</a:t>
            </a:fld>
            <a:endParaRPr lang="fr-FR"/>
          </a:p>
        </p:txBody>
      </p:sp>
      <p:sp>
        <p:nvSpPr>
          <p:cNvPr id="6" name="Rectangle 5"/>
          <p:cNvSpPr/>
          <p:nvPr/>
        </p:nvSpPr>
        <p:spPr>
          <a:xfrm>
            <a:off x="428151" y="1780545"/>
            <a:ext cx="3515845" cy="3323987"/>
          </a:xfrm>
          <a:prstGeom prst="rect">
            <a:avLst/>
          </a:prstGeom>
        </p:spPr>
        <p:txBody>
          <a:bodyPr wrap="square">
            <a:spAutoFit/>
          </a:bodyPr>
          <a:lstStyle/>
          <a:p>
            <a:pPr algn="just"/>
            <a:r>
              <a:rPr lang="fr-FR" sz="1600" dirty="0">
                <a:latin typeface="Marianne" panose="02000000000000000000"/>
              </a:rPr>
              <a:t>Le ministère des Solidarités et de la Santé tient à disposition de l’ensemble des acheteurs potentiels </a:t>
            </a:r>
            <a:r>
              <a:rPr lang="fr-FR" sz="1600" b="1" dirty="0">
                <a:solidFill>
                  <a:srgbClr val="000091"/>
                </a:solidFill>
                <a:latin typeface="Marianne" panose="02000000000000000000"/>
              </a:rPr>
              <a:t>une liste, régulièrement actualisée</a:t>
            </a:r>
            <a:r>
              <a:rPr lang="fr-FR" sz="1600" dirty="0">
                <a:latin typeface="Marianne" panose="02000000000000000000"/>
              </a:rPr>
              <a:t>, des </a:t>
            </a:r>
            <a:r>
              <a:rPr lang="fr-FR" sz="1600" dirty="0" smtClean="0">
                <a:latin typeface="Marianne" panose="02000000000000000000"/>
              </a:rPr>
              <a:t>autotests </a:t>
            </a:r>
            <a:r>
              <a:rPr lang="fr-FR" sz="1600" dirty="0">
                <a:latin typeface="Marianne" panose="02000000000000000000"/>
              </a:rPr>
              <a:t>autorisés </a:t>
            </a:r>
            <a:endParaRPr lang="fr-FR" sz="1600" dirty="0" smtClean="0">
              <a:latin typeface="Marianne" panose="02000000000000000000"/>
            </a:endParaRPr>
          </a:p>
          <a:p>
            <a:pPr algn="just"/>
            <a:endParaRPr lang="fr-FR" dirty="0">
              <a:latin typeface="Marianne" panose="02000000000000000000"/>
            </a:endParaRPr>
          </a:p>
          <a:p>
            <a:pPr algn="just"/>
            <a:r>
              <a:rPr lang="fr-FR" sz="1600" dirty="0">
                <a:latin typeface="Marianne" panose="02000000000000000000"/>
                <a:sym typeface="Wingdings" panose="05000000000000000000" pitchFamily="2" charset="2"/>
              </a:rPr>
              <a:t> </a:t>
            </a:r>
            <a:r>
              <a:rPr lang="fr-FR" sz="1600" dirty="0">
                <a:latin typeface="Marianne" panose="02000000000000000000"/>
              </a:rPr>
              <a:t>Ce sont ceux qui disposent </a:t>
            </a:r>
            <a:r>
              <a:rPr lang="fr-FR" sz="1600" dirty="0" smtClean="0">
                <a:latin typeface="Marianne" panose="02000000000000000000"/>
              </a:rPr>
              <a:t>d’une dérogation au marquage CE accordée par l’ANSM </a:t>
            </a:r>
            <a:r>
              <a:rPr lang="fr-FR" sz="1600" dirty="0">
                <a:latin typeface="Marianne" panose="02000000000000000000"/>
              </a:rPr>
              <a:t>et qui répondent, selon les déclarations du fabriquant, aux </a:t>
            </a:r>
            <a:r>
              <a:rPr lang="fr-FR" sz="1600" u="sng" dirty="0">
                <a:latin typeface="Marianne" panose="02000000000000000000"/>
              </a:rPr>
              <a:t>spécifications techniques de la HAS</a:t>
            </a:r>
          </a:p>
        </p:txBody>
      </p:sp>
      <p:pic>
        <p:nvPicPr>
          <p:cNvPr id="5" name="Image 4"/>
          <p:cNvPicPr>
            <a:picLocks noChangeAspect="1"/>
          </p:cNvPicPr>
          <p:nvPr/>
        </p:nvPicPr>
        <p:blipFill rotWithShape="1">
          <a:blip r:embed="rId3"/>
          <a:srcRect l="15080" t="15973" r="16605" b="7048"/>
          <a:stretch/>
        </p:blipFill>
        <p:spPr>
          <a:xfrm>
            <a:off x="4776715" y="2296540"/>
            <a:ext cx="5946376" cy="3767165"/>
          </a:xfrm>
          <a:prstGeom prst="rect">
            <a:avLst/>
          </a:prstGeom>
        </p:spPr>
      </p:pic>
      <p:sp>
        <p:nvSpPr>
          <p:cNvPr id="12" name="Flèche vers le haut 11"/>
          <p:cNvSpPr/>
          <p:nvPr/>
        </p:nvSpPr>
        <p:spPr>
          <a:xfrm>
            <a:off x="6326372" y="5894544"/>
            <a:ext cx="191386" cy="338322"/>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vers le haut 16"/>
          <p:cNvSpPr/>
          <p:nvPr/>
        </p:nvSpPr>
        <p:spPr>
          <a:xfrm>
            <a:off x="7433635" y="5894544"/>
            <a:ext cx="191386" cy="338322"/>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Tree>
    <p:extLst>
      <p:ext uri="{BB962C8B-B14F-4D97-AF65-F5344CB8AC3E}">
        <p14:creationId xmlns:p14="http://schemas.microsoft.com/office/powerpoint/2010/main" val="1147517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re 1"/>
          <p:cNvSpPr>
            <a:spLocks noGrp="1"/>
          </p:cNvSpPr>
          <p:nvPr>
            <p:ph type="title"/>
          </p:nvPr>
        </p:nvSpPr>
        <p:spPr>
          <a:xfrm>
            <a:off x="588645" y="157263"/>
            <a:ext cx="10946809" cy="673839"/>
          </a:xfrm>
        </p:spPr>
        <p:txBody>
          <a:bodyPr>
            <a:noAutofit/>
          </a:bodyPr>
          <a:lstStyle/>
          <a:p>
            <a:pPr algn="ctr"/>
            <a:r>
              <a:rPr lang="fr-FR" sz="2400" b="1" spc="400" dirty="0">
                <a:solidFill>
                  <a:srgbClr val="000091"/>
                </a:solidFill>
                <a:latin typeface="Marianne" panose="02000000000000000000" pitchFamily="50" charset="0"/>
              </a:rPr>
              <a:t>Comment se fournir en </a:t>
            </a:r>
            <a:r>
              <a:rPr lang="fr-FR" sz="2400" b="1" spc="400" dirty="0" smtClean="0">
                <a:solidFill>
                  <a:srgbClr val="000091"/>
                </a:solidFill>
                <a:latin typeface="Marianne" panose="02000000000000000000" pitchFamily="50" charset="0"/>
              </a:rPr>
              <a:t>autotests ?</a:t>
            </a:r>
            <a:endParaRPr lang="fr-FR" sz="2400" b="1" spc="400" dirty="0">
              <a:solidFill>
                <a:srgbClr val="000091"/>
              </a:solidFill>
              <a:latin typeface="Marianne" panose="02000000000000000000" pitchFamily="50" charset="0"/>
              <a:ea typeface="+mn-ea"/>
              <a:cs typeface="+mn-cs"/>
            </a:endParaRPr>
          </a:p>
        </p:txBody>
      </p:sp>
      <p:sp>
        <p:nvSpPr>
          <p:cNvPr id="13" name="Freeform 61"/>
          <p:cNvSpPr>
            <a:spLocks noEditPoints="1"/>
          </p:cNvSpPr>
          <p:nvPr/>
        </p:nvSpPr>
        <p:spPr bwMode="auto">
          <a:xfrm>
            <a:off x="473663" y="1830201"/>
            <a:ext cx="876338" cy="857791"/>
          </a:xfrm>
          <a:custGeom>
            <a:avLst/>
            <a:gdLst>
              <a:gd name="T0" fmla="*/ 182 w 649"/>
              <a:gd name="T1" fmla="*/ 0 h 635"/>
              <a:gd name="T2" fmla="*/ 20 w 649"/>
              <a:gd name="T3" fmla="*/ 0 h 635"/>
              <a:gd name="T4" fmla="*/ 0 w 649"/>
              <a:gd name="T5" fmla="*/ 11 h 635"/>
              <a:gd name="T6" fmla="*/ 12 w 649"/>
              <a:gd name="T7" fmla="*/ 24 h 635"/>
              <a:gd name="T8" fmla="*/ 20 w 649"/>
              <a:gd name="T9" fmla="*/ 457 h 635"/>
              <a:gd name="T10" fmla="*/ 101 w 649"/>
              <a:gd name="T11" fmla="*/ 635 h 635"/>
              <a:gd name="T12" fmla="*/ 182 w 649"/>
              <a:gd name="T13" fmla="*/ 24 h 635"/>
              <a:gd name="T14" fmla="*/ 202 w 649"/>
              <a:gd name="T15" fmla="*/ 12 h 635"/>
              <a:gd name="T16" fmla="*/ 191 w 649"/>
              <a:gd name="T17" fmla="*/ 0 h 635"/>
              <a:gd name="T18" fmla="*/ 42 w 649"/>
              <a:gd name="T19" fmla="*/ 554 h 635"/>
              <a:gd name="T20" fmla="*/ 42 w 649"/>
              <a:gd name="T21" fmla="*/ 24 h 635"/>
              <a:gd name="T22" fmla="*/ 161 w 649"/>
              <a:gd name="T23" fmla="*/ 24 h 635"/>
              <a:gd name="T24" fmla="*/ 65 w 649"/>
              <a:gd name="T25" fmla="*/ 190 h 635"/>
              <a:gd name="T26" fmla="*/ 109 w 649"/>
              <a:gd name="T27" fmla="*/ 613 h 635"/>
              <a:gd name="T28" fmla="*/ 378 w 649"/>
              <a:gd name="T29" fmla="*/ 630 h 635"/>
              <a:gd name="T30" fmla="*/ 306 w 649"/>
              <a:gd name="T31" fmla="*/ 562 h 635"/>
              <a:gd name="T32" fmla="*/ 649 w 649"/>
              <a:gd name="T33" fmla="*/ 37 h 635"/>
              <a:gd name="T34" fmla="*/ 577 w 649"/>
              <a:gd name="T35" fmla="*/ 630 h 635"/>
              <a:gd name="T36" fmla="*/ 325 w 649"/>
              <a:gd name="T37" fmla="*/ 562 h 635"/>
              <a:gd name="T38" fmla="*/ 378 w 649"/>
              <a:gd name="T39" fmla="*/ 611 h 635"/>
              <a:gd name="T40" fmla="*/ 631 w 649"/>
              <a:gd name="T41" fmla="*/ 562 h 635"/>
              <a:gd name="T42" fmla="*/ 631 w 649"/>
              <a:gd name="T43" fmla="*/ 56 h 635"/>
              <a:gd name="T44" fmla="*/ 325 w 649"/>
              <a:gd name="T45" fmla="*/ 562 h 635"/>
              <a:gd name="T46" fmla="*/ 339 w 649"/>
              <a:gd name="T47" fmla="*/ 561 h 635"/>
              <a:gd name="T48" fmla="*/ 616 w 649"/>
              <a:gd name="T49" fmla="*/ 218 h 635"/>
              <a:gd name="T50" fmla="*/ 577 w 649"/>
              <a:gd name="T51" fmla="*/ 597 h 635"/>
              <a:gd name="T52" fmla="*/ 465 w 649"/>
              <a:gd name="T53" fmla="*/ 516 h 635"/>
              <a:gd name="T54" fmla="*/ 465 w 649"/>
              <a:gd name="T55" fmla="*/ 552 h 635"/>
              <a:gd name="T56" fmla="*/ 465 w 649"/>
              <a:gd name="T57" fmla="*/ 516 h 635"/>
              <a:gd name="T58" fmla="*/ 513 w 649"/>
              <a:gd name="T59" fmla="*/ 492 h 635"/>
              <a:gd name="T60" fmla="*/ 564 w 649"/>
              <a:gd name="T61" fmla="*/ 492 h 635"/>
              <a:gd name="T62" fmla="*/ 404 w 649"/>
              <a:gd name="T63" fmla="*/ 431 h 635"/>
              <a:gd name="T64" fmla="*/ 404 w 649"/>
              <a:gd name="T65" fmla="*/ 484 h 635"/>
              <a:gd name="T66" fmla="*/ 404 w 649"/>
              <a:gd name="T67" fmla="*/ 431 h 635"/>
              <a:gd name="T68" fmla="*/ 479 w 649"/>
              <a:gd name="T69" fmla="*/ 422 h 635"/>
              <a:gd name="T70" fmla="*/ 522 w 649"/>
              <a:gd name="T71" fmla="*/ 422 h 635"/>
              <a:gd name="T72" fmla="*/ 564 w 649"/>
              <a:gd name="T73" fmla="*/ 324 h 635"/>
              <a:gd name="T74" fmla="*/ 564 w 649"/>
              <a:gd name="T75" fmla="*/ 367 h 635"/>
              <a:gd name="T76" fmla="*/ 564 w 649"/>
              <a:gd name="T77" fmla="*/ 324 h 635"/>
              <a:gd name="T78" fmla="*/ 411 w 649"/>
              <a:gd name="T79" fmla="*/ 367 h 635"/>
              <a:gd name="T80" fmla="*/ 443 w 649"/>
              <a:gd name="T81" fmla="*/ 367 h 635"/>
              <a:gd name="T82" fmla="*/ 388 w 649"/>
              <a:gd name="T83" fmla="*/ 280 h 635"/>
              <a:gd name="T84" fmla="*/ 388 w 649"/>
              <a:gd name="T85" fmla="*/ 330 h 635"/>
              <a:gd name="T86" fmla="*/ 388 w 649"/>
              <a:gd name="T87" fmla="*/ 280 h 635"/>
              <a:gd name="T88" fmla="*/ 487 w 649"/>
              <a:gd name="T89" fmla="*/ 276 h 635"/>
              <a:gd name="T90" fmla="*/ 519 w 649"/>
              <a:gd name="T91" fmla="*/ 276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9" h="635">
                <a:moveTo>
                  <a:pt x="191" y="0"/>
                </a:moveTo>
                <a:cubicBezTo>
                  <a:pt x="182" y="0"/>
                  <a:pt x="182" y="0"/>
                  <a:pt x="182" y="0"/>
                </a:cubicBezTo>
                <a:cubicBezTo>
                  <a:pt x="166" y="0"/>
                  <a:pt x="166" y="0"/>
                  <a:pt x="166" y="0"/>
                </a:cubicBezTo>
                <a:cubicBezTo>
                  <a:pt x="20" y="0"/>
                  <a:pt x="20" y="0"/>
                  <a:pt x="20" y="0"/>
                </a:cubicBezTo>
                <a:cubicBezTo>
                  <a:pt x="12" y="0"/>
                  <a:pt x="12" y="0"/>
                  <a:pt x="12" y="0"/>
                </a:cubicBezTo>
                <a:cubicBezTo>
                  <a:pt x="5" y="0"/>
                  <a:pt x="0" y="5"/>
                  <a:pt x="0" y="11"/>
                </a:cubicBezTo>
                <a:cubicBezTo>
                  <a:pt x="0" y="12"/>
                  <a:pt x="0" y="12"/>
                  <a:pt x="0" y="12"/>
                </a:cubicBezTo>
                <a:cubicBezTo>
                  <a:pt x="0" y="19"/>
                  <a:pt x="5" y="24"/>
                  <a:pt x="12" y="24"/>
                </a:cubicBezTo>
                <a:cubicBezTo>
                  <a:pt x="20" y="24"/>
                  <a:pt x="20" y="24"/>
                  <a:pt x="20" y="24"/>
                </a:cubicBezTo>
                <a:cubicBezTo>
                  <a:pt x="20" y="457"/>
                  <a:pt x="20" y="457"/>
                  <a:pt x="20" y="457"/>
                </a:cubicBezTo>
                <a:cubicBezTo>
                  <a:pt x="20" y="554"/>
                  <a:pt x="20" y="554"/>
                  <a:pt x="20" y="554"/>
                </a:cubicBezTo>
                <a:cubicBezTo>
                  <a:pt x="20" y="599"/>
                  <a:pt x="57" y="635"/>
                  <a:pt x="101" y="635"/>
                </a:cubicBezTo>
                <a:cubicBezTo>
                  <a:pt x="146" y="635"/>
                  <a:pt x="182" y="599"/>
                  <a:pt x="182" y="554"/>
                </a:cubicBezTo>
                <a:cubicBezTo>
                  <a:pt x="182" y="24"/>
                  <a:pt x="182" y="24"/>
                  <a:pt x="182" y="24"/>
                </a:cubicBezTo>
                <a:cubicBezTo>
                  <a:pt x="191" y="24"/>
                  <a:pt x="191" y="24"/>
                  <a:pt x="191" y="24"/>
                </a:cubicBezTo>
                <a:cubicBezTo>
                  <a:pt x="197" y="24"/>
                  <a:pt x="202" y="19"/>
                  <a:pt x="202" y="12"/>
                </a:cubicBezTo>
                <a:cubicBezTo>
                  <a:pt x="202" y="11"/>
                  <a:pt x="202" y="11"/>
                  <a:pt x="202" y="11"/>
                </a:cubicBezTo>
                <a:cubicBezTo>
                  <a:pt x="202" y="5"/>
                  <a:pt x="197" y="0"/>
                  <a:pt x="191" y="0"/>
                </a:cubicBezTo>
                <a:close/>
                <a:moveTo>
                  <a:pt x="101" y="614"/>
                </a:moveTo>
                <a:cubicBezTo>
                  <a:pt x="68" y="614"/>
                  <a:pt x="42" y="587"/>
                  <a:pt x="42" y="554"/>
                </a:cubicBezTo>
                <a:cubicBezTo>
                  <a:pt x="42" y="402"/>
                  <a:pt x="42" y="402"/>
                  <a:pt x="42" y="402"/>
                </a:cubicBezTo>
                <a:cubicBezTo>
                  <a:pt x="42" y="24"/>
                  <a:pt x="42" y="24"/>
                  <a:pt x="42" y="24"/>
                </a:cubicBezTo>
                <a:cubicBezTo>
                  <a:pt x="156" y="24"/>
                  <a:pt x="156" y="24"/>
                  <a:pt x="156" y="24"/>
                </a:cubicBezTo>
                <a:cubicBezTo>
                  <a:pt x="161" y="24"/>
                  <a:pt x="161" y="24"/>
                  <a:pt x="161" y="24"/>
                </a:cubicBezTo>
                <a:cubicBezTo>
                  <a:pt x="161" y="190"/>
                  <a:pt x="161" y="190"/>
                  <a:pt x="161" y="190"/>
                </a:cubicBezTo>
                <a:cubicBezTo>
                  <a:pt x="65" y="190"/>
                  <a:pt x="65" y="190"/>
                  <a:pt x="65" y="190"/>
                </a:cubicBezTo>
                <a:cubicBezTo>
                  <a:pt x="65" y="562"/>
                  <a:pt x="65" y="562"/>
                  <a:pt x="65" y="562"/>
                </a:cubicBezTo>
                <a:cubicBezTo>
                  <a:pt x="65" y="585"/>
                  <a:pt x="86" y="607"/>
                  <a:pt x="109" y="613"/>
                </a:cubicBezTo>
                <a:cubicBezTo>
                  <a:pt x="106" y="614"/>
                  <a:pt x="104" y="614"/>
                  <a:pt x="101" y="614"/>
                </a:cubicBezTo>
                <a:close/>
                <a:moveTo>
                  <a:pt x="378" y="630"/>
                </a:moveTo>
                <a:cubicBezTo>
                  <a:pt x="341" y="630"/>
                  <a:pt x="309" y="601"/>
                  <a:pt x="306" y="564"/>
                </a:cubicBezTo>
                <a:cubicBezTo>
                  <a:pt x="306" y="562"/>
                  <a:pt x="306" y="562"/>
                  <a:pt x="306" y="562"/>
                </a:cubicBezTo>
                <a:cubicBezTo>
                  <a:pt x="306" y="37"/>
                  <a:pt x="306" y="37"/>
                  <a:pt x="306" y="37"/>
                </a:cubicBezTo>
                <a:cubicBezTo>
                  <a:pt x="649" y="37"/>
                  <a:pt x="649" y="37"/>
                  <a:pt x="649" y="37"/>
                </a:cubicBezTo>
                <a:cubicBezTo>
                  <a:pt x="649" y="563"/>
                  <a:pt x="649" y="563"/>
                  <a:pt x="649" y="563"/>
                </a:cubicBezTo>
                <a:cubicBezTo>
                  <a:pt x="646" y="601"/>
                  <a:pt x="614" y="630"/>
                  <a:pt x="577" y="630"/>
                </a:cubicBezTo>
                <a:lnTo>
                  <a:pt x="378" y="630"/>
                </a:lnTo>
                <a:close/>
                <a:moveTo>
                  <a:pt x="325" y="562"/>
                </a:moveTo>
                <a:cubicBezTo>
                  <a:pt x="325" y="562"/>
                  <a:pt x="325" y="562"/>
                  <a:pt x="325" y="562"/>
                </a:cubicBezTo>
                <a:cubicBezTo>
                  <a:pt x="327" y="589"/>
                  <a:pt x="351" y="611"/>
                  <a:pt x="378" y="611"/>
                </a:cubicBezTo>
                <a:cubicBezTo>
                  <a:pt x="577" y="611"/>
                  <a:pt x="577" y="611"/>
                  <a:pt x="577" y="611"/>
                </a:cubicBezTo>
                <a:cubicBezTo>
                  <a:pt x="604" y="611"/>
                  <a:pt x="628" y="589"/>
                  <a:pt x="631" y="562"/>
                </a:cubicBezTo>
                <a:cubicBezTo>
                  <a:pt x="631" y="561"/>
                  <a:pt x="631" y="561"/>
                  <a:pt x="631" y="561"/>
                </a:cubicBezTo>
                <a:cubicBezTo>
                  <a:pt x="631" y="56"/>
                  <a:pt x="631" y="56"/>
                  <a:pt x="631" y="56"/>
                </a:cubicBezTo>
                <a:cubicBezTo>
                  <a:pt x="325" y="56"/>
                  <a:pt x="325" y="56"/>
                  <a:pt x="325" y="56"/>
                </a:cubicBezTo>
                <a:lnTo>
                  <a:pt x="325" y="562"/>
                </a:lnTo>
                <a:close/>
                <a:moveTo>
                  <a:pt x="378" y="597"/>
                </a:moveTo>
                <a:cubicBezTo>
                  <a:pt x="358" y="597"/>
                  <a:pt x="341" y="581"/>
                  <a:pt x="339" y="561"/>
                </a:cubicBezTo>
                <a:cubicBezTo>
                  <a:pt x="339" y="218"/>
                  <a:pt x="339" y="218"/>
                  <a:pt x="339" y="218"/>
                </a:cubicBezTo>
                <a:cubicBezTo>
                  <a:pt x="616" y="218"/>
                  <a:pt x="616" y="218"/>
                  <a:pt x="616" y="218"/>
                </a:cubicBezTo>
                <a:cubicBezTo>
                  <a:pt x="616" y="561"/>
                  <a:pt x="616" y="561"/>
                  <a:pt x="616" y="561"/>
                </a:cubicBezTo>
                <a:cubicBezTo>
                  <a:pt x="614" y="581"/>
                  <a:pt x="597" y="597"/>
                  <a:pt x="577" y="597"/>
                </a:cubicBezTo>
                <a:lnTo>
                  <a:pt x="378" y="597"/>
                </a:lnTo>
                <a:close/>
                <a:moveTo>
                  <a:pt x="465" y="516"/>
                </a:moveTo>
                <a:cubicBezTo>
                  <a:pt x="455" y="516"/>
                  <a:pt x="447" y="524"/>
                  <a:pt x="447" y="534"/>
                </a:cubicBezTo>
                <a:cubicBezTo>
                  <a:pt x="447" y="544"/>
                  <a:pt x="455" y="552"/>
                  <a:pt x="465" y="552"/>
                </a:cubicBezTo>
                <a:cubicBezTo>
                  <a:pt x="475" y="552"/>
                  <a:pt x="483" y="544"/>
                  <a:pt x="483" y="534"/>
                </a:cubicBezTo>
                <a:cubicBezTo>
                  <a:pt x="483" y="524"/>
                  <a:pt x="475" y="516"/>
                  <a:pt x="465" y="516"/>
                </a:cubicBezTo>
                <a:close/>
                <a:moveTo>
                  <a:pt x="539" y="466"/>
                </a:moveTo>
                <a:cubicBezTo>
                  <a:pt x="525" y="466"/>
                  <a:pt x="513" y="478"/>
                  <a:pt x="513" y="492"/>
                </a:cubicBezTo>
                <a:cubicBezTo>
                  <a:pt x="513" y="506"/>
                  <a:pt x="525" y="517"/>
                  <a:pt x="539" y="517"/>
                </a:cubicBezTo>
                <a:cubicBezTo>
                  <a:pt x="553" y="517"/>
                  <a:pt x="564" y="506"/>
                  <a:pt x="564" y="492"/>
                </a:cubicBezTo>
                <a:cubicBezTo>
                  <a:pt x="564" y="478"/>
                  <a:pt x="553" y="466"/>
                  <a:pt x="539" y="466"/>
                </a:cubicBezTo>
                <a:close/>
                <a:moveTo>
                  <a:pt x="404" y="431"/>
                </a:moveTo>
                <a:cubicBezTo>
                  <a:pt x="390" y="431"/>
                  <a:pt x="378" y="442"/>
                  <a:pt x="378" y="457"/>
                </a:cubicBezTo>
                <a:cubicBezTo>
                  <a:pt x="378" y="472"/>
                  <a:pt x="390" y="484"/>
                  <a:pt x="404" y="484"/>
                </a:cubicBezTo>
                <a:cubicBezTo>
                  <a:pt x="419" y="484"/>
                  <a:pt x="431" y="472"/>
                  <a:pt x="431" y="457"/>
                </a:cubicBezTo>
                <a:cubicBezTo>
                  <a:pt x="431" y="442"/>
                  <a:pt x="419" y="431"/>
                  <a:pt x="404" y="431"/>
                </a:cubicBezTo>
                <a:close/>
                <a:moveTo>
                  <a:pt x="501" y="401"/>
                </a:moveTo>
                <a:cubicBezTo>
                  <a:pt x="489" y="401"/>
                  <a:pt x="479" y="410"/>
                  <a:pt x="479" y="422"/>
                </a:cubicBezTo>
                <a:cubicBezTo>
                  <a:pt x="479" y="434"/>
                  <a:pt x="489" y="443"/>
                  <a:pt x="501" y="443"/>
                </a:cubicBezTo>
                <a:cubicBezTo>
                  <a:pt x="513" y="443"/>
                  <a:pt x="522" y="434"/>
                  <a:pt x="522" y="422"/>
                </a:cubicBezTo>
                <a:cubicBezTo>
                  <a:pt x="522" y="410"/>
                  <a:pt x="513" y="401"/>
                  <a:pt x="501" y="401"/>
                </a:cubicBezTo>
                <a:close/>
                <a:moveTo>
                  <a:pt x="564" y="324"/>
                </a:moveTo>
                <a:cubicBezTo>
                  <a:pt x="552" y="324"/>
                  <a:pt x="543" y="334"/>
                  <a:pt x="543" y="345"/>
                </a:cubicBezTo>
                <a:cubicBezTo>
                  <a:pt x="543" y="357"/>
                  <a:pt x="552" y="367"/>
                  <a:pt x="564" y="367"/>
                </a:cubicBezTo>
                <a:cubicBezTo>
                  <a:pt x="576" y="367"/>
                  <a:pt x="585" y="357"/>
                  <a:pt x="585" y="345"/>
                </a:cubicBezTo>
                <a:cubicBezTo>
                  <a:pt x="585" y="334"/>
                  <a:pt x="576" y="324"/>
                  <a:pt x="564" y="324"/>
                </a:cubicBezTo>
                <a:close/>
                <a:moveTo>
                  <a:pt x="427" y="351"/>
                </a:moveTo>
                <a:cubicBezTo>
                  <a:pt x="418" y="351"/>
                  <a:pt x="411" y="358"/>
                  <a:pt x="411" y="367"/>
                </a:cubicBezTo>
                <a:cubicBezTo>
                  <a:pt x="411" y="376"/>
                  <a:pt x="418" y="383"/>
                  <a:pt x="427" y="383"/>
                </a:cubicBezTo>
                <a:cubicBezTo>
                  <a:pt x="436" y="383"/>
                  <a:pt x="443" y="376"/>
                  <a:pt x="443" y="367"/>
                </a:cubicBezTo>
                <a:cubicBezTo>
                  <a:pt x="443" y="358"/>
                  <a:pt x="436" y="351"/>
                  <a:pt x="427" y="351"/>
                </a:cubicBezTo>
                <a:close/>
                <a:moveTo>
                  <a:pt x="388" y="280"/>
                </a:moveTo>
                <a:cubicBezTo>
                  <a:pt x="374" y="280"/>
                  <a:pt x="363" y="291"/>
                  <a:pt x="363" y="305"/>
                </a:cubicBezTo>
                <a:cubicBezTo>
                  <a:pt x="363" y="319"/>
                  <a:pt x="374" y="330"/>
                  <a:pt x="388" y="330"/>
                </a:cubicBezTo>
                <a:cubicBezTo>
                  <a:pt x="402" y="330"/>
                  <a:pt x="413" y="319"/>
                  <a:pt x="413" y="305"/>
                </a:cubicBezTo>
                <a:cubicBezTo>
                  <a:pt x="413" y="291"/>
                  <a:pt x="402" y="280"/>
                  <a:pt x="388" y="280"/>
                </a:cubicBezTo>
                <a:close/>
                <a:moveTo>
                  <a:pt x="503" y="260"/>
                </a:moveTo>
                <a:cubicBezTo>
                  <a:pt x="494" y="260"/>
                  <a:pt x="487" y="267"/>
                  <a:pt x="487" y="276"/>
                </a:cubicBezTo>
                <a:cubicBezTo>
                  <a:pt x="487" y="284"/>
                  <a:pt x="494" y="291"/>
                  <a:pt x="503" y="291"/>
                </a:cubicBezTo>
                <a:cubicBezTo>
                  <a:pt x="512" y="291"/>
                  <a:pt x="519" y="284"/>
                  <a:pt x="519" y="276"/>
                </a:cubicBezTo>
                <a:cubicBezTo>
                  <a:pt x="519" y="267"/>
                  <a:pt x="512" y="260"/>
                  <a:pt x="503" y="26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E"/>
          </a:p>
        </p:txBody>
      </p:sp>
      <p:sp>
        <p:nvSpPr>
          <p:cNvPr id="14" name="Freeform 62"/>
          <p:cNvSpPr>
            <a:spLocks noEditPoints="1"/>
          </p:cNvSpPr>
          <p:nvPr/>
        </p:nvSpPr>
        <p:spPr bwMode="auto">
          <a:xfrm>
            <a:off x="588645" y="4671972"/>
            <a:ext cx="848518" cy="763898"/>
          </a:xfrm>
          <a:custGeom>
            <a:avLst/>
            <a:gdLst>
              <a:gd name="T0" fmla="*/ 431 w 628"/>
              <a:gd name="T1" fmla="*/ 305 h 566"/>
              <a:gd name="T2" fmla="*/ 349 w 628"/>
              <a:gd name="T3" fmla="*/ 377 h 566"/>
              <a:gd name="T4" fmla="*/ 278 w 628"/>
              <a:gd name="T5" fmla="*/ 458 h 566"/>
              <a:gd name="T6" fmla="*/ 197 w 628"/>
              <a:gd name="T7" fmla="*/ 377 h 566"/>
              <a:gd name="T8" fmla="*/ 278 w 628"/>
              <a:gd name="T9" fmla="*/ 305 h 566"/>
              <a:gd name="T10" fmla="*/ 349 w 628"/>
              <a:gd name="T11" fmla="*/ 224 h 566"/>
              <a:gd name="T12" fmla="*/ 628 w 628"/>
              <a:gd name="T13" fmla="*/ 170 h 566"/>
              <a:gd name="T14" fmla="*/ 624 w 628"/>
              <a:gd name="T15" fmla="*/ 522 h 566"/>
              <a:gd name="T16" fmla="*/ 567 w 628"/>
              <a:gd name="T17" fmla="*/ 566 h 566"/>
              <a:gd name="T18" fmla="*/ 504 w 628"/>
              <a:gd name="T19" fmla="*/ 566 h 566"/>
              <a:gd name="T20" fmla="*/ 104 w 628"/>
              <a:gd name="T21" fmla="*/ 566 h 566"/>
              <a:gd name="T22" fmla="*/ 44 w 628"/>
              <a:gd name="T23" fmla="*/ 563 h 566"/>
              <a:gd name="T24" fmla="*/ 0 w 628"/>
              <a:gd name="T25" fmla="*/ 506 h 566"/>
              <a:gd name="T26" fmla="*/ 3 w 628"/>
              <a:gd name="T27" fmla="*/ 154 h 566"/>
              <a:gd name="T28" fmla="*/ 60 w 628"/>
              <a:gd name="T29" fmla="*/ 110 h 566"/>
              <a:gd name="T30" fmla="*/ 104 w 628"/>
              <a:gd name="T31" fmla="*/ 110 h 566"/>
              <a:gd name="T32" fmla="*/ 167 w 628"/>
              <a:gd name="T33" fmla="*/ 101 h 566"/>
              <a:gd name="T34" fmla="*/ 170 w 628"/>
              <a:gd name="T35" fmla="*/ 17 h 566"/>
              <a:gd name="T36" fmla="*/ 199 w 628"/>
              <a:gd name="T37" fmla="*/ 0 h 566"/>
              <a:gd name="T38" fmla="*/ 444 w 628"/>
              <a:gd name="T39" fmla="*/ 4 h 566"/>
              <a:gd name="T40" fmla="*/ 461 w 628"/>
              <a:gd name="T41" fmla="*/ 33 h 566"/>
              <a:gd name="T42" fmla="*/ 469 w 628"/>
              <a:gd name="T43" fmla="*/ 110 h 566"/>
              <a:gd name="T44" fmla="*/ 524 w 628"/>
              <a:gd name="T45" fmla="*/ 110 h 566"/>
              <a:gd name="T46" fmla="*/ 583 w 628"/>
              <a:gd name="T47" fmla="*/ 113 h 566"/>
              <a:gd name="T48" fmla="*/ 628 w 628"/>
              <a:gd name="T49" fmla="*/ 170 h 566"/>
              <a:gd name="T50" fmla="*/ 231 w 628"/>
              <a:gd name="T51" fmla="*/ 110 h 566"/>
              <a:gd name="T52" fmla="*/ 405 w 628"/>
              <a:gd name="T53" fmla="*/ 101 h 566"/>
              <a:gd name="T54" fmla="*/ 396 w 628"/>
              <a:gd name="T55" fmla="*/ 53 h 566"/>
              <a:gd name="T56" fmla="*/ 223 w 628"/>
              <a:gd name="T57" fmla="*/ 61 h 566"/>
              <a:gd name="T58" fmla="*/ 475 w 628"/>
              <a:gd name="T59" fmla="*/ 341 h 566"/>
              <a:gd name="T60" fmla="*/ 152 w 628"/>
              <a:gd name="T61" fmla="*/ 341 h 566"/>
              <a:gd name="T62" fmla="*/ 475 w 628"/>
              <a:gd name="T63" fmla="*/ 34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8" h="566">
                <a:moveTo>
                  <a:pt x="349" y="305"/>
                </a:moveTo>
                <a:cubicBezTo>
                  <a:pt x="431" y="305"/>
                  <a:pt x="431" y="305"/>
                  <a:pt x="431" y="305"/>
                </a:cubicBezTo>
                <a:cubicBezTo>
                  <a:pt x="431" y="377"/>
                  <a:pt x="431" y="377"/>
                  <a:pt x="431" y="377"/>
                </a:cubicBezTo>
                <a:cubicBezTo>
                  <a:pt x="349" y="377"/>
                  <a:pt x="349" y="377"/>
                  <a:pt x="349" y="377"/>
                </a:cubicBezTo>
                <a:cubicBezTo>
                  <a:pt x="349" y="458"/>
                  <a:pt x="349" y="458"/>
                  <a:pt x="349" y="458"/>
                </a:cubicBezTo>
                <a:cubicBezTo>
                  <a:pt x="278" y="458"/>
                  <a:pt x="278" y="458"/>
                  <a:pt x="278" y="458"/>
                </a:cubicBezTo>
                <a:cubicBezTo>
                  <a:pt x="278" y="377"/>
                  <a:pt x="278" y="377"/>
                  <a:pt x="278" y="377"/>
                </a:cubicBezTo>
                <a:cubicBezTo>
                  <a:pt x="197" y="377"/>
                  <a:pt x="197" y="377"/>
                  <a:pt x="197" y="377"/>
                </a:cubicBezTo>
                <a:cubicBezTo>
                  <a:pt x="197" y="305"/>
                  <a:pt x="197" y="305"/>
                  <a:pt x="197" y="305"/>
                </a:cubicBezTo>
                <a:cubicBezTo>
                  <a:pt x="278" y="305"/>
                  <a:pt x="278" y="305"/>
                  <a:pt x="278" y="305"/>
                </a:cubicBezTo>
                <a:cubicBezTo>
                  <a:pt x="278" y="224"/>
                  <a:pt x="278" y="224"/>
                  <a:pt x="278" y="224"/>
                </a:cubicBezTo>
                <a:cubicBezTo>
                  <a:pt x="349" y="224"/>
                  <a:pt x="349" y="224"/>
                  <a:pt x="349" y="224"/>
                </a:cubicBezTo>
                <a:lnTo>
                  <a:pt x="349" y="305"/>
                </a:lnTo>
                <a:close/>
                <a:moveTo>
                  <a:pt x="628" y="170"/>
                </a:moveTo>
                <a:cubicBezTo>
                  <a:pt x="628" y="506"/>
                  <a:pt x="628" y="506"/>
                  <a:pt x="628" y="506"/>
                </a:cubicBezTo>
                <a:cubicBezTo>
                  <a:pt x="628" y="510"/>
                  <a:pt x="626" y="517"/>
                  <a:pt x="624" y="522"/>
                </a:cubicBezTo>
                <a:cubicBezTo>
                  <a:pt x="583" y="563"/>
                  <a:pt x="583" y="563"/>
                  <a:pt x="583" y="563"/>
                </a:cubicBezTo>
                <a:cubicBezTo>
                  <a:pt x="579" y="565"/>
                  <a:pt x="572" y="566"/>
                  <a:pt x="567" y="566"/>
                </a:cubicBezTo>
                <a:cubicBezTo>
                  <a:pt x="524" y="566"/>
                  <a:pt x="524" y="566"/>
                  <a:pt x="524" y="566"/>
                </a:cubicBezTo>
                <a:cubicBezTo>
                  <a:pt x="504" y="566"/>
                  <a:pt x="504" y="566"/>
                  <a:pt x="504" y="566"/>
                </a:cubicBezTo>
                <a:cubicBezTo>
                  <a:pt x="123" y="566"/>
                  <a:pt x="123" y="566"/>
                  <a:pt x="123" y="566"/>
                </a:cubicBezTo>
                <a:cubicBezTo>
                  <a:pt x="104" y="566"/>
                  <a:pt x="104" y="566"/>
                  <a:pt x="104" y="566"/>
                </a:cubicBezTo>
                <a:cubicBezTo>
                  <a:pt x="60" y="566"/>
                  <a:pt x="60" y="566"/>
                  <a:pt x="60" y="566"/>
                </a:cubicBezTo>
                <a:cubicBezTo>
                  <a:pt x="56" y="566"/>
                  <a:pt x="49" y="565"/>
                  <a:pt x="44" y="563"/>
                </a:cubicBezTo>
                <a:cubicBezTo>
                  <a:pt x="3" y="522"/>
                  <a:pt x="3" y="522"/>
                  <a:pt x="3" y="522"/>
                </a:cubicBezTo>
                <a:cubicBezTo>
                  <a:pt x="1" y="517"/>
                  <a:pt x="0" y="510"/>
                  <a:pt x="0" y="506"/>
                </a:cubicBezTo>
                <a:cubicBezTo>
                  <a:pt x="0" y="170"/>
                  <a:pt x="0" y="170"/>
                  <a:pt x="0" y="170"/>
                </a:cubicBezTo>
                <a:cubicBezTo>
                  <a:pt x="0" y="166"/>
                  <a:pt x="1" y="158"/>
                  <a:pt x="3" y="154"/>
                </a:cubicBezTo>
                <a:cubicBezTo>
                  <a:pt x="44" y="113"/>
                  <a:pt x="44" y="113"/>
                  <a:pt x="44" y="113"/>
                </a:cubicBezTo>
                <a:cubicBezTo>
                  <a:pt x="49" y="111"/>
                  <a:pt x="56" y="110"/>
                  <a:pt x="60" y="110"/>
                </a:cubicBezTo>
                <a:cubicBezTo>
                  <a:pt x="85" y="110"/>
                  <a:pt x="85" y="110"/>
                  <a:pt x="85" y="110"/>
                </a:cubicBezTo>
                <a:cubicBezTo>
                  <a:pt x="104" y="110"/>
                  <a:pt x="104" y="110"/>
                  <a:pt x="104" y="110"/>
                </a:cubicBezTo>
                <a:cubicBezTo>
                  <a:pt x="158" y="110"/>
                  <a:pt x="158" y="110"/>
                  <a:pt x="158" y="110"/>
                </a:cubicBezTo>
                <a:cubicBezTo>
                  <a:pt x="163" y="110"/>
                  <a:pt x="167" y="106"/>
                  <a:pt x="167" y="101"/>
                </a:cubicBezTo>
                <a:cubicBezTo>
                  <a:pt x="167" y="33"/>
                  <a:pt x="167" y="33"/>
                  <a:pt x="167" y="33"/>
                </a:cubicBezTo>
                <a:cubicBezTo>
                  <a:pt x="167" y="28"/>
                  <a:pt x="168" y="21"/>
                  <a:pt x="170" y="17"/>
                </a:cubicBezTo>
                <a:cubicBezTo>
                  <a:pt x="183" y="4"/>
                  <a:pt x="183" y="4"/>
                  <a:pt x="183" y="4"/>
                </a:cubicBezTo>
                <a:cubicBezTo>
                  <a:pt x="187" y="2"/>
                  <a:pt x="195" y="0"/>
                  <a:pt x="199" y="0"/>
                </a:cubicBezTo>
                <a:cubicBezTo>
                  <a:pt x="428" y="0"/>
                  <a:pt x="428" y="0"/>
                  <a:pt x="428" y="0"/>
                </a:cubicBezTo>
                <a:cubicBezTo>
                  <a:pt x="433" y="0"/>
                  <a:pt x="440" y="2"/>
                  <a:pt x="444" y="4"/>
                </a:cubicBezTo>
                <a:cubicBezTo>
                  <a:pt x="458" y="17"/>
                  <a:pt x="458" y="17"/>
                  <a:pt x="458" y="17"/>
                </a:cubicBezTo>
                <a:cubicBezTo>
                  <a:pt x="459" y="21"/>
                  <a:pt x="461" y="28"/>
                  <a:pt x="461" y="33"/>
                </a:cubicBezTo>
                <a:cubicBezTo>
                  <a:pt x="461" y="101"/>
                  <a:pt x="461" y="101"/>
                  <a:pt x="461" y="101"/>
                </a:cubicBezTo>
                <a:cubicBezTo>
                  <a:pt x="461" y="106"/>
                  <a:pt x="465" y="110"/>
                  <a:pt x="469" y="110"/>
                </a:cubicBezTo>
                <a:cubicBezTo>
                  <a:pt x="508" y="110"/>
                  <a:pt x="508" y="110"/>
                  <a:pt x="508" y="110"/>
                </a:cubicBezTo>
                <a:cubicBezTo>
                  <a:pt x="524" y="110"/>
                  <a:pt x="524" y="110"/>
                  <a:pt x="524" y="110"/>
                </a:cubicBezTo>
                <a:cubicBezTo>
                  <a:pt x="567" y="110"/>
                  <a:pt x="567" y="110"/>
                  <a:pt x="567" y="110"/>
                </a:cubicBezTo>
                <a:cubicBezTo>
                  <a:pt x="572" y="110"/>
                  <a:pt x="579" y="111"/>
                  <a:pt x="583" y="113"/>
                </a:cubicBezTo>
                <a:cubicBezTo>
                  <a:pt x="624" y="154"/>
                  <a:pt x="624" y="154"/>
                  <a:pt x="624" y="154"/>
                </a:cubicBezTo>
                <a:cubicBezTo>
                  <a:pt x="626" y="158"/>
                  <a:pt x="628" y="166"/>
                  <a:pt x="628" y="170"/>
                </a:cubicBezTo>
                <a:close/>
                <a:moveTo>
                  <a:pt x="223" y="101"/>
                </a:moveTo>
                <a:cubicBezTo>
                  <a:pt x="223" y="106"/>
                  <a:pt x="227" y="110"/>
                  <a:pt x="231" y="110"/>
                </a:cubicBezTo>
                <a:cubicBezTo>
                  <a:pt x="396" y="110"/>
                  <a:pt x="396" y="110"/>
                  <a:pt x="396" y="110"/>
                </a:cubicBezTo>
                <a:cubicBezTo>
                  <a:pt x="401" y="110"/>
                  <a:pt x="405" y="106"/>
                  <a:pt x="405" y="101"/>
                </a:cubicBezTo>
                <a:cubicBezTo>
                  <a:pt x="405" y="61"/>
                  <a:pt x="405" y="61"/>
                  <a:pt x="405" y="61"/>
                </a:cubicBezTo>
                <a:cubicBezTo>
                  <a:pt x="405" y="56"/>
                  <a:pt x="401" y="53"/>
                  <a:pt x="396" y="53"/>
                </a:cubicBezTo>
                <a:cubicBezTo>
                  <a:pt x="231" y="53"/>
                  <a:pt x="231" y="53"/>
                  <a:pt x="231" y="53"/>
                </a:cubicBezTo>
                <a:cubicBezTo>
                  <a:pt x="227" y="53"/>
                  <a:pt x="223" y="56"/>
                  <a:pt x="223" y="61"/>
                </a:cubicBezTo>
                <a:lnTo>
                  <a:pt x="223" y="101"/>
                </a:lnTo>
                <a:close/>
                <a:moveTo>
                  <a:pt x="475" y="341"/>
                </a:moveTo>
                <a:cubicBezTo>
                  <a:pt x="475" y="252"/>
                  <a:pt x="403" y="180"/>
                  <a:pt x="314" y="180"/>
                </a:cubicBezTo>
                <a:cubicBezTo>
                  <a:pt x="225" y="180"/>
                  <a:pt x="152" y="252"/>
                  <a:pt x="152" y="341"/>
                </a:cubicBezTo>
                <a:cubicBezTo>
                  <a:pt x="152" y="430"/>
                  <a:pt x="225" y="502"/>
                  <a:pt x="314" y="502"/>
                </a:cubicBezTo>
                <a:cubicBezTo>
                  <a:pt x="403" y="502"/>
                  <a:pt x="475" y="430"/>
                  <a:pt x="475" y="34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E"/>
          </a:p>
        </p:txBody>
      </p:sp>
      <p:sp>
        <p:nvSpPr>
          <p:cNvPr id="16" name="Espace réservé du texte 3"/>
          <p:cNvSpPr txBox="1">
            <a:spLocks/>
          </p:cNvSpPr>
          <p:nvPr/>
        </p:nvSpPr>
        <p:spPr>
          <a:xfrm>
            <a:off x="588645" y="1780296"/>
            <a:ext cx="11164084" cy="34330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spcAft>
                <a:spcPts val="600"/>
              </a:spcAft>
            </a:pPr>
            <a:r>
              <a:rPr lang="fr-FR" sz="2000" dirty="0" smtClean="0"/>
              <a:t>Pour </a:t>
            </a:r>
            <a:r>
              <a:rPr lang="fr-FR" sz="2000" dirty="0"/>
              <a:t>le grand public, les autotests peuvent être acquis </a:t>
            </a:r>
            <a:r>
              <a:rPr lang="fr-FR" sz="2000" dirty="0" smtClean="0"/>
              <a:t>auprès des </a:t>
            </a:r>
            <a:r>
              <a:rPr lang="fr-FR" sz="2000" b="1" dirty="0">
                <a:solidFill>
                  <a:srgbClr val="000091"/>
                </a:solidFill>
              </a:rPr>
              <a:t>pharmacies d’officine </a:t>
            </a:r>
            <a:r>
              <a:rPr lang="fr-FR" sz="2000" dirty="0" smtClean="0"/>
              <a:t>depuis le 12 avril. </a:t>
            </a:r>
            <a:r>
              <a:rPr lang="fr-FR" sz="2000" dirty="0"/>
              <a:t>Les autotests sont dispensés par le pharmacien </a:t>
            </a:r>
            <a:r>
              <a:rPr lang="fr-FR" sz="2000" dirty="0" smtClean="0"/>
              <a:t>qui rappelle les </a:t>
            </a:r>
            <a:r>
              <a:rPr lang="fr-FR" sz="2000" dirty="0"/>
              <a:t>conseils </a:t>
            </a:r>
            <a:r>
              <a:rPr lang="fr-FR" sz="2000" dirty="0" smtClean="0"/>
              <a:t>d’utilisation, la conduite à tenir en cas de résultat négatif et positif et l’importance d’une utilisation itérative de ces autotests, une à deux fois par semaine. </a:t>
            </a:r>
          </a:p>
          <a:p>
            <a:pPr>
              <a:lnSpc>
                <a:spcPct val="120000"/>
              </a:lnSpc>
              <a:spcBef>
                <a:spcPts val="600"/>
              </a:spcBef>
              <a:spcAft>
                <a:spcPts val="600"/>
              </a:spcAft>
            </a:pPr>
            <a:r>
              <a:rPr lang="fr-FR" sz="2000" dirty="0"/>
              <a:t>Les collectivités publiques (établissements de l’Éducation nationale et d’enseignement supérieur, agences régionales de santé, etc. ) </a:t>
            </a:r>
            <a:r>
              <a:rPr lang="fr-FR" sz="2000" dirty="0" smtClean="0"/>
              <a:t>pourront </a:t>
            </a:r>
            <a:r>
              <a:rPr lang="fr-FR" sz="2000" dirty="0"/>
              <a:t>s’approvisionner auprès de </a:t>
            </a:r>
            <a:r>
              <a:rPr lang="fr-FR" sz="2000" b="1" dirty="0">
                <a:solidFill>
                  <a:srgbClr val="000091"/>
                </a:solidFill>
              </a:rPr>
              <a:t>centrales d’achat publiques</a:t>
            </a:r>
            <a:r>
              <a:rPr lang="fr-FR" sz="2000" dirty="0"/>
              <a:t>. L’Union des groupements d’achats publics (UGAP) a sécurisé des marchés avec des fabricants d’autotests capables de livrer des quantités importantes. </a:t>
            </a:r>
          </a:p>
          <a:p>
            <a:pPr>
              <a:lnSpc>
                <a:spcPct val="120000"/>
              </a:lnSpc>
              <a:spcBef>
                <a:spcPts val="600"/>
              </a:spcBef>
              <a:spcAft>
                <a:spcPts val="600"/>
              </a:spcAft>
            </a:pPr>
            <a:endParaRPr lang="fr-FR" sz="2000" dirty="0" smtClean="0"/>
          </a:p>
          <a:p>
            <a:pPr>
              <a:lnSpc>
                <a:spcPct val="120000"/>
              </a:lnSpc>
              <a:spcBef>
                <a:spcPts val="600"/>
              </a:spcBef>
              <a:spcAft>
                <a:spcPts val="600"/>
              </a:spcAft>
            </a:pPr>
            <a:endParaRPr lang="fr-FR" sz="2000" dirty="0" smtClean="0"/>
          </a:p>
        </p:txBody>
      </p:sp>
      <p:sp>
        <p:nvSpPr>
          <p:cNvPr id="4" name="Espace réservé du numéro de diapositive 3"/>
          <p:cNvSpPr>
            <a:spLocks noGrp="1"/>
          </p:cNvSpPr>
          <p:nvPr>
            <p:ph type="sldNum" sz="quarter" idx="12"/>
          </p:nvPr>
        </p:nvSpPr>
        <p:spPr>
          <a:xfrm>
            <a:off x="9183808" y="6356350"/>
            <a:ext cx="2743200" cy="365125"/>
          </a:xfrm>
        </p:spPr>
        <p:txBody>
          <a:bodyPr/>
          <a:lstStyle/>
          <a:p>
            <a:fld id="{AF130D2B-A145-4187-9231-579C110DE58B}" type="slidenum">
              <a:rPr lang="fr-FR" smtClean="0"/>
              <a:t>7</a:t>
            </a:fld>
            <a:endParaRPr lang="fr-FR"/>
          </a:p>
        </p:txBody>
      </p:sp>
      <p:sp>
        <p:nvSpPr>
          <p:cNvPr id="7" name="Espace réservé du texte 3"/>
          <p:cNvSpPr txBox="1">
            <a:spLocks/>
          </p:cNvSpPr>
          <p:nvPr/>
        </p:nvSpPr>
        <p:spPr>
          <a:xfrm>
            <a:off x="703627" y="831102"/>
            <a:ext cx="11164084" cy="34330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spcAft>
                <a:spcPts val="600"/>
              </a:spcAft>
            </a:pPr>
            <a:endParaRPr lang="fr-FR" sz="1400" dirty="0" smtClean="0">
              <a:latin typeface="Marianne" panose="02000000000000000000"/>
            </a:endParaRPr>
          </a:p>
          <a:p>
            <a:pPr>
              <a:lnSpc>
                <a:spcPct val="120000"/>
              </a:lnSpc>
              <a:spcBef>
                <a:spcPts val="600"/>
              </a:spcBef>
              <a:spcAft>
                <a:spcPts val="600"/>
              </a:spcAft>
            </a:pPr>
            <a:endParaRPr lang="fr-FR" sz="1400" dirty="0" smtClean="0">
              <a:latin typeface="Marianne" panose="02000000000000000000"/>
            </a:endParaRPr>
          </a:p>
        </p:txBody>
      </p:sp>
    </p:spTree>
    <p:extLst>
      <p:ext uri="{BB962C8B-B14F-4D97-AF65-F5344CB8AC3E}">
        <p14:creationId xmlns:p14="http://schemas.microsoft.com/office/powerpoint/2010/main" val="420688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re 1"/>
          <p:cNvSpPr>
            <a:spLocks noGrp="1"/>
          </p:cNvSpPr>
          <p:nvPr>
            <p:ph type="title"/>
          </p:nvPr>
        </p:nvSpPr>
        <p:spPr>
          <a:xfrm>
            <a:off x="403412" y="97851"/>
            <a:ext cx="11685265" cy="673839"/>
          </a:xfrm>
        </p:spPr>
        <p:txBody>
          <a:bodyPr>
            <a:noAutofit/>
          </a:bodyPr>
          <a:lstStyle/>
          <a:p>
            <a:pPr algn="ctr"/>
            <a:r>
              <a:rPr lang="fr-FR" sz="2400" b="1" spc="400" dirty="0" smtClean="0">
                <a:solidFill>
                  <a:srgbClr val="000091"/>
                </a:solidFill>
                <a:latin typeface="Marianne" panose="02000000000000000000" pitchFamily="50" charset="0"/>
              </a:rPr>
              <a:t>Comment accompagner le premier prélèvement </a:t>
            </a:r>
            <a:r>
              <a:rPr lang="fr-FR" sz="2400" b="1" spc="400" dirty="0">
                <a:solidFill>
                  <a:srgbClr val="000091"/>
                </a:solidFill>
                <a:latin typeface="Marianne" panose="02000000000000000000" pitchFamily="50" charset="0"/>
              </a:rPr>
              <a:t>?</a:t>
            </a:r>
            <a:endParaRPr lang="fr-FR" sz="2400" b="1" spc="400" dirty="0">
              <a:solidFill>
                <a:srgbClr val="000091"/>
              </a:solidFill>
              <a:latin typeface="Marianne" panose="02000000000000000000" pitchFamily="50" charset="0"/>
              <a:ea typeface="+mn-ea"/>
              <a:cs typeface="+mn-cs"/>
            </a:endParaRPr>
          </a:p>
        </p:txBody>
      </p:sp>
      <p:grpSp>
        <p:nvGrpSpPr>
          <p:cNvPr id="4" name="Groupe 3"/>
          <p:cNvGrpSpPr/>
          <p:nvPr/>
        </p:nvGrpSpPr>
        <p:grpSpPr>
          <a:xfrm>
            <a:off x="494831" y="3743050"/>
            <a:ext cx="1260000" cy="1260000"/>
            <a:chOff x="511868" y="1286285"/>
            <a:chExt cx="1260000" cy="1260000"/>
          </a:xfrm>
        </p:grpSpPr>
        <p:sp>
          <p:nvSpPr>
            <p:cNvPr id="2" name="Ellipse 1"/>
            <p:cNvSpPr/>
            <p:nvPr/>
          </p:nvSpPr>
          <p:spPr>
            <a:xfrm>
              <a:off x="511868" y="1286285"/>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 1096"/>
            <p:cNvGrpSpPr/>
            <p:nvPr/>
          </p:nvGrpSpPr>
          <p:grpSpPr>
            <a:xfrm>
              <a:off x="825956" y="1531316"/>
              <a:ext cx="631825" cy="769938"/>
              <a:chOff x="4627563" y="1263650"/>
              <a:chExt cx="631825" cy="769938"/>
            </a:xfrm>
            <a:solidFill>
              <a:schemeClr val="bg1"/>
            </a:solidFill>
          </p:grpSpPr>
          <p:sp>
            <p:nvSpPr>
              <p:cNvPr id="8" name="Freeform 49"/>
              <p:cNvSpPr>
                <a:spLocks noEditPoints="1"/>
              </p:cNvSpPr>
              <p:nvPr/>
            </p:nvSpPr>
            <p:spPr bwMode="auto">
              <a:xfrm>
                <a:off x="4751388" y="1563688"/>
                <a:ext cx="187325" cy="187325"/>
              </a:xfrm>
              <a:custGeom>
                <a:avLst/>
                <a:gdLst>
                  <a:gd name="T0" fmla="*/ 1 w 275"/>
                  <a:gd name="T1" fmla="*/ 117 h 275"/>
                  <a:gd name="T2" fmla="*/ 29 w 275"/>
                  <a:gd name="T3" fmla="*/ 118 h 275"/>
                  <a:gd name="T4" fmla="*/ 35 w 275"/>
                  <a:gd name="T5" fmla="*/ 96 h 275"/>
                  <a:gd name="T6" fmla="*/ 11 w 275"/>
                  <a:gd name="T7" fmla="*/ 82 h 275"/>
                  <a:gd name="T8" fmla="*/ 30 w 275"/>
                  <a:gd name="T9" fmla="*/ 52 h 275"/>
                  <a:gd name="T10" fmla="*/ 54 w 275"/>
                  <a:gd name="T11" fmla="*/ 66 h 275"/>
                  <a:gd name="T12" fmla="*/ 61 w 275"/>
                  <a:gd name="T13" fmla="*/ 58 h 275"/>
                  <a:gd name="T14" fmla="*/ 70 w 275"/>
                  <a:gd name="T15" fmla="*/ 51 h 275"/>
                  <a:gd name="T16" fmla="*/ 56 w 275"/>
                  <a:gd name="T17" fmla="*/ 26 h 275"/>
                  <a:gd name="T18" fmla="*/ 87 w 275"/>
                  <a:gd name="T19" fmla="*/ 9 h 275"/>
                  <a:gd name="T20" fmla="*/ 101 w 275"/>
                  <a:gd name="T21" fmla="*/ 34 h 275"/>
                  <a:gd name="T22" fmla="*/ 122 w 275"/>
                  <a:gd name="T23" fmla="*/ 28 h 275"/>
                  <a:gd name="T24" fmla="*/ 123 w 275"/>
                  <a:gd name="T25" fmla="*/ 0 h 275"/>
                  <a:gd name="T26" fmla="*/ 158 w 275"/>
                  <a:gd name="T27" fmla="*/ 1 h 275"/>
                  <a:gd name="T28" fmla="*/ 158 w 275"/>
                  <a:gd name="T29" fmla="*/ 29 h 275"/>
                  <a:gd name="T30" fmla="*/ 179 w 275"/>
                  <a:gd name="T31" fmla="*/ 35 h 275"/>
                  <a:gd name="T32" fmla="*/ 194 w 275"/>
                  <a:gd name="T33" fmla="*/ 11 h 275"/>
                  <a:gd name="T34" fmla="*/ 224 w 275"/>
                  <a:gd name="T35" fmla="*/ 30 h 275"/>
                  <a:gd name="T36" fmla="*/ 209 w 275"/>
                  <a:gd name="T37" fmla="*/ 54 h 275"/>
                  <a:gd name="T38" fmla="*/ 218 w 275"/>
                  <a:gd name="T39" fmla="*/ 61 h 275"/>
                  <a:gd name="T40" fmla="*/ 225 w 275"/>
                  <a:gd name="T41" fmla="*/ 70 h 275"/>
                  <a:gd name="T42" fmla="*/ 249 w 275"/>
                  <a:gd name="T43" fmla="*/ 56 h 275"/>
                  <a:gd name="T44" fmla="*/ 266 w 275"/>
                  <a:gd name="T45" fmla="*/ 87 h 275"/>
                  <a:gd name="T46" fmla="*/ 242 w 275"/>
                  <a:gd name="T47" fmla="*/ 101 h 275"/>
                  <a:gd name="T48" fmla="*/ 247 w 275"/>
                  <a:gd name="T49" fmla="*/ 122 h 275"/>
                  <a:gd name="T50" fmla="*/ 275 w 275"/>
                  <a:gd name="T51" fmla="*/ 123 h 275"/>
                  <a:gd name="T52" fmla="*/ 274 w 275"/>
                  <a:gd name="T53" fmla="*/ 158 h 275"/>
                  <a:gd name="T54" fmla="*/ 246 w 275"/>
                  <a:gd name="T55" fmla="*/ 158 h 275"/>
                  <a:gd name="T56" fmla="*/ 240 w 275"/>
                  <a:gd name="T57" fmla="*/ 179 h 275"/>
                  <a:gd name="T58" fmla="*/ 264 w 275"/>
                  <a:gd name="T59" fmla="*/ 194 h 275"/>
                  <a:gd name="T60" fmla="*/ 246 w 275"/>
                  <a:gd name="T61" fmla="*/ 224 h 275"/>
                  <a:gd name="T62" fmla="*/ 222 w 275"/>
                  <a:gd name="T63" fmla="*/ 209 h 275"/>
                  <a:gd name="T64" fmla="*/ 214 w 275"/>
                  <a:gd name="T65" fmla="*/ 218 h 275"/>
                  <a:gd name="T66" fmla="*/ 206 w 275"/>
                  <a:gd name="T67" fmla="*/ 225 h 275"/>
                  <a:gd name="T68" fmla="*/ 219 w 275"/>
                  <a:gd name="T69" fmla="*/ 249 h 275"/>
                  <a:gd name="T70" fmla="*/ 188 w 275"/>
                  <a:gd name="T71" fmla="*/ 266 h 275"/>
                  <a:gd name="T72" fmla="*/ 175 w 275"/>
                  <a:gd name="T73" fmla="*/ 242 h 275"/>
                  <a:gd name="T74" fmla="*/ 153 w 275"/>
                  <a:gd name="T75" fmla="*/ 247 h 275"/>
                  <a:gd name="T76" fmla="*/ 153 w 275"/>
                  <a:gd name="T77" fmla="*/ 275 h 275"/>
                  <a:gd name="T78" fmla="*/ 117 w 275"/>
                  <a:gd name="T79" fmla="*/ 274 h 275"/>
                  <a:gd name="T80" fmla="*/ 118 w 275"/>
                  <a:gd name="T81" fmla="*/ 247 h 275"/>
                  <a:gd name="T82" fmla="*/ 96 w 275"/>
                  <a:gd name="T83" fmla="*/ 240 h 275"/>
                  <a:gd name="T84" fmla="*/ 82 w 275"/>
                  <a:gd name="T85" fmla="*/ 264 h 275"/>
                  <a:gd name="T86" fmla="*/ 52 w 275"/>
                  <a:gd name="T87" fmla="*/ 246 h 275"/>
                  <a:gd name="T88" fmla="*/ 66 w 275"/>
                  <a:gd name="T89" fmla="*/ 222 h 275"/>
                  <a:gd name="T90" fmla="*/ 58 w 275"/>
                  <a:gd name="T91" fmla="*/ 214 h 275"/>
                  <a:gd name="T92" fmla="*/ 51 w 275"/>
                  <a:gd name="T93" fmla="*/ 206 h 275"/>
                  <a:gd name="T94" fmla="*/ 26 w 275"/>
                  <a:gd name="T95" fmla="*/ 219 h 275"/>
                  <a:gd name="T96" fmla="*/ 9 w 275"/>
                  <a:gd name="T97" fmla="*/ 188 h 275"/>
                  <a:gd name="T98" fmla="*/ 34 w 275"/>
                  <a:gd name="T99" fmla="*/ 175 h 275"/>
                  <a:gd name="T100" fmla="*/ 28 w 275"/>
                  <a:gd name="T101" fmla="*/ 153 h 275"/>
                  <a:gd name="T102" fmla="*/ 0 w 275"/>
                  <a:gd name="T103" fmla="*/ 153 h 275"/>
                  <a:gd name="T104" fmla="*/ 1 w 275"/>
                  <a:gd name="T105" fmla="*/ 117 h 275"/>
                  <a:gd name="T106" fmla="*/ 136 w 275"/>
                  <a:gd name="T107" fmla="*/ 201 h 275"/>
                  <a:gd name="T108" fmla="*/ 181 w 275"/>
                  <a:gd name="T109" fmla="*/ 183 h 275"/>
                  <a:gd name="T110" fmla="*/ 201 w 275"/>
                  <a:gd name="T111" fmla="*/ 139 h 275"/>
                  <a:gd name="T112" fmla="*/ 183 w 275"/>
                  <a:gd name="T113" fmla="*/ 94 h 275"/>
                  <a:gd name="T114" fmla="*/ 139 w 275"/>
                  <a:gd name="T115" fmla="*/ 75 h 275"/>
                  <a:gd name="T116" fmla="*/ 94 w 275"/>
                  <a:gd name="T117" fmla="*/ 92 h 275"/>
                  <a:gd name="T118" fmla="*/ 75 w 275"/>
                  <a:gd name="T119" fmla="*/ 136 h 275"/>
                  <a:gd name="T120" fmla="*/ 92 w 275"/>
                  <a:gd name="T121" fmla="*/ 181 h 275"/>
                  <a:gd name="T122" fmla="*/ 136 w 275"/>
                  <a:gd name="T123" fmla="*/ 20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 h="275">
                    <a:moveTo>
                      <a:pt x="1" y="117"/>
                    </a:moveTo>
                    <a:cubicBezTo>
                      <a:pt x="29" y="118"/>
                      <a:pt x="29" y="118"/>
                      <a:pt x="29" y="118"/>
                    </a:cubicBezTo>
                    <a:cubicBezTo>
                      <a:pt x="30" y="110"/>
                      <a:pt x="32" y="103"/>
                      <a:pt x="35" y="96"/>
                    </a:cubicBezTo>
                    <a:cubicBezTo>
                      <a:pt x="11" y="82"/>
                      <a:pt x="11" y="82"/>
                      <a:pt x="11" y="82"/>
                    </a:cubicBezTo>
                    <a:cubicBezTo>
                      <a:pt x="30" y="52"/>
                      <a:pt x="30" y="52"/>
                      <a:pt x="30" y="52"/>
                    </a:cubicBezTo>
                    <a:cubicBezTo>
                      <a:pt x="54" y="66"/>
                      <a:pt x="54" y="66"/>
                      <a:pt x="54" y="66"/>
                    </a:cubicBezTo>
                    <a:cubicBezTo>
                      <a:pt x="56" y="63"/>
                      <a:pt x="59" y="61"/>
                      <a:pt x="61" y="58"/>
                    </a:cubicBezTo>
                    <a:cubicBezTo>
                      <a:pt x="64" y="55"/>
                      <a:pt x="67" y="53"/>
                      <a:pt x="70" y="51"/>
                    </a:cubicBezTo>
                    <a:cubicBezTo>
                      <a:pt x="56" y="26"/>
                      <a:pt x="56" y="26"/>
                      <a:pt x="56" y="26"/>
                    </a:cubicBezTo>
                    <a:cubicBezTo>
                      <a:pt x="87" y="9"/>
                      <a:pt x="87" y="9"/>
                      <a:pt x="87" y="9"/>
                    </a:cubicBezTo>
                    <a:cubicBezTo>
                      <a:pt x="101" y="34"/>
                      <a:pt x="101" y="34"/>
                      <a:pt x="101" y="34"/>
                    </a:cubicBezTo>
                    <a:cubicBezTo>
                      <a:pt x="108" y="31"/>
                      <a:pt x="115" y="29"/>
                      <a:pt x="122" y="28"/>
                    </a:cubicBezTo>
                    <a:cubicBezTo>
                      <a:pt x="123" y="0"/>
                      <a:pt x="123" y="0"/>
                      <a:pt x="123" y="0"/>
                    </a:cubicBezTo>
                    <a:cubicBezTo>
                      <a:pt x="158" y="1"/>
                      <a:pt x="158" y="1"/>
                      <a:pt x="158" y="1"/>
                    </a:cubicBezTo>
                    <a:cubicBezTo>
                      <a:pt x="158" y="29"/>
                      <a:pt x="158" y="29"/>
                      <a:pt x="158" y="29"/>
                    </a:cubicBezTo>
                    <a:cubicBezTo>
                      <a:pt x="165" y="30"/>
                      <a:pt x="172" y="32"/>
                      <a:pt x="179" y="35"/>
                    </a:cubicBezTo>
                    <a:cubicBezTo>
                      <a:pt x="194" y="11"/>
                      <a:pt x="194" y="11"/>
                      <a:pt x="194" y="11"/>
                    </a:cubicBezTo>
                    <a:cubicBezTo>
                      <a:pt x="224" y="30"/>
                      <a:pt x="224" y="30"/>
                      <a:pt x="224" y="30"/>
                    </a:cubicBezTo>
                    <a:cubicBezTo>
                      <a:pt x="209" y="54"/>
                      <a:pt x="209" y="54"/>
                      <a:pt x="209" y="54"/>
                    </a:cubicBezTo>
                    <a:cubicBezTo>
                      <a:pt x="212" y="56"/>
                      <a:pt x="215" y="59"/>
                      <a:pt x="218" y="61"/>
                    </a:cubicBezTo>
                    <a:cubicBezTo>
                      <a:pt x="220" y="64"/>
                      <a:pt x="223" y="67"/>
                      <a:pt x="225" y="70"/>
                    </a:cubicBezTo>
                    <a:cubicBezTo>
                      <a:pt x="249" y="56"/>
                      <a:pt x="249" y="56"/>
                      <a:pt x="249" y="56"/>
                    </a:cubicBezTo>
                    <a:cubicBezTo>
                      <a:pt x="266" y="87"/>
                      <a:pt x="266" y="87"/>
                      <a:pt x="266" y="87"/>
                    </a:cubicBezTo>
                    <a:cubicBezTo>
                      <a:pt x="242" y="101"/>
                      <a:pt x="242" y="101"/>
                      <a:pt x="242" y="101"/>
                    </a:cubicBezTo>
                    <a:cubicBezTo>
                      <a:pt x="244" y="108"/>
                      <a:pt x="246" y="115"/>
                      <a:pt x="247" y="122"/>
                    </a:cubicBezTo>
                    <a:cubicBezTo>
                      <a:pt x="275" y="123"/>
                      <a:pt x="275" y="123"/>
                      <a:pt x="275" y="123"/>
                    </a:cubicBezTo>
                    <a:cubicBezTo>
                      <a:pt x="274" y="158"/>
                      <a:pt x="274" y="158"/>
                      <a:pt x="274" y="158"/>
                    </a:cubicBezTo>
                    <a:cubicBezTo>
                      <a:pt x="246" y="158"/>
                      <a:pt x="246" y="158"/>
                      <a:pt x="246" y="158"/>
                    </a:cubicBezTo>
                    <a:cubicBezTo>
                      <a:pt x="245" y="165"/>
                      <a:pt x="243" y="172"/>
                      <a:pt x="240" y="179"/>
                    </a:cubicBezTo>
                    <a:cubicBezTo>
                      <a:pt x="264" y="194"/>
                      <a:pt x="264" y="194"/>
                      <a:pt x="264" y="194"/>
                    </a:cubicBezTo>
                    <a:cubicBezTo>
                      <a:pt x="246" y="224"/>
                      <a:pt x="246" y="224"/>
                      <a:pt x="246" y="224"/>
                    </a:cubicBezTo>
                    <a:cubicBezTo>
                      <a:pt x="222" y="209"/>
                      <a:pt x="222" y="209"/>
                      <a:pt x="222" y="209"/>
                    </a:cubicBezTo>
                    <a:cubicBezTo>
                      <a:pt x="220" y="212"/>
                      <a:pt x="217" y="215"/>
                      <a:pt x="214" y="218"/>
                    </a:cubicBezTo>
                    <a:cubicBezTo>
                      <a:pt x="212" y="220"/>
                      <a:pt x="209" y="223"/>
                      <a:pt x="206" y="225"/>
                    </a:cubicBezTo>
                    <a:cubicBezTo>
                      <a:pt x="219" y="249"/>
                      <a:pt x="219" y="249"/>
                      <a:pt x="219" y="249"/>
                    </a:cubicBezTo>
                    <a:cubicBezTo>
                      <a:pt x="188" y="266"/>
                      <a:pt x="188" y="266"/>
                      <a:pt x="188" y="266"/>
                    </a:cubicBezTo>
                    <a:cubicBezTo>
                      <a:pt x="175" y="242"/>
                      <a:pt x="175" y="242"/>
                      <a:pt x="175" y="242"/>
                    </a:cubicBezTo>
                    <a:cubicBezTo>
                      <a:pt x="168" y="244"/>
                      <a:pt x="161" y="246"/>
                      <a:pt x="153" y="247"/>
                    </a:cubicBezTo>
                    <a:cubicBezTo>
                      <a:pt x="153" y="275"/>
                      <a:pt x="153" y="275"/>
                      <a:pt x="153" y="275"/>
                    </a:cubicBezTo>
                    <a:cubicBezTo>
                      <a:pt x="117" y="274"/>
                      <a:pt x="117" y="274"/>
                      <a:pt x="117" y="274"/>
                    </a:cubicBezTo>
                    <a:cubicBezTo>
                      <a:pt x="118" y="247"/>
                      <a:pt x="118" y="247"/>
                      <a:pt x="118" y="247"/>
                    </a:cubicBezTo>
                    <a:cubicBezTo>
                      <a:pt x="110" y="245"/>
                      <a:pt x="103" y="243"/>
                      <a:pt x="96" y="240"/>
                    </a:cubicBezTo>
                    <a:cubicBezTo>
                      <a:pt x="82" y="264"/>
                      <a:pt x="82" y="264"/>
                      <a:pt x="82" y="264"/>
                    </a:cubicBezTo>
                    <a:cubicBezTo>
                      <a:pt x="52" y="246"/>
                      <a:pt x="52" y="246"/>
                      <a:pt x="52" y="246"/>
                    </a:cubicBezTo>
                    <a:cubicBezTo>
                      <a:pt x="66" y="222"/>
                      <a:pt x="66" y="222"/>
                      <a:pt x="66" y="222"/>
                    </a:cubicBezTo>
                    <a:cubicBezTo>
                      <a:pt x="63" y="220"/>
                      <a:pt x="61" y="217"/>
                      <a:pt x="58" y="214"/>
                    </a:cubicBezTo>
                    <a:cubicBezTo>
                      <a:pt x="55" y="212"/>
                      <a:pt x="53" y="209"/>
                      <a:pt x="51" y="206"/>
                    </a:cubicBezTo>
                    <a:cubicBezTo>
                      <a:pt x="26" y="219"/>
                      <a:pt x="26" y="219"/>
                      <a:pt x="26" y="219"/>
                    </a:cubicBezTo>
                    <a:cubicBezTo>
                      <a:pt x="9" y="188"/>
                      <a:pt x="9" y="188"/>
                      <a:pt x="9" y="188"/>
                    </a:cubicBezTo>
                    <a:cubicBezTo>
                      <a:pt x="34" y="175"/>
                      <a:pt x="34" y="175"/>
                      <a:pt x="34" y="175"/>
                    </a:cubicBezTo>
                    <a:cubicBezTo>
                      <a:pt x="31" y="168"/>
                      <a:pt x="29" y="161"/>
                      <a:pt x="28" y="153"/>
                    </a:cubicBezTo>
                    <a:cubicBezTo>
                      <a:pt x="0" y="153"/>
                      <a:pt x="0" y="153"/>
                      <a:pt x="0" y="153"/>
                    </a:cubicBezTo>
                    <a:cubicBezTo>
                      <a:pt x="1" y="117"/>
                      <a:pt x="1" y="117"/>
                      <a:pt x="1" y="117"/>
                    </a:cubicBezTo>
                    <a:close/>
                    <a:moveTo>
                      <a:pt x="136" y="201"/>
                    </a:moveTo>
                    <a:cubicBezTo>
                      <a:pt x="154" y="201"/>
                      <a:pt x="170" y="195"/>
                      <a:pt x="181" y="183"/>
                    </a:cubicBezTo>
                    <a:cubicBezTo>
                      <a:pt x="193" y="172"/>
                      <a:pt x="201" y="157"/>
                      <a:pt x="201" y="139"/>
                    </a:cubicBezTo>
                    <a:cubicBezTo>
                      <a:pt x="201" y="122"/>
                      <a:pt x="195" y="106"/>
                      <a:pt x="183" y="94"/>
                    </a:cubicBezTo>
                    <a:cubicBezTo>
                      <a:pt x="172" y="82"/>
                      <a:pt x="156" y="75"/>
                      <a:pt x="139" y="75"/>
                    </a:cubicBezTo>
                    <a:cubicBezTo>
                      <a:pt x="122" y="74"/>
                      <a:pt x="106" y="81"/>
                      <a:pt x="94" y="92"/>
                    </a:cubicBezTo>
                    <a:cubicBezTo>
                      <a:pt x="82" y="103"/>
                      <a:pt x="75" y="119"/>
                      <a:pt x="75" y="136"/>
                    </a:cubicBezTo>
                    <a:cubicBezTo>
                      <a:pt x="74" y="154"/>
                      <a:pt x="81" y="170"/>
                      <a:pt x="92" y="181"/>
                    </a:cubicBezTo>
                    <a:cubicBezTo>
                      <a:pt x="103" y="193"/>
                      <a:pt x="119" y="201"/>
                      <a:pt x="136" y="201"/>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9" name="Freeform 50"/>
              <p:cNvSpPr>
                <a:spLocks noEditPoints="1"/>
              </p:cNvSpPr>
              <p:nvPr/>
            </p:nvSpPr>
            <p:spPr bwMode="auto">
              <a:xfrm>
                <a:off x="4918076" y="1409700"/>
                <a:ext cx="274638" cy="274638"/>
              </a:xfrm>
              <a:custGeom>
                <a:avLst/>
                <a:gdLst>
                  <a:gd name="T0" fmla="*/ 321 w 403"/>
                  <a:gd name="T1" fmla="*/ 366 h 403"/>
                  <a:gd name="T2" fmla="*/ 291 w 403"/>
                  <a:gd name="T3" fmla="*/ 334 h 403"/>
                  <a:gd name="T4" fmla="*/ 259 w 403"/>
                  <a:gd name="T5" fmla="*/ 351 h 403"/>
                  <a:gd name="T6" fmla="*/ 269 w 403"/>
                  <a:gd name="T7" fmla="*/ 393 h 403"/>
                  <a:gd name="T8" fmla="*/ 223 w 403"/>
                  <a:gd name="T9" fmla="*/ 403 h 403"/>
                  <a:gd name="T10" fmla="*/ 213 w 403"/>
                  <a:gd name="T11" fmla="*/ 361 h 403"/>
                  <a:gd name="T12" fmla="*/ 177 w 403"/>
                  <a:gd name="T13" fmla="*/ 360 h 403"/>
                  <a:gd name="T14" fmla="*/ 164 w 403"/>
                  <a:gd name="T15" fmla="*/ 401 h 403"/>
                  <a:gd name="T16" fmla="*/ 119 w 403"/>
                  <a:gd name="T17" fmla="*/ 387 h 403"/>
                  <a:gd name="T18" fmla="*/ 132 w 403"/>
                  <a:gd name="T19" fmla="*/ 345 h 403"/>
                  <a:gd name="T20" fmla="*/ 116 w 403"/>
                  <a:gd name="T21" fmla="*/ 337 h 403"/>
                  <a:gd name="T22" fmla="*/ 102 w 403"/>
                  <a:gd name="T23" fmla="*/ 326 h 403"/>
                  <a:gd name="T24" fmla="*/ 70 w 403"/>
                  <a:gd name="T25" fmla="*/ 356 h 403"/>
                  <a:gd name="T26" fmla="*/ 38 w 403"/>
                  <a:gd name="T27" fmla="*/ 321 h 403"/>
                  <a:gd name="T28" fmla="*/ 70 w 403"/>
                  <a:gd name="T29" fmla="*/ 291 h 403"/>
                  <a:gd name="T30" fmla="*/ 53 w 403"/>
                  <a:gd name="T31" fmla="*/ 260 h 403"/>
                  <a:gd name="T32" fmla="*/ 10 w 403"/>
                  <a:gd name="T33" fmla="*/ 269 h 403"/>
                  <a:gd name="T34" fmla="*/ 0 w 403"/>
                  <a:gd name="T35" fmla="*/ 223 h 403"/>
                  <a:gd name="T36" fmla="*/ 42 w 403"/>
                  <a:gd name="T37" fmla="*/ 213 h 403"/>
                  <a:gd name="T38" fmla="*/ 44 w 403"/>
                  <a:gd name="T39" fmla="*/ 177 h 403"/>
                  <a:gd name="T40" fmla="*/ 2 w 403"/>
                  <a:gd name="T41" fmla="*/ 164 h 403"/>
                  <a:gd name="T42" fmla="*/ 17 w 403"/>
                  <a:gd name="T43" fmla="*/ 119 h 403"/>
                  <a:gd name="T44" fmla="*/ 58 w 403"/>
                  <a:gd name="T45" fmla="*/ 132 h 403"/>
                  <a:gd name="T46" fmla="*/ 67 w 403"/>
                  <a:gd name="T47" fmla="*/ 116 h 403"/>
                  <a:gd name="T48" fmla="*/ 77 w 403"/>
                  <a:gd name="T49" fmla="*/ 102 h 403"/>
                  <a:gd name="T50" fmla="*/ 48 w 403"/>
                  <a:gd name="T51" fmla="*/ 70 h 403"/>
                  <a:gd name="T52" fmla="*/ 83 w 403"/>
                  <a:gd name="T53" fmla="*/ 38 h 403"/>
                  <a:gd name="T54" fmla="*/ 112 w 403"/>
                  <a:gd name="T55" fmla="*/ 70 h 403"/>
                  <a:gd name="T56" fmla="*/ 144 w 403"/>
                  <a:gd name="T57" fmla="*/ 53 h 403"/>
                  <a:gd name="T58" fmla="*/ 134 w 403"/>
                  <a:gd name="T59" fmla="*/ 11 h 403"/>
                  <a:gd name="T60" fmla="*/ 181 w 403"/>
                  <a:gd name="T61" fmla="*/ 0 h 403"/>
                  <a:gd name="T62" fmla="*/ 190 w 403"/>
                  <a:gd name="T63" fmla="*/ 43 h 403"/>
                  <a:gd name="T64" fmla="*/ 226 w 403"/>
                  <a:gd name="T65" fmla="*/ 44 h 403"/>
                  <a:gd name="T66" fmla="*/ 239 w 403"/>
                  <a:gd name="T67" fmla="*/ 3 h 403"/>
                  <a:gd name="T68" fmla="*/ 284 w 403"/>
                  <a:gd name="T69" fmla="*/ 17 h 403"/>
                  <a:gd name="T70" fmla="*/ 271 w 403"/>
                  <a:gd name="T71" fmla="*/ 58 h 403"/>
                  <a:gd name="T72" fmla="*/ 287 w 403"/>
                  <a:gd name="T73" fmla="*/ 67 h 403"/>
                  <a:gd name="T74" fmla="*/ 302 w 403"/>
                  <a:gd name="T75" fmla="*/ 77 h 403"/>
                  <a:gd name="T76" fmla="*/ 334 w 403"/>
                  <a:gd name="T77" fmla="*/ 48 h 403"/>
                  <a:gd name="T78" fmla="*/ 366 w 403"/>
                  <a:gd name="T79" fmla="*/ 83 h 403"/>
                  <a:gd name="T80" fmla="*/ 334 w 403"/>
                  <a:gd name="T81" fmla="*/ 112 h 403"/>
                  <a:gd name="T82" fmla="*/ 350 w 403"/>
                  <a:gd name="T83" fmla="*/ 144 h 403"/>
                  <a:gd name="T84" fmla="*/ 393 w 403"/>
                  <a:gd name="T85" fmla="*/ 134 h 403"/>
                  <a:gd name="T86" fmla="*/ 403 w 403"/>
                  <a:gd name="T87" fmla="*/ 181 h 403"/>
                  <a:gd name="T88" fmla="*/ 361 w 403"/>
                  <a:gd name="T89" fmla="*/ 190 h 403"/>
                  <a:gd name="T90" fmla="*/ 359 w 403"/>
                  <a:gd name="T91" fmla="*/ 226 h 403"/>
                  <a:gd name="T92" fmla="*/ 401 w 403"/>
                  <a:gd name="T93" fmla="*/ 239 h 403"/>
                  <a:gd name="T94" fmla="*/ 387 w 403"/>
                  <a:gd name="T95" fmla="*/ 284 h 403"/>
                  <a:gd name="T96" fmla="*/ 345 w 403"/>
                  <a:gd name="T97" fmla="*/ 271 h 403"/>
                  <a:gd name="T98" fmla="*/ 337 w 403"/>
                  <a:gd name="T99" fmla="*/ 287 h 403"/>
                  <a:gd name="T100" fmla="*/ 326 w 403"/>
                  <a:gd name="T101" fmla="*/ 302 h 403"/>
                  <a:gd name="T102" fmla="*/ 356 w 403"/>
                  <a:gd name="T103" fmla="*/ 334 h 403"/>
                  <a:gd name="T104" fmla="*/ 321 w 403"/>
                  <a:gd name="T105" fmla="*/ 366 h 403"/>
                  <a:gd name="T106" fmla="*/ 226 w 403"/>
                  <a:gd name="T107" fmla="*/ 311 h 403"/>
                  <a:gd name="T108" fmla="*/ 296 w 403"/>
                  <a:gd name="T109" fmla="*/ 262 h 403"/>
                  <a:gd name="T110" fmla="*/ 311 w 403"/>
                  <a:gd name="T111" fmla="*/ 177 h 403"/>
                  <a:gd name="T112" fmla="*/ 262 w 403"/>
                  <a:gd name="T113" fmla="*/ 107 h 403"/>
                  <a:gd name="T114" fmla="*/ 177 w 403"/>
                  <a:gd name="T115" fmla="*/ 92 h 403"/>
                  <a:gd name="T116" fmla="*/ 107 w 403"/>
                  <a:gd name="T117" fmla="*/ 142 h 403"/>
                  <a:gd name="T118" fmla="*/ 92 w 403"/>
                  <a:gd name="T119" fmla="*/ 226 h 403"/>
                  <a:gd name="T120" fmla="*/ 142 w 403"/>
                  <a:gd name="T121" fmla="*/ 297 h 403"/>
                  <a:gd name="T122" fmla="*/ 226 w 403"/>
                  <a:gd name="T123" fmla="*/ 31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3" h="403">
                    <a:moveTo>
                      <a:pt x="321" y="366"/>
                    </a:moveTo>
                    <a:cubicBezTo>
                      <a:pt x="291" y="334"/>
                      <a:pt x="291" y="334"/>
                      <a:pt x="291" y="334"/>
                    </a:cubicBezTo>
                    <a:cubicBezTo>
                      <a:pt x="281" y="341"/>
                      <a:pt x="271" y="346"/>
                      <a:pt x="259" y="351"/>
                    </a:cubicBezTo>
                    <a:cubicBezTo>
                      <a:pt x="269" y="393"/>
                      <a:pt x="269" y="393"/>
                      <a:pt x="269" y="393"/>
                    </a:cubicBezTo>
                    <a:cubicBezTo>
                      <a:pt x="223" y="403"/>
                      <a:pt x="223" y="403"/>
                      <a:pt x="223" y="403"/>
                    </a:cubicBezTo>
                    <a:cubicBezTo>
                      <a:pt x="213" y="361"/>
                      <a:pt x="213" y="361"/>
                      <a:pt x="213" y="361"/>
                    </a:cubicBezTo>
                    <a:cubicBezTo>
                      <a:pt x="201" y="362"/>
                      <a:pt x="189" y="361"/>
                      <a:pt x="177" y="360"/>
                    </a:cubicBezTo>
                    <a:cubicBezTo>
                      <a:pt x="164" y="401"/>
                      <a:pt x="164" y="401"/>
                      <a:pt x="164" y="401"/>
                    </a:cubicBezTo>
                    <a:cubicBezTo>
                      <a:pt x="119" y="387"/>
                      <a:pt x="119" y="387"/>
                      <a:pt x="119" y="387"/>
                    </a:cubicBezTo>
                    <a:cubicBezTo>
                      <a:pt x="132" y="345"/>
                      <a:pt x="132" y="345"/>
                      <a:pt x="132" y="345"/>
                    </a:cubicBezTo>
                    <a:cubicBezTo>
                      <a:pt x="127" y="343"/>
                      <a:pt x="121" y="340"/>
                      <a:pt x="116" y="337"/>
                    </a:cubicBezTo>
                    <a:cubicBezTo>
                      <a:pt x="111" y="333"/>
                      <a:pt x="106" y="330"/>
                      <a:pt x="102" y="326"/>
                    </a:cubicBezTo>
                    <a:cubicBezTo>
                      <a:pt x="70" y="356"/>
                      <a:pt x="70" y="356"/>
                      <a:pt x="70" y="356"/>
                    </a:cubicBezTo>
                    <a:cubicBezTo>
                      <a:pt x="38" y="321"/>
                      <a:pt x="38" y="321"/>
                      <a:pt x="38" y="321"/>
                    </a:cubicBezTo>
                    <a:cubicBezTo>
                      <a:pt x="70" y="291"/>
                      <a:pt x="70" y="291"/>
                      <a:pt x="70" y="291"/>
                    </a:cubicBezTo>
                    <a:cubicBezTo>
                      <a:pt x="63" y="282"/>
                      <a:pt x="57" y="271"/>
                      <a:pt x="53" y="260"/>
                    </a:cubicBezTo>
                    <a:cubicBezTo>
                      <a:pt x="10" y="269"/>
                      <a:pt x="10" y="269"/>
                      <a:pt x="10" y="269"/>
                    </a:cubicBezTo>
                    <a:cubicBezTo>
                      <a:pt x="0" y="223"/>
                      <a:pt x="0" y="223"/>
                      <a:pt x="0" y="223"/>
                    </a:cubicBezTo>
                    <a:cubicBezTo>
                      <a:pt x="42" y="213"/>
                      <a:pt x="42" y="213"/>
                      <a:pt x="42" y="213"/>
                    </a:cubicBezTo>
                    <a:cubicBezTo>
                      <a:pt x="42" y="201"/>
                      <a:pt x="42" y="189"/>
                      <a:pt x="44" y="177"/>
                    </a:cubicBezTo>
                    <a:cubicBezTo>
                      <a:pt x="2" y="164"/>
                      <a:pt x="2" y="164"/>
                      <a:pt x="2" y="164"/>
                    </a:cubicBezTo>
                    <a:cubicBezTo>
                      <a:pt x="17" y="119"/>
                      <a:pt x="17" y="119"/>
                      <a:pt x="17" y="119"/>
                    </a:cubicBezTo>
                    <a:cubicBezTo>
                      <a:pt x="58" y="132"/>
                      <a:pt x="58" y="132"/>
                      <a:pt x="58" y="132"/>
                    </a:cubicBezTo>
                    <a:cubicBezTo>
                      <a:pt x="61" y="127"/>
                      <a:pt x="64" y="122"/>
                      <a:pt x="67" y="116"/>
                    </a:cubicBezTo>
                    <a:cubicBezTo>
                      <a:pt x="70" y="111"/>
                      <a:pt x="73" y="106"/>
                      <a:pt x="77" y="102"/>
                    </a:cubicBezTo>
                    <a:cubicBezTo>
                      <a:pt x="48" y="70"/>
                      <a:pt x="48" y="70"/>
                      <a:pt x="48" y="70"/>
                    </a:cubicBezTo>
                    <a:cubicBezTo>
                      <a:pt x="83" y="38"/>
                      <a:pt x="83" y="38"/>
                      <a:pt x="83" y="38"/>
                    </a:cubicBezTo>
                    <a:cubicBezTo>
                      <a:pt x="112" y="70"/>
                      <a:pt x="112" y="70"/>
                      <a:pt x="112" y="70"/>
                    </a:cubicBezTo>
                    <a:cubicBezTo>
                      <a:pt x="122" y="63"/>
                      <a:pt x="133" y="57"/>
                      <a:pt x="144" y="53"/>
                    </a:cubicBezTo>
                    <a:cubicBezTo>
                      <a:pt x="134" y="11"/>
                      <a:pt x="134" y="11"/>
                      <a:pt x="134" y="11"/>
                    </a:cubicBezTo>
                    <a:cubicBezTo>
                      <a:pt x="181" y="0"/>
                      <a:pt x="181" y="0"/>
                      <a:pt x="181" y="0"/>
                    </a:cubicBezTo>
                    <a:cubicBezTo>
                      <a:pt x="190" y="43"/>
                      <a:pt x="190" y="43"/>
                      <a:pt x="190" y="43"/>
                    </a:cubicBezTo>
                    <a:cubicBezTo>
                      <a:pt x="202" y="42"/>
                      <a:pt x="214" y="42"/>
                      <a:pt x="226" y="44"/>
                    </a:cubicBezTo>
                    <a:cubicBezTo>
                      <a:pt x="239" y="3"/>
                      <a:pt x="239" y="3"/>
                      <a:pt x="239" y="3"/>
                    </a:cubicBezTo>
                    <a:cubicBezTo>
                      <a:pt x="284" y="17"/>
                      <a:pt x="284" y="17"/>
                      <a:pt x="284" y="17"/>
                    </a:cubicBezTo>
                    <a:cubicBezTo>
                      <a:pt x="271" y="58"/>
                      <a:pt x="271" y="58"/>
                      <a:pt x="271" y="58"/>
                    </a:cubicBezTo>
                    <a:cubicBezTo>
                      <a:pt x="277" y="61"/>
                      <a:pt x="282" y="64"/>
                      <a:pt x="287" y="67"/>
                    </a:cubicBezTo>
                    <a:cubicBezTo>
                      <a:pt x="292" y="70"/>
                      <a:pt x="297" y="74"/>
                      <a:pt x="302" y="77"/>
                    </a:cubicBezTo>
                    <a:cubicBezTo>
                      <a:pt x="334" y="48"/>
                      <a:pt x="334" y="48"/>
                      <a:pt x="334" y="48"/>
                    </a:cubicBezTo>
                    <a:cubicBezTo>
                      <a:pt x="366" y="83"/>
                      <a:pt x="366" y="83"/>
                      <a:pt x="366" y="83"/>
                    </a:cubicBezTo>
                    <a:cubicBezTo>
                      <a:pt x="334" y="112"/>
                      <a:pt x="334" y="112"/>
                      <a:pt x="334" y="112"/>
                    </a:cubicBezTo>
                    <a:cubicBezTo>
                      <a:pt x="340" y="122"/>
                      <a:pt x="346" y="133"/>
                      <a:pt x="350" y="144"/>
                    </a:cubicBezTo>
                    <a:cubicBezTo>
                      <a:pt x="393" y="134"/>
                      <a:pt x="393" y="134"/>
                      <a:pt x="393" y="134"/>
                    </a:cubicBezTo>
                    <a:cubicBezTo>
                      <a:pt x="403" y="181"/>
                      <a:pt x="403" y="181"/>
                      <a:pt x="403" y="181"/>
                    </a:cubicBezTo>
                    <a:cubicBezTo>
                      <a:pt x="361" y="190"/>
                      <a:pt x="361" y="190"/>
                      <a:pt x="361" y="190"/>
                    </a:cubicBezTo>
                    <a:cubicBezTo>
                      <a:pt x="362" y="202"/>
                      <a:pt x="361" y="214"/>
                      <a:pt x="359" y="226"/>
                    </a:cubicBezTo>
                    <a:cubicBezTo>
                      <a:pt x="401" y="239"/>
                      <a:pt x="401" y="239"/>
                      <a:pt x="401" y="239"/>
                    </a:cubicBezTo>
                    <a:cubicBezTo>
                      <a:pt x="387" y="284"/>
                      <a:pt x="387" y="284"/>
                      <a:pt x="387" y="284"/>
                    </a:cubicBezTo>
                    <a:cubicBezTo>
                      <a:pt x="345" y="271"/>
                      <a:pt x="345" y="271"/>
                      <a:pt x="345" y="271"/>
                    </a:cubicBezTo>
                    <a:cubicBezTo>
                      <a:pt x="343" y="277"/>
                      <a:pt x="340" y="282"/>
                      <a:pt x="337" y="287"/>
                    </a:cubicBezTo>
                    <a:cubicBezTo>
                      <a:pt x="333" y="292"/>
                      <a:pt x="330" y="297"/>
                      <a:pt x="326" y="302"/>
                    </a:cubicBezTo>
                    <a:cubicBezTo>
                      <a:pt x="356" y="334"/>
                      <a:pt x="356" y="334"/>
                      <a:pt x="356" y="334"/>
                    </a:cubicBezTo>
                    <a:cubicBezTo>
                      <a:pt x="321" y="366"/>
                      <a:pt x="321" y="366"/>
                      <a:pt x="321" y="366"/>
                    </a:cubicBezTo>
                    <a:close/>
                    <a:moveTo>
                      <a:pt x="226" y="311"/>
                    </a:moveTo>
                    <a:cubicBezTo>
                      <a:pt x="257" y="304"/>
                      <a:pt x="281" y="286"/>
                      <a:pt x="296" y="262"/>
                    </a:cubicBezTo>
                    <a:cubicBezTo>
                      <a:pt x="312" y="237"/>
                      <a:pt x="318" y="207"/>
                      <a:pt x="311" y="177"/>
                    </a:cubicBezTo>
                    <a:cubicBezTo>
                      <a:pt x="304" y="147"/>
                      <a:pt x="286" y="122"/>
                      <a:pt x="262" y="107"/>
                    </a:cubicBezTo>
                    <a:cubicBezTo>
                      <a:pt x="237" y="92"/>
                      <a:pt x="207" y="85"/>
                      <a:pt x="177" y="92"/>
                    </a:cubicBezTo>
                    <a:cubicBezTo>
                      <a:pt x="147" y="99"/>
                      <a:pt x="122" y="117"/>
                      <a:pt x="107" y="142"/>
                    </a:cubicBezTo>
                    <a:cubicBezTo>
                      <a:pt x="92" y="166"/>
                      <a:pt x="85" y="196"/>
                      <a:pt x="92" y="226"/>
                    </a:cubicBezTo>
                    <a:cubicBezTo>
                      <a:pt x="99" y="257"/>
                      <a:pt x="117" y="281"/>
                      <a:pt x="142" y="297"/>
                    </a:cubicBezTo>
                    <a:cubicBezTo>
                      <a:pt x="166" y="312"/>
                      <a:pt x="196" y="318"/>
                      <a:pt x="226" y="311"/>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10" name="Freeform 51"/>
              <p:cNvSpPr>
                <a:spLocks noEditPoints="1"/>
              </p:cNvSpPr>
              <p:nvPr/>
            </p:nvSpPr>
            <p:spPr bwMode="auto">
              <a:xfrm>
                <a:off x="4803776" y="1438275"/>
                <a:ext cx="106363" cy="104775"/>
              </a:xfrm>
              <a:custGeom>
                <a:avLst/>
                <a:gdLst>
                  <a:gd name="T0" fmla="*/ 76 w 155"/>
                  <a:gd name="T1" fmla="*/ 110 h 155"/>
                  <a:gd name="T2" fmla="*/ 100 w 155"/>
                  <a:gd name="T3" fmla="*/ 101 h 155"/>
                  <a:gd name="T4" fmla="*/ 110 w 155"/>
                  <a:gd name="T5" fmla="*/ 79 h 155"/>
                  <a:gd name="T6" fmla="*/ 110 w 155"/>
                  <a:gd name="T7" fmla="*/ 79 h 155"/>
                  <a:gd name="T8" fmla="*/ 101 w 155"/>
                  <a:gd name="T9" fmla="*/ 56 h 155"/>
                  <a:gd name="T10" fmla="*/ 78 w 155"/>
                  <a:gd name="T11" fmla="*/ 46 h 155"/>
                  <a:gd name="T12" fmla="*/ 77 w 155"/>
                  <a:gd name="T13" fmla="*/ 46 h 155"/>
                  <a:gd name="T14" fmla="*/ 45 w 155"/>
                  <a:gd name="T15" fmla="*/ 77 h 155"/>
                  <a:gd name="T16" fmla="*/ 76 w 155"/>
                  <a:gd name="T17" fmla="*/ 110 h 155"/>
                  <a:gd name="T18" fmla="*/ 1 w 155"/>
                  <a:gd name="T19" fmla="*/ 60 h 155"/>
                  <a:gd name="T20" fmla="*/ 15 w 155"/>
                  <a:gd name="T21" fmla="*/ 60 h 155"/>
                  <a:gd name="T22" fmla="*/ 15 w 155"/>
                  <a:gd name="T23" fmla="*/ 59 h 155"/>
                  <a:gd name="T24" fmla="*/ 20 w 155"/>
                  <a:gd name="T25" fmla="*/ 24 h 155"/>
                  <a:gd name="T26" fmla="*/ 32 w 155"/>
                  <a:gd name="T27" fmla="*/ 31 h 155"/>
                  <a:gd name="T28" fmla="*/ 32 w 155"/>
                  <a:gd name="T29" fmla="*/ 30 h 155"/>
                  <a:gd name="T30" fmla="*/ 55 w 155"/>
                  <a:gd name="T31" fmla="*/ 2 h 155"/>
                  <a:gd name="T32" fmla="*/ 62 w 155"/>
                  <a:gd name="T33" fmla="*/ 15 h 155"/>
                  <a:gd name="T34" fmla="*/ 62 w 155"/>
                  <a:gd name="T35" fmla="*/ 14 h 155"/>
                  <a:gd name="T36" fmla="*/ 96 w 155"/>
                  <a:gd name="T37" fmla="*/ 1 h 155"/>
                  <a:gd name="T38" fmla="*/ 95 w 155"/>
                  <a:gd name="T39" fmla="*/ 15 h 155"/>
                  <a:gd name="T40" fmla="*/ 96 w 155"/>
                  <a:gd name="T41" fmla="*/ 15 h 155"/>
                  <a:gd name="T42" fmla="*/ 132 w 155"/>
                  <a:gd name="T43" fmla="*/ 20 h 155"/>
                  <a:gd name="T44" fmla="*/ 124 w 155"/>
                  <a:gd name="T45" fmla="*/ 32 h 155"/>
                  <a:gd name="T46" fmla="*/ 125 w 155"/>
                  <a:gd name="T47" fmla="*/ 33 h 155"/>
                  <a:gd name="T48" fmla="*/ 137 w 155"/>
                  <a:gd name="T49" fmla="*/ 26 h 155"/>
                  <a:gd name="T50" fmla="*/ 141 w 155"/>
                  <a:gd name="T51" fmla="*/ 62 h 155"/>
                  <a:gd name="T52" fmla="*/ 141 w 155"/>
                  <a:gd name="T53" fmla="*/ 63 h 155"/>
                  <a:gd name="T54" fmla="*/ 155 w 155"/>
                  <a:gd name="T55" fmla="*/ 63 h 155"/>
                  <a:gd name="T56" fmla="*/ 141 w 155"/>
                  <a:gd name="T57" fmla="*/ 96 h 155"/>
                  <a:gd name="T58" fmla="*/ 139 w 155"/>
                  <a:gd name="T59" fmla="*/ 96 h 155"/>
                  <a:gd name="T60" fmla="*/ 152 w 155"/>
                  <a:gd name="T61" fmla="*/ 104 h 155"/>
                  <a:gd name="T62" fmla="*/ 124 w 155"/>
                  <a:gd name="T63" fmla="*/ 125 h 155"/>
                  <a:gd name="T64" fmla="*/ 123 w 155"/>
                  <a:gd name="T65" fmla="*/ 125 h 155"/>
                  <a:gd name="T66" fmla="*/ 122 w 155"/>
                  <a:gd name="T67" fmla="*/ 124 h 155"/>
                  <a:gd name="T68" fmla="*/ 123 w 155"/>
                  <a:gd name="T69" fmla="*/ 127 h 155"/>
                  <a:gd name="T70" fmla="*/ 100 w 155"/>
                  <a:gd name="T71" fmla="*/ 153 h 155"/>
                  <a:gd name="T72" fmla="*/ 93 w 155"/>
                  <a:gd name="T73" fmla="*/ 141 h 155"/>
                  <a:gd name="T74" fmla="*/ 93 w 155"/>
                  <a:gd name="T75" fmla="*/ 142 h 155"/>
                  <a:gd name="T76" fmla="*/ 59 w 155"/>
                  <a:gd name="T77" fmla="*/ 155 h 155"/>
                  <a:gd name="T78" fmla="*/ 60 w 155"/>
                  <a:gd name="T79" fmla="*/ 141 h 155"/>
                  <a:gd name="T80" fmla="*/ 59 w 155"/>
                  <a:gd name="T81" fmla="*/ 141 h 155"/>
                  <a:gd name="T82" fmla="*/ 23 w 155"/>
                  <a:gd name="T83" fmla="*/ 135 h 155"/>
                  <a:gd name="T84" fmla="*/ 31 w 155"/>
                  <a:gd name="T85" fmla="*/ 123 h 155"/>
                  <a:gd name="T86" fmla="*/ 30 w 155"/>
                  <a:gd name="T87" fmla="*/ 123 h 155"/>
                  <a:gd name="T88" fmla="*/ 2 w 155"/>
                  <a:gd name="T89" fmla="*/ 100 h 155"/>
                  <a:gd name="T90" fmla="*/ 15 w 155"/>
                  <a:gd name="T91" fmla="*/ 93 h 155"/>
                  <a:gd name="T92" fmla="*/ 0 w 155"/>
                  <a:gd name="T93" fmla="*/ 9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5" h="155">
                    <a:moveTo>
                      <a:pt x="76" y="110"/>
                    </a:moveTo>
                    <a:cubicBezTo>
                      <a:pt x="76" y="110"/>
                      <a:pt x="76" y="110"/>
                      <a:pt x="76" y="110"/>
                    </a:cubicBezTo>
                    <a:cubicBezTo>
                      <a:pt x="77" y="110"/>
                      <a:pt x="77" y="110"/>
                      <a:pt x="78" y="110"/>
                    </a:cubicBezTo>
                    <a:cubicBezTo>
                      <a:pt x="86" y="110"/>
                      <a:pt x="94" y="107"/>
                      <a:pt x="100" y="101"/>
                    </a:cubicBezTo>
                    <a:cubicBezTo>
                      <a:pt x="106" y="96"/>
                      <a:pt x="109" y="88"/>
                      <a:pt x="110" y="79"/>
                    </a:cubicBezTo>
                    <a:cubicBezTo>
                      <a:pt x="110" y="79"/>
                      <a:pt x="110" y="79"/>
                      <a:pt x="110" y="79"/>
                    </a:cubicBezTo>
                    <a:cubicBezTo>
                      <a:pt x="110" y="79"/>
                      <a:pt x="110" y="79"/>
                      <a:pt x="110" y="79"/>
                    </a:cubicBezTo>
                    <a:cubicBezTo>
                      <a:pt x="110" y="79"/>
                      <a:pt x="110" y="79"/>
                      <a:pt x="110" y="79"/>
                    </a:cubicBezTo>
                    <a:cubicBezTo>
                      <a:pt x="110" y="78"/>
                      <a:pt x="110" y="78"/>
                      <a:pt x="110" y="77"/>
                    </a:cubicBezTo>
                    <a:cubicBezTo>
                      <a:pt x="110" y="69"/>
                      <a:pt x="106" y="61"/>
                      <a:pt x="101" y="56"/>
                    </a:cubicBezTo>
                    <a:cubicBezTo>
                      <a:pt x="95" y="50"/>
                      <a:pt x="87" y="46"/>
                      <a:pt x="78" y="46"/>
                    </a:cubicBezTo>
                    <a:cubicBezTo>
                      <a:pt x="78" y="46"/>
                      <a:pt x="78" y="46"/>
                      <a:pt x="78" y="46"/>
                    </a:cubicBezTo>
                    <a:cubicBezTo>
                      <a:pt x="78" y="46"/>
                      <a:pt x="78" y="46"/>
                      <a:pt x="78" y="46"/>
                    </a:cubicBezTo>
                    <a:cubicBezTo>
                      <a:pt x="78" y="46"/>
                      <a:pt x="77" y="46"/>
                      <a:pt x="77" y="46"/>
                    </a:cubicBezTo>
                    <a:cubicBezTo>
                      <a:pt x="68" y="46"/>
                      <a:pt x="61" y="49"/>
                      <a:pt x="55" y="55"/>
                    </a:cubicBezTo>
                    <a:cubicBezTo>
                      <a:pt x="49" y="60"/>
                      <a:pt x="45" y="68"/>
                      <a:pt x="45" y="77"/>
                    </a:cubicBezTo>
                    <a:cubicBezTo>
                      <a:pt x="45" y="86"/>
                      <a:pt x="48" y="94"/>
                      <a:pt x="54" y="100"/>
                    </a:cubicBezTo>
                    <a:cubicBezTo>
                      <a:pt x="60" y="106"/>
                      <a:pt x="68" y="110"/>
                      <a:pt x="76" y="110"/>
                    </a:cubicBezTo>
                    <a:cubicBezTo>
                      <a:pt x="76" y="110"/>
                      <a:pt x="76" y="110"/>
                      <a:pt x="76" y="110"/>
                    </a:cubicBezTo>
                    <a:close/>
                    <a:moveTo>
                      <a:pt x="1" y="60"/>
                    </a:moveTo>
                    <a:cubicBezTo>
                      <a:pt x="14" y="60"/>
                      <a:pt x="14" y="60"/>
                      <a:pt x="14" y="60"/>
                    </a:cubicBezTo>
                    <a:cubicBezTo>
                      <a:pt x="15" y="60"/>
                      <a:pt x="15" y="60"/>
                      <a:pt x="15" y="60"/>
                    </a:cubicBezTo>
                    <a:cubicBezTo>
                      <a:pt x="16" y="60"/>
                      <a:pt x="16" y="60"/>
                      <a:pt x="16" y="60"/>
                    </a:cubicBezTo>
                    <a:cubicBezTo>
                      <a:pt x="15" y="59"/>
                      <a:pt x="15" y="59"/>
                      <a:pt x="15" y="59"/>
                    </a:cubicBezTo>
                    <a:cubicBezTo>
                      <a:pt x="3" y="52"/>
                      <a:pt x="3" y="52"/>
                      <a:pt x="3" y="52"/>
                    </a:cubicBezTo>
                    <a:cubicBezTo>
                      <a:pt x="20" y="24"/>
                      <a:pt x="20" y="24"/>
                      <a:pt x="20" y="24"/>
                    </a:cubicBezTo>
                    <a:cubicBezTo>
                      <a:pt x="32" y="31"/>
                      <a:pt x="32" y="31"/>
                      <a:pt x="32" y="31"/>
                    </a:cubicBezTo>
                    <a:cubicBezTo>
                      <a:pt x="32" y="31"/>
                      <a:pt x="32" y="31"/>
                      <a:pt x="32" y="31"/>
                    </a:cubicBezTo>
                    <a:cubicBezTo>
                      <a:pt x="33" y="32"/>
                      <a:pt x="33" y="32"/>
                      <a:pt x="33" y="32"/>
                    </a:cubicBezTo>
                    <a:cubicBezTo>
                      <a:pt x="32" y="30"/>
                      <a:pt x="32" y="30"/>
                      <a:pt x="32" y="30"/>
                    </a:cubicBezTo>
                    <a:cubicBezTo>
                      <a:pt x="26" y="18"/>
                      <a:pt x="26" y="18"/>
                      <a:pt x="26" y="18"/>
                    </a:cubicBezTo>
                    <a:cubicBezTo>
                      <a:pt x="55" y="2"/>
                      <a:pt x="55" y="2"/>
                      <a:pt x="55" y="2"/>
                    </a:cubicBezTo>
                    <a:cubicBezTo>
                      <a:pt x="61" y="14"/>
                      <a:pt x="61" y="14"/>
                      <a:pt x="61" y="14"/>
                    </a:cubicBezTo>
                    <a:cubicBezTo>
                      <a:pt x="62" y="15"/>
                      <a:pt x="62" y="15"/>
                      <a:pt x="62" y="15"/>
                    </a:cubicBezTo>
                    <a:cubicBezTo>
                      <a:pt x="62" y="16"/>
                      <a:pt x="62" y="16"/>
                      <a:pt x="62" y="16"/>
                    </a:cubicBezTo>
                    <a:cubicBezTo>
                      <a:pt x="62" y="14"/>
                      <a:pt x="62" y="14"/>
                      <a:pt x="62" y="14"/>
                    </a:cubicBezTo>
                    <a:cubicBezTo>
                      <a:pt x="62" y="0"/>
                      <a:pt x="62" y="0"/>
                      <a:pt x="62" y="0"/>
                    </a:cubicBezTo>
                    <a:cubicBezTo>
                      <a:pt x="96" y="1"/>
                      <a:pt x="96" y="1"/>
                      <a:pt x="96" y="1"/>
                    </a:cubicBezTo>
                    <a:cubicBezTo>
                      <a:pt x="95" y="15"/>
                      <a:pt x="95" y="15"/>
                      <a:pt x="95" y="15"/>
                    </a:cubicBezTo>
                    <a:cubicBezTo>
                      <a:pt x="95" y="15"/>
                      <a:pt x="95" y="15"/>
                      <a:pt x="95" y="15"/>
                    </a:cubicBezTo>
                    <a:cubicBezTo>
                      <a:pt x="95" y="16"/>
                      <a:pt x="95" y="16"/>
                      <a:pt x="95" y="16"/>
                    </a:cubicBezTo>
                    <a:cubicBezTo>
                      <a:pt x="96" y="15"/>
                      <a:pt x="96" y="15"/>
                      <a:pt x="96" y="15"/>
                    </a:cubicBezTo>
                    <a:cubicBezTo>
                      <a:pt x="103" y="3"/>
                      <a:pt x="103" y="3"/>
                      <a:pt x="103" y="3"/>
                    </a:cubicBezTo>
                    <a:cubicBezTo>
                      <a:pt x="132" y="20"/>
                      <a:pt x="132" y="20"/>
                      <a:pt x="132" y="20"/>
                    </a:cubicBezTo>
                    <a:cubicBezTo>
                      <a:pt x="124" y="32"/>
                      <a:pt x="124" y="32"/>
                      <a:pt x="124" y="32"/>
                    </a:cubicBezTo>
                    <a:cubicBezTo>
                      <a:pt x="124" y="32"/>
                      <a:pt x="124" y="32"/>
                      <a:pt x="124" y="32"/>
                    </a:cubicBezTo>
                    <a:cubicBezTo>
                      <a:pt x="124" y="33"/>
                      <a:pt x="124" y="33"/>
                      <a:pt x="124" y="33"/>
                    </a:cubicBezTo>
                    <a:cubicBezTo>
                      <a:pt x="125" y="33"/>
                      <a:pt x="125" y="33"/>
                      <a:pt x="125" y="33"/>
                    </a:cubicBezTo>
                    <a:cubicBezTo>
                      <a:pt x="125" y="33"/>
                      <a:pt x="125" y="33"/>
                      <a:pt x="125" y="33"/>
                    </a:cubicBezTo>
                    <a:cubicBezTo>
                      <a:pt x="137" y="26"/>
                      <a:pt x="137" y="26"/>
                      <a:pt x="137" y="26"/>
                    </a:cubicBezTo>
                    <a:cubicBezTo>
                      <a:pt x="153" y="55"/>
                      <a:pt x="153" y="55"/>
                      <a:pt x="153" y="55"/>
                    </a:cubicBezTo>
                    <a:cubicBezTo>
                      <a:pt x="141" y="62"/>
                      <a:pt x="141" y="62"/>
                      <a:pt x="141" y="62"/>
                    </a:cubicBezTo>
                    <a:cubicBezTo>
                      <a:pt x="140" y="63"/>
                      <a:pt x="140" y="63"/>
                      <a:pt x="140" y="63"/>
                    </a:cubicBezTo>
                    <a:cubicBezTo>
                      <a:pt x="141" y="63"/>
                      <a:pt x="141" y="63"/>
                      <a:pt x="141" y="63"/>
                    </a:cubicBezTo>
                    <a:cubicBezTo>
                      <a:pt x="146" y="63"/>
                      <a:pt x="146" y="63"/>
                      <a:pt x="146" y="63"/>
                    </a:cubicBezTo>
                    <a:cubicBezTo>
                      <a:pt x="155" y="63"/>
                      <a:pt x="155" y="63"/>
                      <a:pt x="155" y="63"/>
                    </a:cubicBezTo>
                    <a:cubicBezTo>
                      <a:pt x="154" y="96"/>
                      <a:pt x="154" y="96"/>
                      <a:pt x="154" y="96"/>
                    </a:cubicBezTo>
                    <a:cubicBezTo>
                      <a:pt x="141" y="96"/>
                      <a:pt x="141" y="96"/>
                      <a:pt x="141" y="96"/>
                    </a:cubicBezTo>
                    <a:cubicBezTo>
                      <a:pt x="140" y="96"/>
                      <a:pt x="140" y="96"/>
                      <a:pt x="140" y="96"/>
                    </a:cubicBezTo>
                    <a:cubicBezTo>
                      <a:pt x="139" y="96"/>
                      <a:pt x="139" y="96"/>
                      <a:pt x="139" y="96"/>
                    </a:cubicBezTo>
                    <a:cubicBezTo>
                      <a:pt x="140" y="97"/>
                      <a:pt x="140" y="97"/>
                      <a:pt x="140" y="97"/>
                    </a:cubicBezTo>
                    <a:cubicBezTo>
                      <a:pt x="152" y="104"/>
                      <a:pt x="152" y="104"/>
                      <a:pt x="152" y="104"/>
                    </a:cubicBezTo>
                    <a:cubicBezTo>
                      <a:pt x="135" y="132"/>
                      <a:pt x="135" y="132"/>
                      <a:pt x="135" y="132"/>
                    </a:cubicBezTo>
                    <a:cubicBezTo>
                      <a:pt x="124" y="125"/>
                      <a:pt x="124" y="125"/>
                      <a:pt x="124" y="125"/>
                    </a:cubicBezTo>
                    <a:cubicBezTo>
                      <a:pt x="123" y="125"/>
                      <a:pt x="123" y="125"/>
                      <a:pt x="123" y="125"/>
                    </a:cubicBezTo>
                    <a:cubicBezTo>
                      <a:pt x="123" y="125"/>
                      <a:pt x="123" y="125"/>
                      <a:pt x="123" y="125"/>
                    </a:cubicBezTo>
                    <a:cubicBezTo>
                      <a:pt x="123" y="125"/>
                      <a:pt x="123" y="125"/>
                      <a:pt x="123" y="125"/>
                    </a:cubicBezTo>
                    <a:cubicBezTo>
                      <a:pt x="122" y="124"/>
                      <a:pt x="122" y="124"/>
                      <a:pt x="122" y="124"/>
                    </a:cubicBezTo>
                    <a:cubicBezTo>
                      <a:pt x="123" y="125"/>
                      <a:pt x="123" y="125"/>
                      <a:pt x="123" y="125"/>
                    </a:cubicBezTo>
                    <a:cubicBezTo>
                      <a:pt x="123" y="127"/>
                      <a:pt x="123" y="127"/>
                      <a:pt x="123" y="127"/>
                    </a:cubicBezTo>
                    <a:cubicBezTo>
                      <a:pt x="129" y="137"/>
                      <a:pt x="129" y="137"/>
                      <a:pt x="129" y="137"/>
                    </a:cubicBezTo>
                    <a:cubicBezTo>
                      <a:pt x="100" y="153"/>
                      <a:pt x="100" y="153"/>
                      <a:pt x="100" y="153"/>
                    </a:cubicBezTo>
                    <a:cubicBezTo>
                      <a:pt x="93" y="141"/>
                      <a:pt x="93" y="141"/>
                      <a:pt x="93" y="141"/>
                    </a:cubicBezTo>
                    <a:cubicBezTo>
                      <a:pt x="93" y="141"/>
                      <a:pt x="93" y="141"/>
                      <a:pt x="93" y="141"/>
                    </a:cubicBezTo>
                    <a:cubicBezTo>
                      <a:pt x="93" y="140"/>
                      <a:pt x="93" y="140"/>
                      <a:pt x="93" y="140"/>
                    </a:cubicBezTo>
                    <a:cubicBezTo>
                      <a:pt x="93" y="142"/>
                      <a:pt x="93" y="142"/>
                      <a:pt x="93" y="142"/>
                    </a:cubicBezTo>
                    <a:cubicBezTo>
                      <a:pt x="92" y="155"/>
                      <a:pt x="92" y="155"/>
                      <a:pt x="92" y="155"/>
                    </a:cubicBezTo>
                    <a:cubicBezTo>
                      <a:pt x="59" y="155"/>
                      <a:pt x="59" y="155"/>
                      <a:pt x="59" y="155"/>
                    </a:cubicBezTo>
                    <a:cubicBezTo>
                      <a:pt x="60" y="141"/>
                      <a:pt x="60" y="141"/>
                      <a:pt x="60" y="141"/>
                    </a:cubicBezTo>
                    <a:cubicBezTo>
                      <a:pt x="60" y="141"/>
                      <a:pt x="60" y="141"/>
                      <a:pt x="60" y="141"/>
                    </a:cubicBezTo>
                    <a:cubicBezTo>
                      <a:pt x="60" y="139"/>
                      <a:pt x="60" y="139"/>
                      <a:pt x="60" y="139"/>
                    </a:cubicBezTo>
                    <a:cubicBezTo>
                      <a:pt x="59" y="141"/>
                      <a:pt x="59" y="141"/>
                      <a:pt x="59" y="141"/>
                    </a:cubicBezTo>
                    <a:cubicBezTo>
                      <a:pt x="52" y="152"/>
                      <a:pt x="52" y="152"/>
                      <a:pt x="52" y="152"/>
                    </a:cubicBezTo>
                    <a:cubicBezTo>
                      <a:pt x="23" y="135"/>
                      <a:pt x="23" y="135"/>
                      <a:pt x="23" y="135"/>
                    </a:cubicBezTo>
                    <a:cubicBezTo>
                      <a:pt x="30" y="124"/>
                      <a:pt x="30" y="124"/>
                      <a:pt x="30" y="124"/>
                    </a:cubicBezTo>
                    <a:cubicBezTo>
                      <a:pt x="31" y="123"/>
                      <a:pt x="31" y="123"/>
                      <a:pt x="31" y="123"/>
                    </a:cubicBezTo>
                    <a:cubicBezTo>
                      <a:pt x="31" y="122"/>
                      <a:pt x="31" y="122"/>
                      <a:pt x="31" y="122"/>
                    </a:cubicBezTo>
                    <a:cubicBezTo>
                      <a:pt x="30" y="123"/>
                      <a:pt x="30" y="123"/>
                      <a:pt x="30" y="123"/>
                    </a:cubicBezTo>
                    <a:cubicBezTo>
                      <a:pt x="18" y="130"/>
                      <a:pt x="18" y="130"/>
                      <a:pt x="18" y="130"/>
                    </a:cubicBezTo>
                    <a:cubicBezTo>
                      <a:pt x="2" y="100"/>
                      <a:pt x="2" y="100"/>
                      <a:pt x="2" y="100"/>
                    </a:cubicBezTo>
                    <a:cubicBezTo>
                      <a:pt x="14" y="94"/>
                      <a:pt x="14" y="94"/>
                      <a:pt x="14" y="94"/>
                    </a:cubicBezTo>
                    <a:cubicBezTo>
                      <a:pt x="15" y="93"/>
                      <a:pt x="15" y="93"/>
                      <a:pt x="15" y="93"/>
                    </a:cubicBezTo>
                    <a:cubicBezTo>
                      <a:pt x="14" y="93"/>
                      <a:pt x="14" y="93"/>
                      <a:pt x="14" y="93"/>
                    </a:cubicBezTo>
                    <a:cubicBezTo>
                      <a:pt x="0" y="93"/>
                      <a:pt x="0" y="93"/>
                      <a:pt x="0" y="93"/>
                    </a:cubicBezTo>
                    <a:cubicBezTo>
                      <a:pt x="1" y="60"/>
                      <a:pt x="1" y="60"/>
                      <a:pt x="1" y="6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sp>
            <p:nvSpPr>
              <p:cNvPr id="11" name="Freeform 52"/>
              <p:cNvSpPr>
                <a:spLocks/>
              </p:cNvSpPr>
              <p:nvPr/>
            </p:nvSpPr>
            <p:spPr bwMode="auto">
              <a:xfrm>
                <a:off x="4627563" y="1263650"/>
                <a:ext cx="631825" cy="769938"/>
              </a:xfrm>
              <a:custGeom>
                <a:avLst/>
                <a:gdLst>
                  <a:gd name="T0" fmla="*/ 86 w 927"/>
                  <a:gd name="T1" fmla="*/ 875 h 1130"/>
                  <a:gd name="T2" fmla="*/ 90 w 927"/>
                  <a:gd name="T3" fmla="*/ 831 h 1130"/>
                  <a:gd name="T4" fmla="*/ 88 w 927"/>
                  <a:gd name="T5" fmla="*/ 763 h 1130"/>
                  <a:gd name="T6" fmla="*/ 7 w 927"/>
                  <a:gd name="T7" fmla="*/ 722 h 1130"/>
                  <a:gd name="T8" fmla="*/ 4 w 927"/>
                  <a:gd name="T9" fmla="*/ 686 h 1130"/>
                  <a:gd name="T10" fmla="*/ 4 w 927"/>
                  <a:gd name="T11" fmla="*/ 686 h 1130"/>
                  <a:gd name="T12" fmla="*/ 42 w 927"/>
                  <a:gd name="T13" fmla="*/ 615 h 1130"/>
                  <a:gd name="T14" fmla="*/ 42 w 927"/>
                  <a:gd name="T15" fmla="*/ 615 h 1130"/>
                  <a:gd name="T16" fmla="*/ 103 w 927"/>
                  <a:gd name="T17" fmla="*/ 439 h 1130"/>
                  <a:gd name="T18" fmla="*/ 103 w 927"/>
                  <a:gd name="T19" fmla="*/ 439 h 1130"/>
                  <a:gd name="T20" fmla="*/ 519 w 927"/>
                  <a:gd name="T21" fmla="*/ 69 h 1130"/>
                  <a:gd name="T22" fmla="*/ 927 w 927"/>
                  <a:gd name="T23" fmla="*/ 437 h 1130"/>
                  <a:gd name="T24" fmla="*/ 792 w 927"/>
                  <a:gd name="T25" fmla="*/ 880 h 1130"/>
                  <a:gd name="T26" fmla="*/ 886 w 927"/>
                  <a:gd name="T27" fmla="*/ 1079 h 1130"/>
                  <a:gd name="T28" fmla="*/ 844 w 927"/>
                  <a:gd name="T29" fmla="*/ 1103 h 1130"/>
                  <a:gd name="T30" fmla="*/ 746 w 927"/>
                  <a:gd name="T31" fmla="*/ 819 h 1130"/>
                  <a:gd name="T32" fmla="*/ 878 w 927"/>
                  <a:gd name="T33" fmla="*/ 437 h 1130"/>
                  <a:gd name="T34" fmla="*/ 241 w 927"/>
                  <a:gd name="T35" fmla="*/ 242 h 1130"/>
                  <a:gd name="T36" fmla="*/ 151 w 927"/>
                  <a:gd name="T37" fmla="*/ 439 h 1130"/>
                  <a:gd name="T38" fmla="*/ 151 w 927"/>
                  <a:gd name="T39" fmla="*/ 439 h 1130"/>
                  <a:gd name="T40" fmla="*/ 155 w 927"/>
                  <a:gd name="T41" fmla="*/ 476 h 1130"/>
                  <a:gd name="T42" fmla="*/ 84 w 927"/>
                  <a:gd name="T43" fmla="*/ 639 h 1130"/>
                  <a:gd name="T44" fmla="*/ 84 w 927"/>
                  <a:gd name="T45" fmla="*/ 639 h 1130"/>
                  <a:gd name="T46" fmla="*/ 50 w 927"/>
                  <a:gd name="T47" fmla="*/ 699 h 1130"/>
                  <a:gd name="T48" fmla="*/ 50 w 927"/>
                  <a:gd name="T49" fmla="*/ 699 h 1130"/>
                  <a:gd name="T50" fmla="*/ 123 w 927"/>
                  <a:gd name="T51" fmla="*/ 721 h 1130"/>
                  <a:gd name="T52" fmla="*/ 135 w 927"/>
                  <a:gd name="T53" fmla="*/ 772 h 1130"/>
                  <a:gd name="T54" fmla="*/ 129 w 927"/>
                  <a:gd name="T55" fmla="*/ 793 h 1130"/>
                  <a:gd name="T56" fmla="*/ 191 w 927"/>
                  <a:gd name="T57" fmla="*/ 824 h 1130"/>
                  <a:gd name="T58" fmla="*/ 124 w 927"/>
                  <a:gd name="T59" fmla="*/ 842 h 1130"/>
                  <a:gd name="T60" fmla="*/ 172 w 927"/>
                  <a:gd name="T61" fmla="*/ 976 h 1130"/>
                  <a:gd name="T62" fmla="*/ 317 w 927"/>
                  <a:gd name="T63" fmla="*/ 1007 h 1130"/>
                  <a:gd name="T64" fmla="*/ 431 w 927"/>
                  <a:gd name="T65" fmla="*/ 1080 h 1130"/>
                  <a:gd name="T66" fmla="*/ 388 w 927"/>
                  <a:gd name="T67" fmla="*/ 1102 h 1130"/>
                  <a:gd name="T68" fmla="*/ 218 w 927"/>
                  <a:gd name="T69" fmla="*/ 1040 h 1130"/>
                  <a:gd name="T70" fmla="*/ 102 w 927"/>
                  <a:gd name="T71" fmla="*/ 972 h 1130"/>
                  <a:gd name="T72" fmla="*/ 86 w 927"/>
                  <a:gd name="T73" fmla="*/ 8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7" h="1130">
                    <a:moveTo>
                      <a:pt x="86" y="875"/>
                    </a:moveTo>
                    <a:cubicBezTo>
                      <a:pt x="67" y="865"/>
                      <a:pt x="69" y="837"/>
                      <a:pt x="90" y="831"/>
                    </a:cubicBezTo>
                    <a:cubicBezTo>
                      <a:pt x="54" y="816"/>
                      <a:pt x="80" y="792"/>
                      <a:pt x="88" y="763"/>
                    </a:cubicBezTo>
                    <a:cubicBezTo>
                      <a:pt x="55" y="756"/>
                      <a:pt x="21" y="753"/>
                      <a:pt x="7" y="722"/>
                    </a:cubicBezTo>
                    <a:cubicBezTo>
                      <a:pt x="1" y="711"/>
                      <a:pt x="0" y="699"/>
                      <a:pt x="4" y="686"/>
                    </a:cubicBezTo>
                    <a:cubicBezTo>
                      <a:pt x="4" y="686"/>
                      <a:pt x="4" y="686"/>
                      <a:pt x="4" y="686"/>
                    </a:cubicBezTo>
                    <a:cubicBezTo>
                      <a:pt x="42" y="615"/>
                      <a:pt x="42" y="615"/>
                      <a:pt x="42" y="615"/>
                    </a:cubicBezTo>
                    <a:cubicBezTo>
                      <a:pt x="42" y="615"/>
                      <a:pt x="42" y="615"/>
                      <a:pt x="42" y="615"/>
                    </a:cubicBezTo>
                    <a:cubicBezTo>
                      <a:pt x="129" y="458"/>
                      <a:pt x="103" y="517"/>
                      <a:pt x="103" y="439"/>
                    </a:cubicBezTo>
                    <a:cubicBezTo>
                      <a:pt x="103" y="439"/>
                      <a:pt x="103" y="439"/>
                      <a:pt x="103" y="439"/>
                    </a:cubicBezTo>
                    <a:cubicBezTo>
                      <a:pt x="103" y="245"/>
                      <a:pt x="316" y="69"/>
                      <a:pt x="519" y="69"/>
                    </a:cubicBezTo>
                    <a:cubicBezTo>
                      <a:pt x="737" y="69"/>
                      <a:pt x="927" y="213"/>
                      <a:pt x="927" y="437"/>
                    </a:cubicBezTo>
                    <a:cubicBezTo>
                      <a:pt x="927" y="652"/>
                      <a:pt x="772" y="752"/>
                      <a:pt x="792" y="880"/>
                    </a:cubicBezTo>
                    <a:cubicBezTo>
                      <a:pt x="804" y="955"/>
                      <a:pt x="850" y="1015"/>
                      <a:pt x="886" y="1079"/>
                    </a:cubicBezTo>
                    <a:cubicBezTo>
                      <a:pt x="902" y="1107"/>
                      <a:pt x="860" y="1130"/>
                      <a:pt x="844" y="1103"/>
                    </a:cubicBezTo>
                    <a:cubicBezTo>
                      <a:pt x="801" y="1026"/>
                      <a:pt x="723" y="921"/>
                      <a:pt x="746" y="819"/>
                    </a:cubicBezTo>
                    <a:cubicBezTo>
                      <a:pt x="779" y="676"/>
                      <a:pt x="878" y="610"/>
                      <a:pt x="878" y="437"/>
                    </a:cubicBezTo>
                    <a:cubicBezTo>
                      <a:pt x="878" y="134"/>
                      <a:pt x="472" y="0"/>
                      <a:pt x="241" y="242"/>
                    </a:cubicBezTo>
                    <a:cubicBezTo>
                      <a:pt x="186" y="299"/>
                      <a:pt x="151" y="370"/>
                      <a:pt x="151" y="439"/>
                    </a:cubicBezTo>
                    <a:cubicBezTo>
                      <a:pt x="151" y="439"/>
                      <a:pt x="151" y="439"/>
                      <a:pt x="151" y="439"/>
                    </a:cubicBezTo>
                    <a:cubicBezTo>
                      <a:pt x="151" y="451"/>
                      <a:pt x="152" y="464"/>
                      <a:pt x="155" y="476"/>
                    </a:cubicBezTo>
                    <a:cubicBezTo>
                      <a:pt x="160" y="506"/>
                      <a:pt x="122" y="573"/>
                      <a:pt x="84" y="639"/>
                    </a:cubicBezTo>
                    <a:cubicBezTo>
                      <a:pt x="84" y="639"/>
                      <a:pt x="84" y="639"/>
                      <a:pt x="84" y="639"/>
                    </a:cubicBezTo>
                    <a:cubicBezTo>
                      <a:pt x="50" y="699"/>
                      <a:pt x="50" y="699"/>
                      <a:pt x="50" y="699"/>
                    </a:cubicBezTo>
                    <a:cubicBezTo>
                      <a:pt x="50" y="699"/>
                      <a:pt x="50" y="699"/>
                      <a:pt x="50" y="699"/>
                    </a:cubicBezTo>
                    <a:cubicBezTo>
                      <a:pt x="48" y="709"/>
                      <a:pt x="109" y="718"/>
                      <a:pt x="123" y="721"/>
                    </a:cubicBezTo>
                    <a:cubicBezTo>
                      <a:pt x="154" y="728"/>
                      <a:pt x="139" y="759"/>
                      <a:pt x="135" y="772"/>
                    </a:cubicBezTo>
                    <a:cubicBezTo>
                      <a:pt x="134" y="779"/>
                      <a:pt x="132" y="786"/>
                      <a:pt x="129" y="793"/>
                    </a:cubicBezTo>
                    <a:cubicBezTo>
                      <a:pt x="157" y="800"/>
                      <a:pt x="193" y="793"/>
                      <a:pt x="191" y="824"/>
                    </a:cubicBezTo>
                    <a:cubicBezTo>
                      <a:pt x="189" y="856"/>
                      <a:pt x="147" y="846"/>
                      <a:pt x="124" y="842"/>
                    </a:cubicBezTo>
                    <a:cubicBezTo>
                      <a:pt x="195" y="888"/>
                      <a:pt x="98" y="942"/>
                      <a:pt x="172" y="976"/>
                    </a:cubicBezTo>
                    <a:cubicBezTo>
                      <a:pt x="206" y="992"/>
                      <a:pt x="288" y="1004"/>
                      <a:pt x="317" y="1007"/>
                    </a:cubicBezTo>
                    <a:cubicBezTo>
                      <a:pt x="379" y="1015"/>
                      <a:pt x="400" y="1018"/>
                      <a:pt x="431" y="1080"/>
                    </a:cubicBezTo>
                    <a:cubicBezTo>
                      <a:pt x="446" y="1108"/>
                      <a:pt x="403" y="1130"/>
                      <a:pt x="388" y="1102"/>
                    </a:cubicBezTo>
                    <a:cubicBezTo>
                      <a:pt x="359" y="1044"/>
                      <a:pt x="324" y="1063"/>
                      <a:pt x="218" y="1040"/>
                    </a:cubicBezTo>
                    <a:cubicBezTo>
                      <a:pt x="172" y="1030"/>
                      <a:pt x="122" y="1018"/>
                      <a:pt x="102" y="972"/>
                    </a:cubicBezTo>
                    <a:cubicBezTo>
                      <a:pt x="75" y="909"/>
                      <a:pt x="125" y="895"/>
                      <a:pt x="86" y="87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solidFill>
                    <a:prstClr val="black"/>
                  </a:solidFill>
                </a:endParaRPr>
              </a:p>
            </p:txBody>
          </p:sp>
        </p:grpSp>
      </p:grpSp>
      <p:grpSp>
        <p:nvGrpSpPr>
          <p:cNvPr id="6" name="Groupe 5"/>
          <p:cNvGrpSpPr/>
          <p:nvPr/>
        </p:nvGrpSpPr>
        <p:grpSpPr>
          <a:xfrm>
            <a:off x="494831" y="1300920"/>
            <a:ext cx="1260000" cy="1260000"/>
            <a:chOff x="579844" y="2677977"/>
            <a:chExt cx="1260000" cy="1260000"/>
          </a:xfrm>
        </p:grpSpPr>
        <p:sp>
          <p:nvSpPr>
            <p:cNvPr id="15" name="Ellipse 14"/>
            <p:cNvSpPr/>
            <p:nvPr/>
          </p:nvSpPr>
          <p:spPr>
            <a:xfrm>
              <a:off x="579844" y="2677977"/>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reeform 18"/>
            <p:cNvSpPr>
              <a:spLocks noEditPoints="1"/>
            </p:cNvSpPr>
            <p:nvPr/>
          </p:nvSpPr>
          <p:spPr bwMode="auto">
            <a:xfrm>
              <a:off x="836525" y="2991920"/>
              <a:ext cx="746638" cy="632114"/>
            </a:xfrm>
            <a:custGeom>
              <a:avLst/>
              <a:gdLst>
                <a:gd name="T0" fmla="*/ 1522 w 3051"/>
                <a:gd name="T1" fmla="*/ 779 h 2134"/>
                <a:gd name="T2" fmla="*/ 2349 w 3051"/>
                <a:gd name="T3" fmla="*/ 929 h 2134"/>
                <a:gd name="T4" fmla="*/ 2500 w 3051"/>
                <a:gd name="T5" fmla="*/ 425 h 2134"/>
                <a:gd name="T6" fmla="*/ 1673 w 3051"/>
                <a:gd name="T7" fmla="*/ 275 h 2134"/>
                <a:gd name="T8" fmla="*/ 1522 w 3051"/>
                <a:gd name="T9" fmla="*/ 507 h 2134"/>
                <a:gd name="T10" fmla="*/ 1522 w 3051"/>
                <a:gd name="T11" fmla="*/ 721 h 2134"/>
                <a:gd name="T12" fmla="*/ 1588 w 3051"/>
                <a:gd name="T13" fmla="*/ 425 h 2134"/>
                <a:gd name="T14" fmla="*/ 2349 w 3051"/>
                <a:gd name="T15" fmla="*/ 340 h 2134"/>
                <a:gd name="T16" fmla="*/ 2434 w 3051"/>
                <a:gd name="T17" fmla="*/ 779 h 2134"/>
                <a:gd name="T18" fmla="*/ 1673 w 3051"/>
                <a:gd name="T19" fmla="*/ 863 h 2134"/>
                <a:gd name="T20" fmla="*/ 1588 w 3051"/>
                <a:gd name="T21" fmla="*/ 656 h 2134"/>
                <a:gd name="T22" fmla="*/ 1588 w 3051"/>
                <a:gd name="T23" fmla="*/ 545 h 2134"/>
                <a:gd name="T24" fmla="*/ 984 w 3051"/>
                <a:gd name="T25" fmla="*/ 1134 h 2134"/>
                <a:gd name="T26" fmla="*/ 996 w 3051"/>
                <a:gd name="T27" fmla="*/ 846 h 2134"/>
                <a:gd name="T28" fmla="*/ 859 w 3051"/>
                <a:gd name="T29" fmla="*/ 840 h 2134"/>
                <a:gd name="T30" fmla="*/ 910 w 3051"/>
                <a:gd name="T31" fmla="*/ 909 h 2134"/>
                <a:gd name="T32" fmla="*/ 929 w 3051"/>
                <a:gd name="T33" fmla="*/ 1343 h 2134"/>
                <a:gd name="T34" fmla="*/ 956 w 3051"/>
                <a:gd name="T35" fmla="*/ 1348 h 2134"/>
                <a:gd name="T36" fmla="*/ 1481 w 3051"/>
                <a:gd name="T37" fmla="*/ 1188 h 2134"/>
                <a:gd name="T38" fmla="*/ 559 w 3051"/>
                <a:gd name="T39" fmla="*/ 1348 h 2134"/>
                <a:gd name="T40" fmla="*/ 772 w 3051"/>
                <a:gd name="T41" fmla="*/ 847 h 2134"/>
                <a:gd name="T42" fmla="*/ 542 w 3051"/>
                <a:gd name="T43" fmla="*/ 1330 h 2134"/>
                <a:gd name="T44" fmla="*/ 2991 w 3051"/>
                <a:gd name="T45" fmla="*/ 1839 h 2134"/>
                <a:gd name="T46" fmla="*/ 2562 w 3051"/>
                <a:gd name="T47" fmla="*/ 1679 h 2134"/>
                <a:gd name="T48" fmla="*/ 363 w 3051"/>
                <a:gd name="T49" fmla="*/ 1705 h 2134"/>
                <a:gd name="T50" fmla="*/ 0 w 3051"/>
                <a:gd name="T51" fmla="*/ 1931 h 2134"/>
                <a:gd name="T52" fmla="*/ 66 w 3051"/>
                <a:gd name="T53" fmla="*/ 2134 h 2134"/>
                <a:gd name="T54" fmla="*/ 3051 w 3051"/>
                <a:gd name="T55" fmla="*/ 2068 h 2134"/>
                <a:gd name="T56" fmla="*/ 2991 w 3051"/>
                <a:gd name="T57" fmla="*/ 1839 h 2134"/>
                <a:gd name="T58" fmla="*/ 957 w 3051"/>
                <a:gd name="T59" fmla="*/ 2034 h 2134"/>
                <a:gd name="T60" fmla="*/ 957 w 3051"/>
                <a:gd name="T61" fmla="*/ 1964 h 2134"/>
                <a:gd name="T62" fmla="*/ 2129 w 3051"/>
                <a:gd name="T63" fmla="*/ 1999 h 2134"/>
                <a:gd name="T64" fmla="*/ 487 w 3051"/>
                <a:gd name="T65" fmla="*/ 1619 h 2134"/>
                <a:gd name="T66" fmla="*/ 2796 w 3051"/>
                <a:gd name="T67" fmla="*/ 1388 h 2134"/>
                <a:gd name="T68" fmla="*/ 2565 w 3051"/>
                <a:gd name="T69" fmla="*/ 0 h 2134"/>
                <a:gd name="T70" fmla="*/ 256 w 3051"/>
                <a:gd name="T71" fmla="*/ 231 h 2134"/>
                <a:gd name="T72" fmla="*/ 487 w 3051"/>
                <a:gd name="T73" fmla="*/ 1619 h 2134"/>
                <a:gd name="T74" fmla="*/ 487 w 3051"/>
                <a:gd name="T75" fmla="*/ 198 h 2134"/>
                <a:gd name="T76" fmla="*/ 2584 w 3051"/>
                <a:gd name="T77" fmla="*/ 205 h 2134"/>
                <a:gd name="T78" fmla="*/ 2598 w 3051"/>
                <a:gd name="T79" fmla="*/ 1388 h 2134"/>
                <a:gd name="T80" fmla="*/ 487 w 3051"/>
                <a:gd name="T81" fmla="*/ 1421 h 2134"/>
                <a:gd name="T82" fmla="*/ 454 w 3051"/>
                <a:gd name="T83" fmla="*/ 231 h 2134"/>
                <a:gd name="T84" fmla="*/ 1093 w 3051"/>
                <a:gd name="T85" fmla="*/ 715 h 2134"/>
                <a:gd name="T86" fmla="*/ 930 w 3051"/>
                <a:gd name="T87" fmla="*/ 332 h 2134"/>
                <a:gd name="T88" fmla="*/ 766 w 3051"/>
                <a:gd name="T89" fmla="*/ 714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51" h="2134">
                  <a:moveTo>
                    <a:pt x="1522" y="721"/>
                  </a:moveTo>
                  <a:cubicBezTo>
                    <a:pt x="1522" y="779"/>
                    <a:pt x="1522" y="779"/>
                    <a:pt x="1522" y="779"/>
                  </a:cubicBezTo>
                  <a:cubicBezTo>
                    <a:pt x="1522" y="862"/>
                    <a:pt x="1590" y="929"/>
                    <a:pt x="1673" y="929"/>
                  </a:cubicBezTo>
                  <a:cubicBezTo>
                    <a:pt x="2349" y="929"/>
                    <a:pt x="2349" y="929"/>
                    <a:pt x="2349" y="929"/>
                  </a:cubicBezTo>
                  <a:cubicBezTo>
                    <a:pt x="2433" y="929"/>
                    <a:pt x="2500" y="862"/>
                    <a:pt x="2500" y="779"/>
                  </a:cubicBezTo>
                  <a:cubicBezTo>
                    <a:pt x="2500" y="425"/>
                    <a:pt x="2500" y="425"/>
                    <a:pt x="2500" y="425"/>
                  </a:cubicBezTo>
                  <a:cubicBezTo>
                    <a:pt x="2500" y="342"/>
                    <a:pt x="2433" y="275"/>
                    <a:pt x="2349" y="275"/>
                  </a:cubicBezTo>
                  <a:cubicBezTo>
                    <a:pt x="1673" y="275"/>
                    <a:pt x="1673" y="275"/>
                    <a:pt x="1673" y="275"/>
                  </a:cubicBezTo>
                  <a:cubicBezTo>
                    <a:pt x="1590" y="275"/>
                    <a:pt x="1522" y="342"/>
                    <a:pt x="1522" y="425"/>
                  </a:cubicBezTo>
                  <a:cubicBezTo>
                    <a:pt x="1522" y="507"/>
                    <a:pt x="1522" y="507"/>
                    <a:pt x="1522" y="507"/>
                  </a:cubicBezTo>
                  <a:cubicBezTo>
                    <a:pt x="1149" y="721"/>
                    <a:pt x="1149" y="721"/>
                    <a:pt x="1149" y="721"/>
                  </a:cubicBezTo>
                  <a:lnTo>
                    <a:pt x="1522" y="721"/>
                  </a:lnTo>
                  <a:close/>
                  <a:moveTo>
                    <a:pt x="1588" y="545"/>
                  </a:moveTo>
                  <a:cubicBezTo>
                    <a:pt x="1588" y="425"/>
                    <a:pt x="1588" y="425"/>
                    <a:pt x="1588" y="425"/>
                  </a:cubicBezTo>
                  <a:cubicBezTo>
                    <a:pt x="1588" y="379"/>
                    <a:pt x="1626" y="340"/>
                    <a:pt x="1673" y="340"/>
                  </a:cubicBezTo>
                  <a:cubicBezTo>
                    <a:pt x="2349" y="340"/>
                    <a:pt x="2349" y="340"/>
                    <a:pt x="2349" y="340"/>
                  </a:cubicBezTo>
                  <a:cubicBezTo>
                    <a:pt x="2396" y="340"/>
                    <a:pt x="2434" y="379"/>
                    <a:pt x="2434" y="425"/>
                  </a:cubicBezTo>
                  <a:cubicBezTo>
                    <a:pt x="2434" y="779"/>
                    <a:pt x="2434" y="779"/>
                    <a:pt x="2434" y="779"/>
                  </a:cubicBezTo>
                  <a:cubicBezTo>
                    <a:pt x="2434" y="825"/>
                    <a:pt x="2396" y="863"/>
                    <a:pt x="2349" y="863"/>
                  </a:cubicBezTo>
                  <a:cubicBezTo>
                    <a:pt x="1673" y="863"/>
                    <a:pt x="1673" y="863"/>
                    <a:pt x="1673" y="863"/>
                  </a:cubicBezTo>
                  <a:cubicBezTo>
                    <a:pt x="1626" y="863"/>
                    <a:pt x="1588" y="825"/>
                    <a:pt x="1588" y="779"/>
                  </a:cubicBezTo>
                  <a:cubicBezTo>
                    <a:pt x="1588" y="656"/>
                    <a:pt x="1588" y="656"/>
                    <a:pt x="1588" y="656"/>
                  </a:cubicBezTo>
                  <a:cubicBezTo>
                    <a:pt x="1395" y="656"/>
                    <a:pt x="1395" y="656"/>
                    <a:pt x="1395" y="656"/>
                  </a:cubicBezTo>
                  <a:lnTo>
                    <a:pt x="1588" y="545"/>
                  </a:lnTo>
                  <a:close/>
                  <a:moveTo>
                    <a:pt x="929" y="1343"/>
                  </a:moveTo>
                  <a:cubicBezTo>
                    <a:pt x="984" y="1134"/>
                    <a:pt x="984" y="1134"/>
                    <a:pt x="984" y="1134"/>
                  </a:cubicBezTo>
                  <a:cubicBezTo>
                    <a:pt x="971" y="1052"/>
                    <a:pt x="959" y="972"/>
                    <a:pt x="949" y="908"/>
                  </a:cubicBezTo>
                  <a:cubicBezTo>
                    <a:pt x="996" y="846"/>
                    <a:pt x="996" y="846"/>
                    <a:pt x="996" y="846"/>
                  </a:cubicBezTo>
                  <a:cubicBezTo>
                    <a:pt x="1000" y="840"/>
                    <a:pt x="1000" y="840"/>
                    <a:pt x="1000" y="840"/>
                  </a:cubicBezTo>
                  <a:cubicBezTo>
                    <a:pt x="859" y="840"/>
                    <a:pt x="859" y="840"/>
                    <a:pt x="859" y="840"/>
                  </a:cubicBezTo>
                  <a:cubicBezTo>
                    <a:pt x="863" y="846"/>
                    <a:pt x="863" y="846"/>
                    <a:pt x="863" y="846"/>
                  </a:cubicBezTo>
                  <a:cubicBezTo>
                    <a:pt x="910" y="909"/>
                    <a:pt x="910" y="909"/>
                    <a:pt x="910" y="909"/>
                  </a:cubicBezTo>
                  <a:cubicBezTo>
                    <a:pt x="900" y="972"/>
                    <a:pt x="888" y="1052"/>
                    <a:pt x="875" y="1134"/>
                  </a:cubicBezTo>
                  <a:lnTo>
                    <a:pt x="929" y="1343"/>
                  </a:lnTo>
                  <a:close/>
                  <a:moveTo>
                    <a:pt x="1087" y="847"/>
                  </a:moveTo>
                  <a:cubicBezTo>
                    <a:pt x="956" y="1348"/>
                    <a:pt x="956" y="1348"/>
                    <a:pt x="956" y="1348"/>
                  </a:cubicBezTo>
                  <a:cubicBezTo>
                    <a:pt x="1490" y="1348"/>
                    <a:pt x="1490" y="1348"/>
                    <a:pt x="1490" y="1348"/>
                  </a:cubicBezTo>
                  <a:cubicBezTo>
                    <a:pt x="1481" y="1188"/>
                    <a:pt x="1481" y="1188"/>
                    <a:pt x="1481" y="1188"/>
                  </a:cubicBezTo>
                  <a:cubicBezTo>
                    <a:pt x="1465" y="959"/>
                    <a:pt x="1295" y="853"/>
                    <a:pt x="1087" y="847"/>
                  </a:cubicBezTo>
                  <a:close/>
                  <a:moveTo>
                    <a:pt x="559" y="1348"/>
                  </a:moveTo>
                  <a:cubicBezTo>
                    <a:pt x="903" y="1348"/>
                    <a:pt x="903" y="1348"/>
                    <a:pt x="903" y="1348"/>
                  </a:cubicBezTo>
                  <a:cubicBezTo>
                    <a:pt x="772" y="847"/>
                    <a:pt x="772" y="847"/>
                    <a:pt x="772" y="847"/>
                  </a:cubicBezTo>
                  <a:cubicBezTo>
                    <a:pt x="686" y="849"/>
                    <a:pt x="607" y="867"/>
                    <a:pt x="542" y="904"/>
                  </a:cubicBezTo>
                  <a:cubicBezTo>
                    <a:pt x="542" y="1330"/>
                    <a:pt x="542" y="1330"/>
                    <a:pt x="542" y="1330"/>
                  </a:cubicBezTo>
                  <a:cubicBezTo>
                    <a:pt x="542" y="1340"/>
                    <a:pt x="550" y="1348"/>
                    <a:pt x="559" y="1348"/>
                  </a:cubicBezTo>
                  <a:close/>
                  <a:moveTo>
                    <a:pt x="2991" y="1839"/>
                  </a:moveTo>
                  <a:cubicBezTo>
                    <a:pt x="2689" y="1705"/>
                    <a:pt x="2689" y="1705"/>
                    <a:pt x="2689" y="1705"/>
                  </a:cubicBezTo>
                  <a:cubicBezTo>
                    <a:pt x="2655" y="1691"/>
                    <a:pt x="2599" y="1679"/>
                    <a:pt x="2562" y="1679"/>
                  </a:cubicBezTo>
                  <a:cubicBezTo>
                    <a:pt x="490" y="1679"/>
                    <a:pt x="490" y="1679"/>
                    <a:pt x="490" y="1679"/>
                  </a:cubicBezTo>
                  <a:cubicBezTo>
                    <a:pt x="453" y="1679"/>
                    <a:pt x="396" y="1691"/>
                    <a:pt x="363" y="1705"/>
                  </a:cubicBezTo>
                  <a:cubicBezTo>
                    <a:pt x="61" y="1839"/>
                    <a:pt x="61" y="1839"/>
                    <a:pt x="61" y="1839"/>
                  </a:cubicBezTo>
                  <a:cubicBezTo>
                    <a:pt x="27" y="1853"/>
                    <a:pt x="0" y="1895"/>
                    <a:pt x="0" y="1931"/>
                  </a:cubicBezTo>
                  <a:cubicBezTo>
                    <a:pt x="0" y="2068"/>
                    <a:pt x="0" y="2068"/>
                    <a:pt x="0" y="2068"/>
                  </a:cubicBezTo>
                  <a:cubicBezTo>
                    <a:pt x="0" y="2105"/>
                    <a:pt x="30" y="2134"/>
                    <a:pt x="66" y="2134"/>
                  </a:cubicBezTo>
                  <a:cubicBezTo>
                    <a:pt x="2985" y="2134"/>
                    <a:pt x="2985" y="2134"/>
                    <a:pt x="2985" y="2134"/>
                  </a:cubicBezTo>
                  <a:cubicBezTo>
                    <a:pt x="3022" y="2134"/>
                    <a:pt x="3051" y="2105"/>
                    <a:pt x="3051" y="2068"/>
                  </a:cubicBezTo>
                  <a:cubicBezTo>
                    <a:pt x="3051" y="1931"/>
                    <a:pt x="3051" y="1931"/>
                    <a:pt x="3051" y="1931"/>
                  </a:cubicBezTo>
                  <a:cubicBezTo>
                    <a:pt x="3051" y="1895"/>
                    <a:pt x="3024" y="1853"/>
                    <a:pt x="2991" y="1839"/>
                  </a:cubicBezTo>
                  <a:close/>
                  <a:moveTo>
                    <a:pt x="2094" y="2034"/>
                  </a:moveTo>
                  <a:cubicBezTo>
                    <a:pt x="957" y="2034"/>
                    <a:pt x="957" y="2034"/>
                    <a:pt x="957" y="2034"/>
                  </a:cubicBezTo>
                  <a:cubicBezTo>
                    <a:pt x="938" y="2034"/>
                    <a:pt x="922" y="2018"/>
                    <a:pt x="922" y="1999"/>
                  </a:cubicBezTo>
                  <a:cubicBezTo>
                    <a:pt x="922" y="1980"/>
                    <a:pt x="938" y="1964"/>
                    <a:pt x="957" y="1964"/>
                  </a:cubicBezTo>
                  <a:cubicBezTo>
                    <a:pt x="2094" y="1964"/>
                    <a:pt x="2094" y="1964"/>
                    <a:pt x="2094" y="1964"/>
                  </a:cubicBezTo>
                  <a:cubicBezTo>
                    <a:pt x="2114" y="1964"/>
                    <a:pt x="2129" y="1980"/>
                    <a:pt x="2129" y="1999"/>
                  </a:cubicBezTo>
                  <a:cubicBezTo>
                    <a:pt x="2129" y="2018"/>
                    <a:pt x="2114" y="2034"/>
                    <a:pt x="2094" y="2034"/>
                  </a:cubicBezTo>
                  <a:close/>
                  <a:moveTo>
                    <a:pt x="487" y="1619"/>
                  </a:moveTo>
                  <a:cubicBezTo>
                    <a:pt x="2565" y="1619"/>
                    <a:pt x="2565" y="1619"/>
                    <a:pt x="2565" y="1619"/>
                  </a:cubicBezTo>
                  <a:cubicBezTo>
                    <a:pt x="2692" y="1619"/>
                    <a:pt x="2796" y="1515"/>
                    <a:pt x="2796" y="1388"/>
                  </a:cubicBezTo>
                  <a:cubicBezTo>
                    <a:pt x="2796" y="231"/>
                    <a:pt x="2796" y="231"/>
                    <a:pt x="2796" y="231"/>
                  </a:cubicBezTo>
                  <a:cubicBezTo>
                    <a:pt x="2796" y="104"/>
                    <a:pt x="2692" y="0"/>
                    <a:pt x="2565" y="0"/>
                  </a:cubicBezTo>
                  <a:cubicBezTo>
                    <a:pt x="487" y="0"/>
                    <a:pt x="487" y="0"/>
                    <a:pt x="487" y="0"/>
                  </a:cubicBezTo>
                  <a:cubicBezTo>
                    <a:pt x="359" y="0"/>
                    <a:pt x="256" y="104"/>
                    <a:pt x="256" y="231"/>
                  </a:cubicBezTo>
                  <a:cubicBezTo>
                    <a:pt x="256" y="1388"/>
                    <a:pt x="256" y="1388"/>
                    <a:pt x="256" y="1388"/>
                  </a:cubicBezTo>
                  <a:cubicBezTo>
                    <a:pt x="256" y="1515"/>
                    <a:pt x="359" y="1619"/>
                    <a:pt x="487" y="1619"/>
                  </a:cubicBezTo>
                  <a:close/>
                  <a:moveTo>
                    <a:pt x="454" y="231"/>
                  </a:moveTo>
                  <a:cubicBezTo>
                    <a:pt x="454" y="213"/>
                    <a:pt x="468" y="198"/>
                    <a:pt x="487" y="198"/>
                  </a:cubicBezTo>
                  <a:cubicBezTo>
                    <a:pt x="2565" y="198"/>
                    <a:pt x="2565" y="198"/>
                    <a:pt x="2565" y="198"/>
                  </a:cubicBezTo>
                  <a:cubicBezTo>
                    <a:pt x="2572" y="198"/>
                    <a:pt x="2578" y="201"/>
                    <a:pt x="2584" y="205"/>
                  </a:cubicBezTo>
                  <a:cubicBezTo>
                    <a:pt x="2592" y="211"/>
                    <a:pt x="2598" y="220"/>
                    <a:pt x="2598" y="231"/>
                  </a:cubicBezTo>
                  <a:cubicBezTo>
                    <a:pt x="2598" y="1388"/>
                    <a:pt x="2598" y="1388"/>
                    <a:pt x="2598" y="1388"/>
                  </a:cubicBezTo>
                  <a:cubicBezTo>
                    <a:pt x="2598" y="1406"/>
                    <a:pt x="2583" y="1421"/>
                    <a:pt x="2565" y="1421"/>
                  </a:cubicBezTo>
                  <a:cubicBezTo>
                    <a:pt x="487" y="1421"/>
                    <a:pt x="487" y="1421"/>
                    <a:pt x="487" y="1421"/>
                  </a:cubicBezTo>
                  <a:cubicBezTo>
                    <a:pt x="468" y="1421"/>
                    <a:pt x="454" y="1406"/>
                    <a:pt x="454" y="1388"/>
                  </a:cubicBezTo>
                  <a:lnTo>
                    <a:pt x="454" y="231"/>
                  </a:lnTo>
                  <a:close/>
                  <a:moveTo>
                    <a:pt x="930" y="785"/>
                  </a:moveTo>
                  <a:cubicBezTo>
                    <a:pt x="994" y="785"/>
                    <a:pt x="1052" y="758"/>
                    <a:pt x="1093" y="715"/>
                  </a:cubicBezTo>
                  <a:cubicBezTo>
                    <a:pt x="1132" y="674"/>
                    <a:pt x="1156" y="619"/>
                    <a:pt x="1156" y="558"/>
                  </a:cubicBezTo>
                  <a:cubicBezTo>
                    <a:pt x="1156" y="433"/>
                    <a:pt x="1055" y="332"/>
                    <a:pt x="930" y="332"/>
                  </a:cubicBezTo>
                  <a:cubicBezTo>
                    <a:pt x="804" y="332"/>
                    <a:pt x="703" y="433"/>
                    <a:pt x="703" y="558"/>
                  </a:cubicBezTo>
                  <a:cubicBezTo>
                    <a:pt x="703" y="619"/>
                    <a:pt x="727" y="674"/>
                    <a:pt x="766" y="714"/>
                  </a:cubicBezTo>
                  <a:cubicBezTo>
                    <a:pt x="807" y="758"/>
                    <a:pt x="865" y="785"/>
                    <a:pt x="930" y="785"/>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IE"/>
            </a:p>
          </p:txBody>
        </p:sp>
      </p:grpSp>
      <p:sp>
        <p:nvSpPr>
          <p:cNvPr id="21" name="ZoneTexte 20"/>
          <p:cNvSpPr txBox="1"/>
          <p:nvPr/>
        </p:nvSpPr>
        <p:spPr>
          <a:xfrm>
            <a:off x="1729432" y="3865219"/>
            <a:ext cx="3699626" cy="1015663"/>
          </a:xfrm>
          <a:prstGeom prst="rect">
            <a:avLst/>
          </a:prstGeom>
          <a:noFill/>
        </p:spPr>
        <p:txBody>
          <a:bodyPr wrap="square" rtlCol="0">
            <a:spAutoFit/>
          </a:bodyPr>
          <a:lstStyle/>
          <a:p>
            <a:pPr algn="ctr"/>
            <a:r>
              <a:rPr lang="fr-FR" sz="2000" b="1" dirty="0" smtClean="0">
                <a:solidFill>
                  <a:srgbClr val="000091"/>
                </a:solidFill>
                <a:latin typeface="Marianne" panose="02000000000000000000" pitchFamily="50" charset="0"/>
              </a:rPr>
              <a:t>Un accompagnement </a:t>
            </a:r>
            <a:r>
              <a:rPr lang="fr-FR" sz="2000" b="1" dirty="0">
                <a:solidFill>
                  <a:srgbClr val="000091"/>
                </a:solidFill>
                <a:latin typeface="Marianne" panose="02000000000000000000" pitchFamily="50" charset="0"/>
              </a:rPr>
              <a:t>par un </a:t>
            </a:r>
            <a:r>
              <a:rPr lang="fr-FR" sz="2000" b="1" dirty="0" smtClean="0">
                <a:solidFill>
                  <a:srgbClr val="000091"/>
                </a:solidFill>
                <a:latin typeface="Marianne" panose="02000000000000000000" pitchFamily="50" charset="0"/>
              </a:rPr>
              <a:t>professionnel pour le premier autotest</a:t>
            </a:r>
            <a:endParaRPr lang="fr-FR" sz="2000" b="1" dirty="0">
              <a:solidFill>
                <a:srgbClr val="000091"/>
              </a:solidFill>
              <a:latin typeface="Marianne" panose="02000000000000000000" pitchFamily="50" charset="0"/>
            </a:endParaRPr>
          </a:p>
        </p:txBody>
      </p:sp>
      <p:sp>
        <p:nvSpPr>
          <p:cNvPr id="22" name="Triangle isocèle 21"/>
          <p:cNvSpPr/>
          <p:nvPr/>
        </p:nvSpPr>
        <p:spPr>
          <a:xfrm rot="5400000">
            <a:off x="5329627" y="1861915"/>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p:cNvSpPr txBox="1"/>
          <p:nvPr/>
        </p:nvSpPr>
        <p:spPr>
          <a:xfrm>
            <a:off x="1842875" y="1423089"/>
            <a:ext cx="3699626" cy="1015663"/>
          </a:xfrm>
          <a:prstGeom prst="rect">
            <a:avLst/>
          </a:prstGeom>
          <a:noFill/>
        </p:spPr>
        <p:txBody>
          <a:bodyPr wrap="square" rtlCol="0">
            <a:spAutoFit/>
          </a:bodyPr>
          <a:lstStyle/>
          <a:p>
            <a:pPr algn="ctr"/>
            <a:r>
              <a:rPr lang="fr-FR" sz="2000" b="1" dirty="0" smtClean="0">
                <a:solidFill>
                  <a:srgbClr val="000091"/>
                </a:solidFill>
                <a:latin typeface="Marianne" panose="02000000000000000000" pitchFamily="50" charset="0"/>
              </a:rPr>
              <a:t>Un support de formation et un référentiel de formation accessibles à tous</a:t>
            </a:r>
            <a:endParaRPr lang="fr-FR" sz="2000" b="1" dirty="0">
              <a:solidFill>
                <a:srgbClr val="000091"/>
              </a:solidFill>
              <a:latin typeface="Marianne" panose="02000000000000000000" pitchFamily="50" charset="0"/>
            </a:endParaRPr>
          </a:p>
        </p:txBody>
      </p:sp>
      <p:sp>
        <p:nvSpPr>
          <p:cNvPr id="25" name="Triangle isocèle 24"/>
          <p:cNvSpPr/>
          <p:nvPr/>
        </p:nvSpPr>
        <p:spPr>
          <a:xfrm rot="5400000">
            <a:off x="5305889" y="4304045"/>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space réservé du texte 3"/>
          <p:cNvSpPr txBox="1">
            <a:spLocks/>
          </p:cNvSpPr>
          <p:nvPr/>
        </p:nvSpPr>
        <p:spPr>
          <a:xfrm>
            <a:off x="5746479" y="2992282"/>
            <a:ext cx="6333691" cy="310807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Le professionnel explique comment réaliser l’auto-prélèvement et comment le résultat doit être </a:t>
            </a:r>
            <a:r>
              <a:rPr lang="fr-FR" sz="1400" dirty="0" smtClean="0"/>
              <a:t>interprété</a:t>
            </a:r>
          </a:p>
          <a:p>
            <a:r>
              <a:rPr lang="fr-FR" sz="1400" dirty="0"/>
              <a:t>Le premier autotest </a:t>
            </a:r>
            <a:r>
              <a:rPr lang="fr-FR" sz="1400" dirty="0" smtClean="0"/>
              <a:t>doit être </a:t>
            </a:r>
            <a:r>
              <a:rPr lang="fr-FR" sz="1400" dirty="0"/>
              <a:t>précédé par les conseils d’un professionnel (pharmacien, encadrant, médiateur </a:t>
            </a:r>
            <a:r>
              <a:rPr lang="fr-FR" sz="1400" dirty="0" smtClean="0"/>
              <a:t>LAC, etc. )</a:t>
            </a:r>
            <a:endParaRPr lang="fr-FR" sz="1400" dirty="0"/>
          </a:p>
          <a:p>
            <a:r>
              <a:rPr lang="fr-FR" sz="1400" dirty="0"/>
              <a:t>Le professionnel rappelle que l’autotest est réservé aux personnes asymptomatiques : en cas de symptôme ou si on est cas contact, il est nécessaire de réaliser un test </a:t>
            </a:r>
            <a:r>
              <a:rPr lang="fr-FR" sz="1400" dirty="0" smtClean="0"/>
              <a:t>PCR </a:t>
            </a:r>
            <a:r>
              <a:rPr lang="fr-FR" sz="1400" dirty="0"/>
              <a:t>ou un test antigénique sur prélèvement </a:t>
            </a:r>
            <a:r>
              <a:rPr lang="fr-FR" sz="1400" dirty="0" err="1"/>
              <a:t>nasopharyngé</a:t>
            </a:r>
            <a:r>
              <a:rPr lang="fr-FR" sz="1400" dirty="0"/>
              <a:t> </a:t>
            </a:r>
            <a:endParaRPr lang="fr-FR" sz="1400" dirty="0" smtClean="0"/>
          </a:p>
          <a:p>
            <a:r>
              <a:rPr lang="fr-FR" sz="1400" dirty="0" smtClean="0"/>
              <a:t>Il rappelle qu’une utilisation itérative de ces autotests est recommandée, une a deux fois par semaine par exemple.</a:t>
            </a:r>
            <a:endParaRPr lang="fr-FR" sz="1400" dirty="0"/>
          </a:p>
          <a:p>
            <a:r>
              <a:rPr lang="fr-FR" sz="1400" dirty="0" smtClean="0"/>
              <a:t>Il détaille les </a:t>
            </a:r>
            <a:r>
              <a:rPr lang="fr-FR" sz="1400" dirty="0"/>
              <a:t>messages de santé publique </a:t>
            </a:r>
            <a:r>
              <a:rPr lang="fr-FR" sz="1400" dirty="0" smtClean="0"/>
              <a:t>et la conduite à tenir en cas de résultat positif et négatif:</a:t>
            </a:r>
          </a:p>
          <a:p>
            <a:pPr lvl="1"/>
            <a:r>
              <a:rPr lang="fr-FR" sz="1400" dirty="0" smtClean="0"/>
              <a:t>En cas de test positif : isolement immédiat et confirmation par test PCR et Isolement de 10 jours à partir du prélèvement.</a:t>
            </a:r>
          </a:p>
          <a:p>
            <a:pPr lvl="1"/>
            <a:r>
              <a:rPr lang="fr-FR" sz="1400" dirty="0" smtClean="0"/>
              <a:t>En cas de test négatif : rester prudent, continuer à respecter les gestes et mesures barrières</a:t>
            </a:r>
            <a:endParaRPr lang="fr-FR" sz="1400" dirty="0"/>
          </a:p>
        </p:txBody>
      </p:sp>
      <p:cxnSp>
        <p:nvCxnSpPr>
          <p:cNvPr id="30" name="Connecteur droit 29"/>
          <p:cNvCxnSpPr/>
          <p:nvPr/>
        </p:nvCxnSpPr>
        <p:spPr>
          <a:xfrm>
            <a:off x="5756277" y="2864607"/>
            <a:ext cx="6332400" cy="0"/>
          </a:xfrm>
          <a:prstGeom prst="line">
            <a:avLst/>
          </a:prstGeom>
          <a:ln w="12700">
            <a:solidFill>
              <a:srgbClr val="000091"/>
            </a:solidFill>
            <a:prstDash val="dash"/>
          </a:ln>
        </p:spPr>
        <p:style>
          <a:lnRef idx="1">
            <a:schemeClr val="accent1"/>
          </a:lnRef>
          <a:fillRef idx="0">
            <a:schemeClr val="accent1"/>
          </a:fillRef>
          <a:effectRef idx="0">
            <a:schemeClr val="accent1"/>
          </a:effectRef>
          <a:fontRef idx="minor">
            <a:schemeClr val="tx1"/>
          </a:fontRef>
        </p:style>
      </p:cxnSp>
      <p:sp>
        <p:nvSpPr>
          <p:cNvPr id="31" name="Espace réservé du texte 3"/>
          <p:cNvSpPr txBox="1">
            <a:spLocks/>
          </p:cNvSpPr>
          <p:nvPr/>
        </p:nvSpPr>
        <p:spPr>
          <a:xfrm>
            <a:off x="5746478" y="1536290"/>
            <a:ext cx="6333691" cy="82376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Une </a:t>
            </a:r>
            <a:r>
              <a:rPr lang="fr-FR" sz="1400" dirty="0"/>
              <a:t>notice explicative et un tutoriel vidéo </a:t>
            </a:r>
            <a:r>
              <a:rPr lang="fr-FR" sz="1400" dirty="0" smtClean="0"/>
              <a:t>sont disponibles </a:t>
            </a:r>
            <a:r>
              <a:rPr lang="fr-FR" sz="1400" dirty="0"/>
              <a:t>sur le site du </a:t>
            </a:r>
            <a:r>
              <a:rPr lang="fr-FR" sz="1400" dirty="0" smtClean="0"/>
              <a:t>MSS</a:t>
            </a:r>
            <a:r>
              <a:rPr lang="fr-FR" sz="1400" dirty="0"/>
              <a:t>: </a:t>
            </a:r>
            <a:r>
              <a:rPr lang="fr-FR" sz="1400" dirty="0">
                <a:hlinkClick r:id="rId2"/>
              </a:rPr>
              <a:t>https://</a:t>
            </a:r>
            <a:r>
              <a:rPr lang="fr-FR" sz="1400" dirty="0" smtClean="0">
                <a:hlinkClick r:id="rId2"/>
              </a:rPr>
              <a:t>solidarites-sante.gouv.fr/autotests-covid-19</a:t>
            </a:r>
            <a:r>
              <a:rPr lang="fr-FR" sz="1400" dirty="0" smtClean="0"/>
              <a:t> </a:t>
            </a:r>
          </a:p>
          <a:p>
            <a:r>
              <a:rPr lang="fr-FR" sz="1400" dirty="0" smtClean="0"/>
              <a:t>Sur chaque boîte d’autotests les informations importantes sur la conduite à tenir sont rappelées et un QR Code renvoie sur le site du MSS</a:t>
            </a:r>
            <a:endParaRPr lang="fr-FR" sz="1400" dirty="0"/>
          </a:p>
        </p:txBody>
      </p:sp>
      <p:sp>
        <p:nvSpPr>
          <p:cNvPr id="18" name="Espace réservé du numéro de diapositive 17"/>
          <p:cNvSpPr>
            <a:spLocks noGrp="1"/>
          </p:cNvSpPr>
          <p:nvPr>
            <p:ph type="sldNum" sz="quarter" idx="12"/>
          </p:nvPr>
        </p:nvSpPr>
        <p:spPr/>
        <p:txBody>
          <a:bodyPr/>
          <a:lstStyle/>
          <a:p>
            <a:fld id="{AF130D2B-A145-4187-9231-579C110DE58B}" type="slidenum">
              <a:rPr lang="fr-FR" sz="700" smtClean="0"/>
              <a:t>8</a:t>
            </a:fld>
            <a:endParaRPr lang="fr-FR" sz="700"/>
          </a:p>
        </p:txBody>
      </p:sp>
    </p:spTree>
    <p:extLst>
      <p:ext uri="{BB962C8B-B14F-4D97-AF65-F5344CB8AC3E}">
        <p14:creationId xmlns:p14="http://schemas.microsoft.com/office/powerpoint/2010/main" val="362565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263927" y="440759"/>
            <a:ext cx="11644448" cy="673839"/>
          </a:xfrm>
        </p:spPr>
        <p:txBody>
          <a:bodyPr>
            <a:noAutofit/>
          </a:bodyPr>
          <a:lstStyle/>
          <a:p>
            <a:pPr algn="ctr"/>
            <a:r>
              <a:rPr lang="fr-FR" sz="2400" b="1" spc="400" dirty="0">
                <a:solidFill>
                  <a:srgbClr val="000091"/>
                </a:solidFill>
                <a:latin typeface="Marianne" panose="02000000000000000000" pitchFamily="50" charset="0"/>
              </a:rPr>
              <a:t>Dans quelles conditions </a:t>
            </a:r>
            <a:r>
              <a:rPr lang="fr-FR" sz="2400" b="1" spc="400" dirty="0" smtClean="0">
                <a:solidFill>
                  <a:srgbClr val="000091"/>
                </a:solidFill>
                <a:latin typeface="Marianne" panose="02000000000000000000" pitchFamily="50" charset="0"/>
              </a:rPr>
              <a:t>matérielles doivent </a:t>
            </a:r>
            <a:r>
              <a:rPr lang="fr-FR" sz="2400" b="1" spc="400" dirty="0">
                <a:solidFill>
                  <a:srgbClr val="000091"/>
                </a:solidFill>
                <a:latin typeface="Marianne" panose="02000000000000000000" pitchFamily="50" charset="0"/>
              </a:rPr>
              <a:t>être réalisés les </a:t>
            </a:r>
            <a:r>
              <a:rPr lang="fr-FR" sz="2400" b="1" spc="400" dirty="0" smtClean="0">
                <a:solidFill>
                  <a:srgbClr val="000091"/>
                </a:solidFill>
                <a:latin typeface="Marianne" panose="02000000000000000000" pitchFamily="50" charset="0"/>
              </a:rPr>
              <a:t>autotests </a:t>
            </a:r>
            <a:r>
              <a:rPr lang="fr-FR" sz="2400" b="1" u="sng" spc="400" dirty="0" smtClean="0">
                <a:solidFill>
                  <a:srgbClr val="000091"/>
                </a:solidFill>
                <a:latin typeface="Marianne" panose="02000000000000000000" pitchFamily="50" charset="0"/>
              </a:rPr>
              <a:t>en dépistage </a:t>
            </a:r>
            <a:r>
              <a:rPr lang="fr-FR" sz="2400" b="1" u="sng" spc="400" smtClean="0">
                <a:solidFill>
                  <a:srgbClr val="000091"/>
                </a:solidFill>
                <a:latin typeface="Marianne" panose="02000000000000000000" pitchFamily="50" charset="0"/>
              </a:rPr>
              <a:t>itératif collectif</a:t>
            </a:r>
            <a:r>
              <a:rPr lang="fr-FR" sz="2400" b="1" spc="400" smtClean="0">
                <a:solidFill>
                  <a:srgbClr val="000091"/>
                </a:solidFill>
                <a:latin typeface="Marianne" panose="02000000000000000000" pitchFamily="50" charset="0"/>
              </a:rPr>
              <a:t>?</a:t>
            </a:r>
            <a:endParaRPr lang="fr-FR" sz="2400" b="1" spc="400" dirty="0">
              <a:solidFill>
                <a:srgbClr val="000091"/>
              </a:solidFill>
              <a:latin typeface="Marianne" panose="02000000000000000000" pitchFamily="50" charset="0"/>
              <a:ea typeface="+mn-ea"/>
              <a:cs typeface="+mn-cs"/>
            </a:endParaRPr>
          </a:p>
        </p:txBody>
      </p:sp>
      <p:sp>
        <p:nvSpPr>
          <p:cNvPr id="11" name="ZoneTexte 10"/>
          <p:cNvSpPr txBox="1"/>
          <p:nvPr/>
        </p:nvSpPr>
        <p:spPr>
          <a:xfrm>
            <a:off x="1841305" y="2162722"/>
            <a:ext cx="3699626" cy="1323439"/>
          </a:xfrm>
          <a:prstGeom prst="rect">
            <a:avLst/>
          </a:prstGeom>
          <a:noFill/>
        </p:spPr>
        <p:txBody>
          <a:bodyPr wrap="square" rtlCol="0">
            <a:spAutoFit/>
          </a:bodyPr>
          <a:lstStyle/>
          <a:p>
            <a:pPr algn="ctr"/>
            <a:r>
              <a:rPr lang="fr-FR" sz="2000" b="1" dirty="0" smtClean="0">
                <a:solidFill>
                  <a:srgbClr val="000091"/>
                </a:solidFill>
                <a:latin typeface="Marianne" panose="02000000000000000000" pitchFamily="50" charset="0"/>
              </a:rPr>
              <a:t>L’aménagement des locaux recommandé en cas de dépistage collectif par autotest</a:t>
            </a:r>
            <a:endParaRPr lang="fr-FR" sz="2000" b="1" dirty="0">
              <a:solidFill>
                <a:srgbClr val="000091"/>
              </a:solidFill>
              <a:latin typeface="Marianne" panose="02000000000000000000" pitchFamily="50" charset="0"/>
            </a:endParaRPr>
          </a:p>
        </p:txBody>
      </p:sp>
      <p:pic>
        <p:nvPicPr>
          <p:cNvPr id="15" name="Image 14"/>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263927" y="2171589"/>
            <a:ext cx="1260000" cy="1305705"/>
          </a:xfrm>
          <a:prstGeom prst="ellipse">
            <a:avLst/>
          </a:prstGeom>
          <a:solidFill>
            <a:srgbClr val="000091"/>
          </a:solidFill>
        </p:spPr>
      </p:pic>
      <p:sp>
        <p:nvSpPr>
          <p:cNvPr id="16" name="Espace réservé du texte 3"/>
          <p:cNvSpPr txBox="1">
            <a:spLocks/>
          </p:cNvSpPr>
          <p:nvPr/>
        </p:nvSpPr>
        <p:spPr>
          <a:xfrm>
            <a:off x="5858309" y="1717698"/>
            <a:ext cx="6333691" cy="23036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1400" dirty="0" smtClean="0"/>
          </a:p>
          <a:p>
            <a:r>
              <a:rPr lang="fr-FR" sz="1400" dirty="0" smtClean="0"/>
              <a:t>L’utilisation d’un</a:t>
            </a:r>
            <a:r>
              <a:rPr lang="fr-FR" sz="1400" b="1" dirty="0" smtClean="0">
                <a:solidFill>
                  <a:srgbClr val="000091"/>
                </a:solidFill>
              </a:rPr>
              <a:t> miroir </a:t>
            </a:r>
            <a:r>
              <a:rPr lang="fr-FR" sz="1400" dirty="0"/>
              <a:t>e</a:t>
            </a:r>
            <a:r>
              <a:rPr lang="fr-FR" sz="1400" dirty="0" smtClean="0"/>
              <a:t>st recommandée pour </a:t>
            </a:r>
            <a:r>
              <a:rPr lang="fr-FR" sz="1400" dirty="0"/>
              <a:t>la réalisation </a:t>
            </a:r>
            <a:r>
              <a:rPr lang="fr-FR" sz="1400" dirty="0" smtClean="0"/>
              <a:t>de l’autotest</a:t>
            </a:r>
            <a:endParaRPr lang="fr-FR" sz="1400" dirty="0"/>
          </a:p>
          <a:p>
            <a:r>
              <a:rPr lang="fr-FR" sz="1400" dirty="0"/>
              <a:t>Un </a:t>
            </a:r>
            <a:r>
              <a:rPr lang="fr-FR" sz="1400" b="1" dirty="0">
                <a:solidFill>
                  <a:srgbClr val="000091"/>
                </a:solidFill>
              </a:rPr>
              <a:t>point d'eau pour le lavage des mains </a:t>
            </a:r>
            <a:r>
              <a:rPr lang="fr-FR" sz="1400" dirty="0"/>
              <a:t>ou un </a:t>
            </a:r>
            <a:r>
              <a:rPr lang="fr-FR" sz="1400" b="1" dirty="0">
                <a:solidFill>
                  <a:srgbClr val="000091"/>
                </a:solidFill>
              </a:rPr>
              <a:t>point de distribution de solution </a:t>
            </a:r>
            <a:r>
              <a:rPr lang="fr-FR" sz="1400" b="1" dirty="0" smtClean="0">
                <a:solidFill>
                  <a:srgbClr val="000091"/>
                </a:solidFill>
              </a:rPr>
              <a:t>hydro-alcoolique</a:t>
            </a:r>
            <a:endParaRPr lang="fr-FR" sz="1400" dirty="0"/>
          </a:p>
          <a:p>
            <a:r>
              <a:rPr lang="fr-FR" sz="1400" dirty="0" smtClean="0"/>
              <a:t>Une </a:t>
            </a:r>
            <a:r>
              <a:rPr lang="fr-FR" sz="1400" b="1" dirty="0" smtClean="0">
                <a:solidFill>
                  <a:srgbClr val="000091"/>
                </a:solidFill>
              </a:rPr>
              <a:t>désinfection des surfaces </a:t>
            </a:r>
            <a:r>
              <a:rPr lang="fr-FR" sz="1400" dirty="0" smtClean="0"/>
              <a:t>à la fin de l’autotest </a:t>
            </a:r>
            <a:r>
              <a:rPr lang="fr-FR" sz="1400" dirty="0"/>
              <a:t>en utilisant des produits homologués par la norme NF EN 14476 (entièrement virucides</a:t>
            </a:r>
            <a:r>
              <a:rPr lang="fr-FR" sz="1400" dirty="0" smtClean="0"/>
              <a:t>)</a:t>
            </a:r>
            <a:endParaRPr lang="fr-FR" sz="1400" dirty="0"/>
          </a:p>
          <a:p>
            <a:r>
              <a:rPr lang="fr-FR" sz="1400" dirty="0" smtClean="0"/>
              <a:t>Une </a:t>
            </a:r>
            <a:r>
              <a:rPr lang="fr-FR" sz="1400" b="1" dirty="0" smtClean="0">
                <a:solidFill>
                  <a:srgbClr val="000091"/>
                </a:solidFill>
              </a:rPr>
              <a:t>aération </a:t>
            </a:r>
            <a:r>
              <a:rPr lang="fr-FR" sz="1400" dirty="0" smtClean="0"/>
              <a:t>des locaux est nécessaire </a:t>
            </a:r>
            <a:r>
              <a:rPr lang="fr-FR" sz="1400" dirty="0"/>
              <a:t>durant la réalisation de </a:t>
            </a:r>
            <a:r>
              <a:rPr lang="fr-FR" sz="1400" dirty="0" smtClean="0"/>
              <a:t>l’autotest</a:t>
            </a:r>
            <a:endParaRPr lang="fr-FR" sz="1400" dirty="0"/>
          </a:p>
          <a:p>
            <a:endParaRPr lang="fr-FR" sz="1400" dirty="0"/>
          </a:p>
          <a:p>
            <a:pPr>
              <a:lnSpc>
                <a:spcPct val="120000"/>
              </a:lnSpc>
              <a:spcBef>
                <a:spcPts val="0"/>
              </a:spcBef>
            </a:pPr>
            <a:endParaRPr lang="fr-FR" sz="1400" dirty="0"/>
          </a:p>
        </p:txBody>
      </p:sp>
      <p:sp>
        <p:nvSpPr>
          <p:cNvPr id="20" name="Triangle isocèle 19"/>
          <p:cNvSpPr/>
          <p:nvPr/>
        </p:nvSpPr>
        <p:spPr>
          <a:xfrm rot="5400000">
            <a:off x="5417740" y="2755437"/>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961785" y="4082227"/>
            <a:ext cx="6126737" cy="1231106"/>
          </a:xfrm>
          <a:prstGeom prst="rect">
            <a:avLst/>
          </a:prstGeom>
        </p:spPr>
        <p:txBody>
          <a:bodyPr wrap="square">
            <a:spAutoFit/>
          </a:bodyPr>
          <a:lstStyle/>
          <a:p>
            <a:pPr algn="just"/>
            <a:r>
              <a:rPr lang="fr-FR" sz="1600" dirty="0"/>
              <a:t> </a:t>
            </a:r>
          </a:p>
          <a:p>
            <a:pPr algn="just"/>
            <a:r>
              <a:rPr lang="fr-FR" sz="1400" dirty="0"/>
              <a:t>En raison de la concentration de déchets potentiellement contaminés, l’élimination </a:t>
            </a:r>
            <a:r>
              <a:rPr lang="fr-FR" sz="1400" dirty="0" smtClean="0"/>
              <a:t>des déchets doit se faire en </a:t>
            </a:r>
            <a:r>
              <a:rPr lang="fr-FR" sz="1400" dirty="0"/>
              <a:t>filière DASRI </a:t>
            </a:r>
            <a:r>
              <a:rPr lang="fr-FR" sz="1400" dirty="0" smtClean="0"/>
              <a:t>selon </a:t>
            </a:r>
            <a:r>
              <a:rPr lang="fr-FR" sz="1400" dirty="0"/>
              <a:t>les mêmes modalités que pour les dépistages collectifs réalisés par tests antigéniques ou salivaires.</a:t>
            </a:r>
          </a:p>
          <a:p>
            <a:pPr marL="285750" indent="-285750">
              <a:buFont typeface="Arial" panose="020B0604020202020204" pitchFamily="34" charset="0"/>
              <a:buChar char="•"/>
            </a:pPr>
            <a:endParaRPr lang="fr-FR" sz="1600" dirty="0"/>
          </a:p>
        </p:txBody>
      </p:sp>
      <p:sp>
        <p:nvSpPr>
          <p:cNvPr id="8" name="ZoneTexte 7"/>
          <p:cNvSpPr txBox="1"/>
          <p:nvPr/>
        </p:nvSpPr>
        <p:spPr>
          <a:xfrm>
            <a:off x="1729432" y="4343837"/>
            <a:ext cx="3699626" cy="707886"/>
          </a:xfrm>
          <a:prstGeom prst="rect">
            <a:avLst/>
          </a:prstGeom>
          <a:noFill/>
        </p:spPr>
        <p:txBody>
          <a:bodyPr wrap="square" rtlCol="0">
            <a:spAutoFit/>
          </a:bodyPr>
          <a:lstStyle/>
          <a:p>
            <a:pPr algn="ctr"/>
            <a:r>
              <a:rPr lang="fr-FR" sz="2000" b="1" dirty="0" smtClean="0">
                <a:solidFill>
                  <a:srgbClr val="000091"/>
                </a:solidFill>
                <a:latin typeface="Marianne" panose="02000000000000000000" pitchFamily="50" charset="0"/>
              </a:rPr>
              <a:t>L’évacuation des autotests par la filière DASRI</a:t>
            </a:r>
            <a:endParaRPr lang="fr-FR" sz="2000" b="1" dirty="0">
              <a:solidFill>
                <a:srgbClr val="000091"/>
              </a:solidFill>
              <a:latin typeface="Marianne" panose="02000000000000000000" pitchFamily="50" charset="0"/>
            </a:endParaRPr>
          </a:p>
        </p:txBody>
      </p:sp>
      <p:grpSp>
        <p:nvGrpSpPr>
          <p:cNvPr id="9" name="Groupe 8"/>
          <p:cNvGrpSpPr/>
          <p:nvPr/>
        </p:nvGrpSpPr>
        <p:grpSpPr>
          <a:xfrm>
            <a:off x="273776" y="4093658"/>
            <a:ext cx="1260000" cy="1260000"/>
            <a:chOff x="7958263" y="4718136"/>
            <a:chExt cx="1260000" cy="1260000"/>
          </a:xfrm>
        </p:grpSpPr>
        <p:sp>
          <p:nvSpPr>
            <p:cNvPr id="10" name="Ellipse 9"/>
            <p:cNvSpPr/>
            <p:nvPr/>
          </p:nvSpPr>
          <p:spPr>
            <a:xfrm>
              <a:off x="7958263" y="4718136"/>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 uri="{28A0092B-C50C-407E-A947-70E740481C1C}">
                  <a14:useLocalDpi xmlns:a14="http://schemas.microsoft.com/office/drawing/2010/main" val="0"/>
                </a:ext>
              </a:extLst>
            </a:blip>
            <a:stretch>
              <a:fillRect/>
            </a:stretch>
          </p:blipFill>
          <p:spPr>
            <a:xfrm>
              <a:off x="8245147" y="5005020"/>
              <a:ext cx="686233" cy="686233"/>
            </a:xfrm>
            <a:prstGeom prst="rect">
              <a:avLst/>
            </a:prstGeom>
          </p:spPr>
        </p:pic>
      </p:grpSp>
      <p:sp>
        <p:nvSpPr>
          <p:cNvPr id="13" name="Triangle isocèle 12"/>
          <p:cNvSpPr/>
          <p:nvPr/>
        </p:nvSpPr>
        <p:spPr>
          <a:xfrm rot="5400000">
            <a:off x="5570140" y="4654653"/>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98518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273776" y="140508"/>
            <a:ext cx="11644448" cy="673839"/>
          </a:xfrm>
        </p:spPr>
        <p:txBody>
          <a:bodyPr>
            <a:noAutofit/>
          </a:bodyPr>
          <a:lstStyle/>
          <a:p>
            <a:pPr algn="ctr"/>
            <a:r>
              <a:rPr lang="fr-FR" sz="2400" b="1" spc="400" dirty="0">
                <a:solidFill>
                  <a:srgbClr val="000091"/>
                </a:solidFill>
                <a:latin typeface="Marianne" panose="02000000000000000000" pitchFamily="50" charset="0"/>
              </a:rPr>
              <a:t>Dans quelles conditions </a:t>
            </a:r>
            <a:r>
              <a:rPr lang="fr-FR" sz="2400" b="1" spc="400" dirty="0" smtClean="0">
                <a:solidFill>
                  <a:srgbClr val="000091"/>
                </a:solidFill>
                <a:latin typeface="Marianne" panose="02000000000000000000" pitchFamily="50" charset="0"/>
              </a:rPr>
              <a:t>matérielles doivent </a:t>
            </a:r>
            <a:r>
              <a:rPr lang="fr-FR" sz="2400" b="1" spc="400" dirty="0">
                <a:solidFill>
                  <a:srgbClr val="000091"/>
                </a:solidFill>
                <a:latin typeface="Marianne" panose="02000000000000000000" pitchFamily="50" charset="0"/>
              </a:rPr>
              <a:t>être réalisés les </a:t>
            </a:r>
            <a:r>
              <a:rPr lang="fr-FR" sz="2400" b="1" spc="400" dirty="0" smtClean="0">
                <a:solidFill>
                  <a:srgbClr val="000091"/>
                </a:solidFill>
                <a:latin typeface="Marianne" panose="02000000000000000000" pitchFamily="50" charset="0"/>
              </a:rPr>
              <a:t>autotests en </a:t>
            </a:r>
            <a:r>
              <a:rPr lang="fr-FR" sz="2400" b="1" u="sng" spc="400" dirty="0" smtClean="0">
                <a:solidFill>
                  <a:srgbClr val="000091"/>
                </a:solidFill>
                <a:latin typeface="Marianne" panose="02000000000000000000" pitchFamily="50" charset="0"/>
              </a:rPr>
              <a:t>utilisation individuelle</a:t>
            </a:r>
            <a:r>
              <a:rPr lang="fr-FR" sz="2400" b="1" spc="400" dirty="0" smtClean="0">
                <a:solidFill>
                  <a:srgbClr val="000091"/>
                </a:solidFill>
                <a:latin typeface="Marianne" panose="02000000000000000000" pitchFamily="50" charset="0"/>
              </a:rPr>
              <a:t>?</a:t>
            </a:r>
            <a:endParaRPr lang="fr-FR" sz="2400" b="1" spc="400" dirty="0">
              <a:solidFill>
                <a:srgbClr val="000091"/>
              </a:solidFill>
              <a:latin typeface="Marianne" panose="02000000000000000000" pitchFamily="50" charset="0"/>
              <a:ea typeface="+mn-ea"/>
              <a:cs typeface="+mn-cs"/>
            </a:endParaRPr>
          </a:p>
        </p:txBody>
      </p:sp>
      <p:sp>
        <p:nvSpPr>
          <p:cNvPr id="11" name="ZoneTexte 10"/>
          <p:cNvSpPr txBox="1"/>
          <p:nvPr/>
        </p:nvSpPr>
        <p:spPr>
          <a:xfrm>
            <a:off x="1791457" y="1926513"/>
            <a:ext cx="3699626" cy="707886"/>
          </a:xfrm>
          <a:prstGeom prst="rect">
            <a:avLst/>
          </a:prstGeom>
          <a:noFill/>
        </p:spPr>
        <p:txBody>
          <a:bodyPr wrap="square" rtlCol="0">
            <a:spAutoFit/>
          </a:bodyPr>
          <a:lstStyle/>
          <a:p>
            <a:pPr algn="ctr"/>
            <a:r>
              <a:rPr lang="fr-FR" sz="2000" b="1" dirty="0" smtClean="0">
                <a:solidFill>
                  <a:srgbClr val="000091"/>
                </a:solidFill>
                <a:latin typeface="Marianne" panose="02000000000000000000" pitchFamily="50" charset="0"/>
              </a:rPr>
              <a:t>L’autotest est réalisable chez soi sans aménagement</a:t>
            </a:r>
            <a:endParaRPr lang="fr-FR" sz="2000" b="1" dirty="0">
              <a:solidFill>
                <a:srgbClr val="000091"/>
              </a:solidFill>
              <a:latin typeface="Marianne" panose="02000000000000000000" pitchFamily="50" charset="0"/>
            </a:endParaRPr>
          </a:p>
        </p:txBody>
      </p:sp>
      <p:pic>
        <p:nvPicPr>
          <p:cNvPr id="15" name="Image 14"/>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273776" y="1627603"/>
            <a:ext cx="1260000" cy="1305705"/>
          </a:xfrm>
          <a:prstGeom prst="ellipse">
            <a:avLst/>
          </a:prstGeom>
          <a:solidFill>
            <a:srgbClr val="000091"/>
          </a:solidFill>
        </p:spPr>
      </p:pic>
      <p:sp>
        <p:nvSpPr>
          <p:cNvPr id="16" name="Espace réservé du texte 3"/>
          <p:cNvSpPr txBox="1">
            <a:spLocks/>
          </p:cNvSpPr>
          <p:nvPr/>
        </p:nvSpPr>
        <p:spPr>
          <a:xfrm>
            <a:off x="5748764" y="901832"/>
            <a:ext cx="6333691" cy="29167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smtClean="0">
                <a:latin typeface="Marianne" panose="02000000000000000000"/>
              </a:rPr>
              <a:t>L’utilisation d’un </a:t>
            </a:r>
            <a:r>
              <a:rPr lang="fr-FR" sz="1600" b="1" dirty="0" smtClean="0">
                <a:solidFill>
                  <a:srgbClr val="000091"/>
                </a:solidFill>
                <a:latin typeface="Marianne" panose="02000000000000000000"/>
              </a:rPr>
              <a:t>miroir </a:t>
            </a:r>
            <a:r>
              <a:rPr lang="fr-FR" sz="1600" dirty="0" smtClean="0">
                <a:latin typeface="Marianne" panose="02000000000000000000"/>
              </a:rPr>
              <a:t>est recommandée pour </a:t>
            </a:r>
            <a:r>
              <a:rPr lang="fr-FR" sz="1600" dirty="0">
                <a:latin typeface="Marianne" panose="02000000000000000000"/>
              </a:rPr>
              <a:t>la réalisation </a:t>
            </a:r>
            <a:r>
              <a:rPr lang="fr-FR" sz="1600" dirty="0" smtClean="0">
                <a:latin typeface="Marianne" panose="02000000000000000000"/>
              </a:rPr>
              <a:t>de l’autotest</a:t>
            </a:r>
            <a:endParaRPr lang="fr-FR" sz="1600" dirty="0">
              <a:latin typeface="Marianne" panose="02000000000000000000"/>
            </a:endParaRPr>
          </a:p>
          <a:p>
            <a:r>
              <a:rPr lang="fr-FR" sz="1600" dirty="0">
                <a:latin typeface="Marianne" panose="02000000000000000000"/>
              </a:rPr>
              <a:t>Un </a:t>
            </a:r>
            <a:r>
              <a:rPr lang="fr-FR" sz="1600" b="1" dirty="0">
                <a:solidFill>
                  <a:srgbClr val="000091"/>
                </a:solidFill>
                <a:latin typeface="Marianne" panose="02000000000000000000"/>
              </a:rPr>
              <a:t>point d'eau pour le lavage des mains </a:t>
            </a:r>
            <a:r>
              <a:rPr lang="fr-FR" sz="1600" dirty="0">
                <a:latin typeface="Marianne" panose="02000000000000000000"/>
              </a:rPr>
              <a:t>ou un </a:t>
            </a:r>
            <a:r>
              <a:rPr lang="fr-FR" sz="1600" b="1" dirty="0">
                <a:solidFill>
                  <a:srgbClr val="000091"/>
                </a:solidFill>
                <a:latin typeface="Marianne" panose="02000000000000000000"/>
              </a:rPr>
              <a:t>point de distribution de solution </a:t>
            </a:r>
            <a:r>
              <a:rPr lang="fr-FR" sz="1600" b="1" dirty="0" smtClean="0">
                <a:solidFill>
                  <a:srgbClr val="000091"/>
                </a:solidFill>
                <a:latin typeface="Marianne" panose="02000000000000000000"/>
              </a:rPr>
              <a:t>hydro-alcoolique avant et après la réalisation de l’autotest</a:t>
            </a:r>
          </a:p>
          <a:p>
            <a:r>
              <a:rPr lang="fr-FR" sz="1600" dirty="0" smtClean="0">
                <a:latin typeface="Marianne" panose="02000000000000000000"/>
              </a:rPr>
              <a:t>L’auto-prélèvement </a:t>
            </a:r>
            <a:r>
              <a:rPr lang="fr-FR" sz="1600" dirty="0">
                <a:latin typeface="Marianne" panose="02000000000000000000"/>
              </a:rPr>
              <a:t>doit être réalisé dans des conditions permettant de garantir la sécurité de l’ensemble des membres du </a:t>
            </a:r>
            <a:r>
              <a:rPr lang="fr-FR" sz="1600" dirty="0" smtClean="0">
                <a:latin typeface="Marianne" panose="02000000000000000000"/>
              </a:rPr>
              <a:t>foyer : il est recommandé que la </a:t>
            </a:r>
            <a:r>
              <a:rPr lang="fr-FR" sz="1600" dirty="0">
                <a:latin typeface="Marianne" panose="02000000000000000000"/>
              </a:rPr>
              <a:t>personne </a:t>
            </a:r>
            <a:r>
              <a:rPr lang="fr-FR" sz="1600" dirty="0" smtClean="0">
                <a:latin typeface="Marianne" panose="02000000000000000000"/>
              </a:rPr>
              <a:t>testée réalise </a:t>
            </a:r>
            <a:r>
              <a:rPr lang="fr-FR" sz="1600" dirty="0">
                <a:latin typeface="Marianne" panose="02000000000000000000"/>
              </a:rPr>
              <a:t>le prélèvement à plus de 2 mètres des autres membres du foyer </a:t>
            </a:r>
            <a:r>
              <a:rPr lang="fr-FR" sz="1600" dirty="0" smtClean="0">
                <a:latin typeface="Marianne" panose="02000000000000000000"/>
              </a:rPr>
              <a:t>et </a:t>
            </a:r>
            <a:r>
              <a:rPr lang="fr-FR" sz="1600" dirty="0">
                <a:latin typeface="Marianne" panose="02000000000000000000"/>
              </a:rPr>
              <a:t>la pièce doit être par la suite aérée pendant 30 </a:t>
            </a:r>
            <a:r>
              <a:rPr lang="fr-FR" sz="1600" dirty="0" smtClean="0">
                <a:latin typeface="Marianne" panose="02000000000000000000"/>
              </a:rPr>
              <a:t>min pour </a:t>
            </a:r>
            <a:r>
              <a:rPr lang="fr-FR" sz="1600" dirty="0">
                <a:latin typeface="Marianne" panose="02000000000000000000"/>
              </a:rPr>
              <a:t>éviter une contamination par aérosolisation .  </a:t>
            </a:r>
          </a:p>
          <a:p>
            <a:pPr marL="0" indent="0">
              <a:buNone/>
            </a:pPr>
            <a:endParaRPr lang="fr-FR" sz="1600" dirty="0">
              <a:latin typeface="Marianne" panose="02000000000000000000"/>
            </a:endParaRPr>
          </a:p>
          <a:p>
            <a:endParaRPr lang="fr-FR" sz="1600" dirty="0">
              <a:latin typeface="Marianne" panose="02000000000000000000"/>
            </a:endParaRPr>
          </a:p>
          <a:p>
            <a:pPr>
              <a:lnSpc>
                <a:spcPct val="120000"/>
              </a:lnSpc>
              <a:spcBef>
                <a:spcPts val="0"/>
              </a:spcBef>
            </a:pPr>
            <a:endParaRPr lang="fr-FR" sz="1600" dirty="0">
              <a:latin typeface="Marianne" panose="02000000000000000000"/>
            </a:endParaRPr>
          </a:p>
        </p:txBody>
      </p:sp>
      <p:cxnSp>
        <p:nvCxnSpPr>
          <p:cNvPr id="17" name="Connecteur droit 16"/>
          <p:cNvCxnSpPr/>
          <p:nvPr/>
        </p:nvCxnSpPr>
        <p:spPr>
          <a:xfrm>
            <a:off x="5776357" y="3910037"/>
            <a:ext cx="6332400" cy="0"/>
          </a:xfrm>
          <a:prstGeom prst="line">
            <a:avLst/>
          </a:prstGeom>
          <a:ln w="12700">
            <a:solidFill>
              <a:srgbClr val="000091"/>
            </a:solidFill>
            <a:prstDash val="dash"/>
          </a:ln>
        </p:spPr>
        <p:style>
          <a:lnRef idx="1">
            <a:schemeClr val="accent1"/>
          </a:lnRef>
          <a:fillRef idx="0">
            <a:schemeClr val="accent1"/>
          </a:fillRef>
          <a:effectRef idx="0">
            <a:schemeClr val="accent1"/>
          </a:effectRef>
          <a:fontRef idx="minor">
            <a:schemeClr val="tx1"/>
          </a:fontRef>
        </p:style>
      </p:cxnSp>
      <p:sp>
        <p:nvSpPr>
          <p:cNvPr id="20" name="Triangle isocèle 19"/>
          <p:cNvSpPr/>
          <p:nvPr/>
        </p:nvSpPr>
        <p:spPr>
          <a:xfrm rot="5400000">
            <a:off x="5378301" y="2224489"/>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riangle isocèle 20"/>
          <p:cNvSpPr/>
          <p:nvPr/>
        </p:nvSpPr>
        <p:spPr>
          <a:xfrm rot="5400000">
            <a:off x="5382944" y="4938015"/>
            <a:ext cx="425749" cy="138010"/>
          </a:xfrm>
          <a:prstGeom prst="triangle">
            <a:avLst/>
          </a:prstGeom>
          <a:solidFill>
            <a:srgbClr val="0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numéro de diapositive 21"/>
          <p:cNvSpPr>
            <a:spLocks noGrp="1"/>
          </p:cNvSpPr>
          <p:nvPr>
            <p:ph type="sldNum" sz="quarter" idx="12"/>
          </p:nvPr>
        </p:nvSpPr>
        <p:spPr/>
        <p:txBody>
          <a:bodyPr/>
          <a:lstStyle/>
          <a:p>
            <a:fld id="{733122C9-A0B9-462F-8757-0847AD287B63}" type="slidenum">
              <a:rPr lang="fr-FR" smtClean="0"/>
              <a:pPr/>
              <a:t>10</a:t>
            </a:fld>
            <a:endParaRPr lang="fr-FR" dirty="0"/>
          </a:p>
        </p:txBody>
      </p:sp>
      <p:sp>
        <p:nvSpPr>
          <p:cNvPr id="24" name="Rectangle 23"/>
          <p:cNvSpPr/>
          <p:nvPr/>
        </p:nvSpPr>
        <p:spPr>
          <a:xfrm>
            <a:off x="5745877" y="3991358"/>
            <a:ext cx="6471203" cy="2308324"/>
          </a:xfrm>
          <a:prstGeom prst="rect">
            <a:avLst/>
          </a:prstGeom>
        </p:spPr>
        <p:txBody>
          <a:bodyPr wrap="square">
            <a:spAutoFit/>
          </a:bodyPr>
          <a:lstStyle/>
          <a:p>
            <a:pPr marL="285750" indent="-285750">
              <a:buFont typeface="Arial" panose="020B0604020202020204" pitchFamily="34" charset="0"/>
              <a:buChar char="•"/>
            </a:pPr>
            <a:r>
              <a:rPr lang="fr-FR" sz="1600" dirty="0">
                <a:latin typeface="Marianne" panose="02000000000000000000"/>
              </a:rPr>
              <a:t>Lorsque le test est </a:t>
            </a:r>
            <a:r>
              <a:rPr lang="fr-FR" sz="1600" dirty="0" smtClean="0">
                <a:latin typeface="Marianne" panose="02000000000000000000"/>
              </a:rPr>
              <a:t>négatif : </a:t>
            </a:r>
            <a:r>
              <a:rPr lang="fr-FR" sz="1600" dirty="0">
                <a:latin typeface="Marianne" panose="02000000000000000000"/>
              </a:rPr>
              <a:t>élimination des déchets via le circuit des ordures ménagères. </a:t>
            </a:r>
          </a:p>
          <a:p>
            <a:pPr marL="285750" lvl="0" indent="-285750">
              <a:buFont typeface="Arial" panose="020B0604020202020204" pitchFamily="34" charset="0"/>
              <a:buChar char="•"/>
            </a:pPr>
            <a:r>
              <a:rPr lang="fr-FR" sz="1600" dirty="0">
                <a:latin typeface="Marianne" panose="02000000000000000000"/>
              </a:rPr>
              <a:t>Lorsque le test est </a:t>
            </a:r>
            <a:r>
              <a:rPr lang="fr-FR" sz="1600" dirty="0" smtClean="0">
                <a:latin typeface="Marianne" panose="02000000000000000000"/>
              </a:rPr>
              <a:t>positif : </a:t>
            </a:r>
            <a:r>
              <a:rPr lang="fr-FR" sz="1600" dirty="0">
                <a:latin typeface="Marianne" panose="02000000000000000000"/>
              </a:rPr>
              <a:t>élimination via les ordures ménagères dans un double sac avec un stockage de </a:t>
            </a:r>
            <a:r>
              <a:rPr lang="fr-FR" sz="1600" dirty="0" smtClean="0">
                <a:latin typeface="Marianne" panose="02000000000000000000"/>
              </a:rPr>
              <a:t>24h </a:t>
            </a:r>
            <a:r>
              <a:rPr lang="fr-FR" sz="1600" dirty="0">
                <a:latin typeface="Marianne" panose="02000000000000000000"/>
              </a:rPr>
              <a:t>comme pour les mouchoirs et les masques des malades : </a:t>
            </a:r>
            <a:r>
              <a:rPr lang="fr-FR" sz="1600" dirty="0">
                <a:latin typeface="Marianne" panose="02000000000000000000"/>
                <a:hlinkClick r:id="rId3"/>
              </a:rPr>
              <a:t>https://solidarites-sante.gouv.fr/IMG/pdf/fiche_covid19_dechets_contamines_elimination_particulier_20200323_vf.pdf</a:t>
            </a:r>
            <a:r>
              <a:rPr lang="fr-FR" sz="1600" dirty="0">
                <a:latin typeface="Marianne" panose="02000000000000000000"/>
              </a:rPr>
              <a:t>. </a:t>
            </a:r>
          </a:p>
          <a:p>
            <a:pPr marL="285750" lvl="0" indent="-285750">
              <a:buFont typeface="Arial" panose="020B0604020202020204" pitchFamily="34" charset="0"/>
              <a:buChar char="•"/>
            </a:pPr>
            <a:r>
              <a:rPr lang="fr-FR" sz="1600" dirty="0" smtClean="0">
                <a:latin typeface="Marianne" panose="02000000000000000000"/>
              </a:rPr>
              <a:t>Les </a:t>
            </a:r>
            <a:r>
              <a:rPr lang="fr-FR" sz="1600" dirty="0">
                <a:latin typeface="Marianne" panose="02000000000000000000"/>
              </a:rPr>
              <a:t>sacs de déchets contenant des autotests ne doivent pas être éliminés dans les filières recyclage (sacs et bacs jaunes de tri sélectif) </a:t>
            </a:r>
            <a:endParaRPr lang="fr-FR" dirty="0">
              <a:latin typeface="Marianne" panose="02000000000000000000"/>
            </a:endParaRPr>
          </a:p>
        </p:txBody>
      </p:sp>
      <p:sp>
        <p:nvSpPr>
          <p:cNvPr id="18" name="ZoneTexte 17"/>
          <p:cNvSpPr txBox="1"/>
          <p:nvPr/>
        </p:nvSpPr>
        <p:spPr>
          <a:xfrm>
            <a:off x="1817543" y="4345301"/>
            <a:ext cx="3699626" cy="1323439"/>
          </a:xfrm>
          <a:prstGeom prst="rect">
            <a:avLst/>
          </a:prstGeom>
          <a:noFill/>
        </p:spPr>
        <p:txBody>
          <a:bodyPr wrap="square" rtlCol="0">
            <a:spAutoFit/>
          </a:bodyPr>
          <a:lstStyle/>
          <a:p>
            <a:pPr algn="ctr"/>
            <a:r>
              <a:rPr lang="fr-FR" sz="2000" b="1" dirty="0" smtClean="0">
                <a:solidFill>
                  <a:srgbClr val="000091"/>
                </a:solidFill>
                <a:latin typeface="Marianne" panose="02000000000000000000" pitchFamily="50" charset="0"/>
              </a:rPr>
              <a:t>L’évacuation de l’autotest utilisé se fait dans les ordures ménagères sous certaines conditions</a:t>
            </a:r>
            <a:endParaRPr lang="fr-FR" sz="2000" b="1" dirty="0">
              <a:solidFill>
                <a:srgbClr val="000091"/>
              </a:solidFill>
              <a:latin typeface="Marianne" panose="02000000000000000000" pitchFamily="50" charset="0"/>
            </a:endParaRPr>
          </a:p>
        </p:txBody>
      </p:sp>
      <p:grpSp>
        <p:nvGrpSpPr>
          <p:cNvPr id="19" name="Groupe 18"/>
          <p:cNvGrpSpPr/>
          <p:nvPr/>
        </p:nvGrpSpPr>
        <p:grpSpPr>
          <a:xfrm>
            <a:off x="273776" y="4377020"/>
            <a:ext cx="1260000" cy="1260000"/>
            <a:chOff x="7958263" y="4718136"/>
            <a:chExt cx="1260000" cy="1260000"/>
          </a:xfrm>
        </p:grpSpPr>
        <p:sp>
          <p:nvSpPr>
            <p:cNvPr id="25" name="Ellipse 24"/>
            <p:cNvSpPr/>
            <p:nvPr/>
          </p:nvSpPr>
          <p:spPr>
            <a:xfrm>
              <a:off x="7958263" y="4718136"/>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Image 25"/>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8245147" y="5005020"/>
              <a:ext cx="686233" cy="686233"/>
            </a:xfrm>
            <a:prstGeom prst="rect">
              <a:avLst/>
            </a:prstGeom>
          </p:spPr>
        </p:pic>
      </p:grpSp>
    </p:spTree>
    <p:extLst>
      <p:ext uri="{BB962C8B-B14F-4D97-AF65-F5344CB8AC3E}">
        <p14:creationId xmlns:p14="http://schemas.microsoft.com/office/powerpoint/2010/main" val="28867722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273776" y="140508"/>
            <a:ext cx="11644448" cy="673839"/>
          </a:xfrm>
        </p:spPr>
        <p:txBody>
          <a:bodyPr>
            <a:noAutofit/>
          </a:bodyPr>
          <a:lstStyle/>
          <a:p>
            <a:pPr algn="ctr"/>
            <a:r>
              <a:rPr lang="fr-FR" sz="2400" b="1" spc="400" dirty="0" smtClean="0">
                <a:solidFill>
                  <a:srgbClr val="000091"/>
                </a:solidFill>
                <a:latin typeface="Marianne" panose="02000000000000000000" pitchFamily="50" charset="0"/>
              </a:rPr>
              <a:t>Proposition d’organisation du déploiement des autotests auprès des publics précaires</a:t>
            </a:r>
            <a:endParaRPr lang="fr-FR" sz="2400" b="1" spc="400" dirty="0">
              <a:solidFill>
                <a:srgbClr val="000091"/>
              </a:solidFill>
              <a:latin typeface="Marianne" panose="02000000000000000000" pitchFamily="50" charset="0"/>
              <a:ea typeface="+mn-ea"/>
              <a:cs typeface="+mn-cs"/>
            </a:endParaRPr>
          </a:p>
        </p:txBody>
      </p:sp>
      <p:sp>
        <p:nvSpPr>
          <p:cNvPr id="2" name="Pentagone 1"/>
          <p:cNvSpPr/>
          <p:nvPr/>
        </p:nvSpPr>
        <p:spPr>
          <a:xfrm rot="5400000">
            <a:off x="2583987" y="-787639"/>
            <a:ext cx="690282" cy="483412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Formation des personnels associatifs </a:t>
            </a:r>
            <a:endParaRPr lang="fr-FR" dirty="0"/>
          </a:p>
        </p:txBody>
      </p:sp>
      <p:sp>
        <p:nvSpPr>
          <p:cNvPr id="23" name="Pentagone 22"/>
          <p:cNvSpPr/>
          <p:nvPr/>
        </p:nvSpPr>
        <p:spPr>
          <a:xfrm rot="5400000">
            <a:off x="8817147" y="-787639"/>
            <a:ext cx="690282" cy="483412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Accompagnement des publics cible</a:t>
            </a:r>
            <a:endParaRPr lang="fr-FR" dirty="0"/>
          </a:p>
        </p:txBody>
      </p:sp>
      <p:sp>
        <p:nvSpPr>
          <p:cNvPr id="3" name="ZoneTexte 2"/>
          <p:cNvSpPr txBox="1"/>
          <p:nvPr/>
        </p:nvSpPr>
        <p:spPr>
          <a:xfrm>
            <a:off x="512064" y="1974566"/>
            <a:ext cx="4834128" cy="3323987"/>
          </a:xfrm>
          <a:prstGeom prst="rect">
            <a:avLst/>
          </a:prstGeom>
          <a:noFill/>
        </p:spPr>
        <p:txBody>
          <a:bodyPr wrap="square" rtlCol="0">
            <a:spAutoFit/>
          </a:bodyPr>
          <a:lstStyle/>
          <a:p>
            <a:pPr marL="285750" indent="-285750" algn="just">
              <a:buFont typeface="Arial" panose="020B0604020202020204" pitchFamily="34" charset="0"/>
              <a:buChar char="•"/>
            </a:pPr>
            <a:r>
              <a:rPr lang="fr-FR" sz="1400" dirty="0" smtClean="0"/>
              <a:t>Les personnels associatifs ou en charge des services qui conduiront le déploiement des autotests se voient mis à disposition les éléments suivants : </a:t>
            </a:r>
          </a:p>
          <a:p>
            <a:pPr marL="742950" lvl="1" indent="-285750" algn="just">
              <a:buFont typeface="Arial" panose="020B0604020202020204" pitchFamily="34" charset="0"/>
              <a:buChar char="•"/>
            </a:pPr>
            <a:r>
              <a:rPr lang="fr-FR" sz="1400" dirty="0" smtClean="0"/>
              <a:t>Le </a:t>
            </a:r>
            <a:r>
              <a:rPr lang="fr-FR" sz="1400" b="1" dirty="0" smtClean="0"/>
              <a:t>guide de l’autotest </a:t>
            </a:r>
            <a:r>
              <a:rPr lang="fr-FR" sz="1400" dirty="0" smtClean="0"/>
              <a:t>en version complète et simplifiée ; </a:t>
            </a:r>
          </a:p>
          <a:p>
            <a:pPr marL="742950" lvl="1" indent="-285750" algn="just">
              <a:buFont typeface="Arial" panose="020B0604020202020204" pitchFamily="34" charset="0"/>
              <a:buChar char="•"/>
            </a:pPr>
            <a:r>
              <a:rPr lang="fr-FR" sz="1400" dirty="0" smtClean="0"/>
              <a:t>Une </a:t>
            </a:r>
            <a:r>
              <a:rPr lang="fr-FR" sz="1400" b="1" dirty="0" smtClean="0"/>
              <a:t>vidéo tutoriel </a:t>
            </a:r>
            <a:r>
              <a:rPr lang="fr-FR" sz="1400" dirty="0" smtClean="0"/>
              <a:t>présentant la réalisation de l’autotest et les principes d’utilisation </a:t>
            </a:r>
            <a:r>
              <a:rPr lang="fr-FR" sz="1400" dirty="0">
                <a:hlinkClick r:id="rId2"/>
              </a:rPr>
              <a:t>https://</a:t>
            </a:r>
            <a:r>
              <a:rPr lang="fr-FR" sz="1400" dirty="0" smtClean="0">
                <a:hlinkClick r:id="rId2"/>
              </a:rPr>
              <a:t>solidarites-sante.gouv.fr/autotests-covid-19</a:t>
            </a:r>
            <a:r>
              <a:rPr lang="fr-FR" sz="1400" dirty="0" smtClean="0"/>
              <a:t> ;  </a:t>
            </a:r>
            <a:endParaRPr lang="fr-FR" sz="1400" dirty="0"/>
          </a:p>
          <a:p>
            <a:pPr marL="285750" indent="-285750" algn="just">
              <a:buFont typeface="Arial" panose="020B0604020202020204" pitchFamily="34" charset="0"/>
              <a:buChar char="•"/>
            </a:pPr>
            <a:r>
              <a:rPr lang="fr-FR" sz="1400" dirty="0" smtClean="0"/>
              <a:t>Il est préconisé que les personnes en charge du déploiement des autotests réalisent une </a:t>
            </a:r>
            <a:r>
              <a:rPr lang="fr-FR" sz="1400" b="1" dirty="0" smtClean="0"/>
              <a:t>séance collective d’appropriation du dispositif</a:t>
            </a:r>
            <a:r>
              <a:rPr lang="fr-FR" sz="1400" dirty="0" smtClean="0"/>
              <a:t> avant d’organiser la distribution auprès des acteurs ; </a:t>
            </a:r>
          </a:p>
          <a:p>
            <a:pPr marL="285750" indent="-285750" algn="just">
              <a:buFont typeface="Arial" panose="020B0604020202020204" pitchFamily="34" charset="0"/>
              <a:buChar char="•"/>
            </a:pPr>
            <a:r>
              <a:rPr lang="fr-FR" sz="1400" dirty="0" smtClean="0"/>
              <a:t>En cas de besoin, une </a:t>
            </a:r>
            <a:r>
              <a:rPr lang="fr-FR" sz="1400" b="1" dirty="0" smtClean="0"/>
              <a:t>séance de présentation par un professionnel de sante</a:t>
            </a:r>
            <a:r>
              <a:rPr lang="fr-FR" sz="1400" dirty="0" smtClean="0"/>
              <a:t> (pharmacien, médecin, etc.) </a:t>
            </a:r>
            <a:r>
              <a:rPr lang="fr-FR" sz="1400" b="1" dirty="0" smtClean="0"/>
              <a:t>ou par un médiateur LAC</a:t>
            </a:r>
            <a:r>
              <a:rPr lang="fr-FR" sz="1400" dirty="0" smtClean="0"/>
              <a:t> peut être organisée. </a:t>
            </a:r>
            <a:endParaRPr lang="fr-FR" sz="1400" dirty="0"/>
          </a:p>
        </p:txBody>
      </p:sp>
      <p:sp>
        <p:nvSpPr>
          <p:cNvPr id="27" name="ZoneTexte 26"/>
          <p:cNvSpPr txBox="1"/>
          <p:nvPr/>
        </p:nvSpPr>
        <p:spPr>
          <a:xfrm>
            <a:off x="6745224" y="1974566"/>
            <a:ext cx="4834128" cy="3539430"/>
          </a:xfrm>
          <a:prstGeom prst="rect">
            <a:avLst/>
          </a:prstGeom>
          <a:noFill/>
        </p:spPr>
        <p:txBody>
          <a:bodyPr wrap="square" rtlCol="0">
            <a:spAutoFit/>
          </a:bodyPr>
          <a:lstStyle/>
          <a:p>
            <a:pPr marL="285750" indent="-285750" algn="just">
              <a:buFont typeface="Arial" panose="020B0604020202020204" pitchFamily="34" charset="0"/>
              <a:buChar char="•"/>
            </a:pPr>
            <a:r>
              <a:rPr lang="fr-FR" sz="1400" dirty="0" smtClean="0"/>
              <a:t>Il est conseillé aux porteurs du déploiement des autotests auprès des publics précaires (associations, centres communaux d’action sociale, etc.) lors de la première présentation du dispositif, </a:t>
            </a:r>
            <a:r>
              <a:rPr lang="fr-FR" sz="1400" b="1" dirty="0" smtClean="0"/>
              <a:t>de présenter aux bénéficiaires, via la vidéo tutoriel mise à disposition ou en le réalisant eux-mêmes, la manière de réaliser l’autotest </a:t>
            </a:r>
            <a:r>
              <a:rPr lang="fr-FR" sz="1400" dirty="0" smtClean="0"/>
              <a:t>; </a:t>
            </a:r>
          </a:p>
          <a:p>
            <a:pPr marL="285750" indent="-285750" algn="just">
              <a:buFont typeface="Arial" panose="020B0604020202020204" pitchFamily="34" charset="0"/>
              <a:buChar char="•"/>
            </a:pPr>
            <a:r>
              <a:rPr lang="fr-FR" sz="1400" dirty="0"/>
              <a:t>Il importera de prendre en compte la nécessité pour les bénéficiaires de réaliser un à deux tests par semaine pour assurer la pertinence de ce </a:t>
            </a:r>
            <a:r>
              <a:rPr lang="fr-FR" sz="1400" dirty="0" smtClean="0"/>
              <a:t>déploiement </a:t>
            </a:r>
            <a:r>
              <a:rPr lang="fr-FR" sz="1400" b="1" dirty="0" smtClean="0"/>
              <a:t>;</a:t>
            </a:r>
            <a:r>
              <a:rPr lang="fr-FR" sz="1400" dirty="0" smtClean="0"/>
              <a:t> </a:t>
            </a:r>
          </a:p>
          <a:p>
            <a:pPr marL="285750" indent="-285750" algn="just">
              <a:buFont typeface="Arial" panose="020B0604020202020204" pitchFamily="34" charset="0"/>
              <a:buChar char="•"/>
            </a:pPr>
            <a:r>
              <a:rPr lang="fr-FR" sz="1400" dirty="0" smtClean="0"/>
              <a:t>Il est recommandé d’</a:t>
            </a:r>
            <a:r>
              <a:rPr lang="fr-FR" sz="1400" b="1" dirty="0" smtClean="0"/>
              <a:t>accompagner la délivrance des boîtes d’autotests du guide d’utilisation simplifié </a:t>
            </a:r>
            <a:r>
              <a:rPr lang="fr-FR" sz="1400" dirty="0" smtClean="0"/>
              <a:t>imprimé et d’insister sur la nécessité, en cas de résultat positif, de réaliser un test PCR sur prélèvement </a:t>
            </a:r>
            <a:r>
              <a:rPr lang="fr-FR" sz="1400" dirty="0" err="1" smtClean="0"/>
              <a:t>nasopharyngé</a:t>
            </a:r>
            <a:r>
              <a:rPr lang="fr-FR" sz="1400" dirty="0" smtClean="0"/>
              <a:t>  ; </a:t>
            </a:r>
          </a:p>
          <a:p>
            <a:pPr marL="285750" indent="-285750" algn="just">
              <a:buFont typeface="Arial" panose="020B0604020202020204" pitchFamily="34" charset="0"/>
              <a:buChar char="•"/>
            </a:pPr>
            <a:r>
              <a:rPr lang="fr-FR" sz="1400" dirty="0" smtClean="0"/>
              <a:t>Idéalement, les porteurs consulteront régulièrement les personnes ayant bénéficié de la distribution d’autotests afin de s’assurer de la bonne réalisation itérative et du suivi.    </a:t>
            </a:r>
            <a:endParaRPr lang="fr-FR" sz="1400" dirty="0"/>
          </a:p>
        </p:txBody>
      </p:sp>
    </p:spTree>
    <p:extLst>
      <p:ext uri="{BB962C8B-B14F-4D97-AF65-F5344CB8AC3E}">
        <p14:creationId xmlns:p14="http://schemas.microsoft.com/office/powerpoint/2010/main" val="4090136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301624" y="192259"/>
            <a:ext cx="11562631" cy="341806"/>
          </a:xfrm>
        </p:spPr>
        <p:txBody>
          <a:bodyPr>
            <a:noAutofit/>
          </a:bodyPr>
          <a:lstStyle/>
          <a:p>
            <a:pPr algn="ctr"/>
            <a:r>
              <a:rPr lang="fr-FR" sz="2400" b="1" spc="400" dirty="0" smtClean="0">
                <a:solidFill>
                  <a:srgbClr val="000091"/>
                </a:solidFill>
                <a:latin typeface="Marianne" panose="02000000000000000000" pitchFamily="50" charset="0"/>
              </a:rPr>
              <a:t>Qui peut bénéficier d’un autotest ?</a:t>
            </a:r>
            <a:endParaRPr lang="fr-FR" sz="2400" b="1" spc="400" dirty="0">
              <a:solidFill>
                <a:srgbClr val="000091"/>
              </a:solidFill>
              <a:latin typeface="Marianne" panose="02000000000000000000" pitchFamily="50" charset="0"/>
              <a:ea typeface="+mn-ea"/>
              <a:cs typeface="+mn-cs"/>
            </a:endParaRPr>
          </a:p>
        </p:txBody>
      </p:sp>
      <p:sp>
        <p:nvSpPr>
          <p:cNvPr id="8" name="Rectangle 7"/>
          <p:cNvSpPr/>
          <p:nvPr/>
        </p:nvSpPr>
        <p:spPr>
          <a:xfrm>
            <a:off x="2985247" y="949139"/>
            <a:ext cx="9016356" cy="2949525"/>
          </a:xfrm>
          <a:prstGeom prst="rect">
            <a:avLst/>
          </a:prstGeom>
        </p:spPr>
        <p:txBody>
          <a:bodyPr wrap="square">
            <a:spAutoFit/>
          </a:bodyPr>
          <a:lstStyle/>
          <a:p>
            <a:pPr marL="228600" indent="-228600" algn="just">
              <a:lnSpc>
                <a:spcPct val="90000"/>
              </a:lnSpc>
              <a:spcBef>
                <a:spcPts val="1000"/>
              </a:spcBef>
              <a:buFont typeface="Arial" panose="020B0604020202020204" pitchFamily="34" charset="0"/>
              <a:buChar char="•"/>
            </a:pPr>
            <a:r>
              <a:rPr lang="fr-FR" sz="1600" dirty="0"/>
              <a:t>L</a:t>
            </a:r>
            <a:r>
              <a:rPr lang="fr-FR" sz="1600" dirty="0" smtClean="0"/>
              <a:t>es </a:t>
            </a:r>
            <a:r>
              <a:rPr lang="fr-FR" sz="1600" b="1" dirty="0">
                <a:solidFill>
                  <a:srgbClr val="000091"/>
                </a:solidFill>
              </a:rPr>
              <a:t>personnes </a:t>
            </a:r>
            <a:r>
              <a:rPr lang="fr-FR" sz="1600" b="1" dirty="0" smtClean="0">
                <a:solidFill>
                  <a:srgbClr val="000091"/>
                </a:solidFill>
              </a:rPr>
              <a:t>asymptomatiques </a:t>
            </a:r>
            <a:r>
              <a:rPr lang="fr-FR" sz="1600" dirty="0" smtClean="0"/>
              <a:t>dans le cadre </a:t>
            </a:r>
            <a:r>
              <a:rPr lang="fr-FR" sz="1600" b="1" dirty="0" smtClean="0">
                <a:solidFill>
                  <a:srgbClr val="000091"/>
                </a:solidFill>
              </a:rPr>
              <a:t>de dépistages itératifs</a:t>
            </a:r>
            <a:r>
              <a:rPr lang="fr-FR" sz="1600" dirty="0" smtClean="0"/>
              <a:t> une à deux fois par semaine ainsi que les particuliers sans relâcher les gestes barrières</a:t>
            </a:r>
            <a:endParaRPr lang="fr-FR" sz="1600" dirty="0"/>
          </a:p>
          <a:p>
            <a:pPr marL="228600" indent="-228600" algn="just">
              <a:lnSpc>
                <a:spcPct val="90000"/>
              </a:lnSpc>
              <a:spcBef>
                <a:spcPts val="1000"/>
              </a:spcBef>
              <a:buFont typeface="Arial" panose="020B0604020202020204" pitchFamily="34" charset="0"/>
              <a:buChar char="•"/>
            </a:pPr>
            <a:r>
              <a:rPr lang="fr-FR" sz="1600" b="1" dirty="0" smtClean="0">
                <a:solidFill>
                  <a:srgbClr val="000091"/>
                </a:solidFill>
              </a:rPr>
              <a:t>Déploiement organisé par l’Etat  en direction des publics les moins testés : opérations organisées en direction des publics jeunes, en Outremer et en direction des publics précaires </a:t>
            </a:r>
          </a:p>
          <a:p>
            <a:pPr marL="285750" indent="-285750" algn="just">
              <a:lnSpc>
                <a:spcPct val="90000"/>
              </a:lnSpc>
              <a:spcBef>
                <a:spcPts val="1000"/>
              </a:spcBef>
              <a:buFont typeface="Arial" panose="020B0604020202020204" pitchFamily="34" charset="0"/>
              <a:buChar char="•"/>
            </a:pPr>
            <a:r>
              <a:rPr lang="fr-FR" sz="1600" b="1" dirty="0" smtClean="0">
                <a:solidFill>
                  <a:srgbClr val="000091"/>
                </a:solidFill>
              </a:rPr>
              <a:t>Déploiement </a:t>
            </a:r>
            <a:r>
              <a:rPr lang="fr-FR" sz="1600" b="1" dirty="0">
                <a:solidFill>
                  <a:srgbClr val="000091"/>
                </a:solidFill>
              </a:rPr>
              <a:t>en pharmacies : </a:t>
            </a:r>
            <a:endParaRPr lang="fr-FR" sz="1600" b="1" dirty="0" smtClean="0">
              <a:solidFill>
                <a:srgbClr val="000091"/>
              </a:solidFill>
            </a:endParaRPr>
          </a:p>
          <a:p>
            <a:pPr marL="1200150" lvl="2" indent="-285750" algn="just">
              <a:lnSpc>
                <a:spcPct val="90000"/>
              </a:lnSpc>
              <a:spcBef>
                <a:spcPts val="1000"/>
              </a:spcBef>
              <a:buFont typeface="Wingdings" panose="05000000000000000000" pitchFamily="2" charset="2"/>
              <a:buChar char="Ø"/>
            </a:pPr>
            <a:r>
              <a:rPr lang="fr-FR" sz="1600" dirty="0" smtClean="0"/>
              <a:t>Vente </a:t>
            </a:r>
            <a:r>
              <a:rPr lang="fr-FR" sz="1600" dirty="0"/>
              <a:t>aux </a:t>
            </a:r>
            <a:r>
              <a:rPr lang="fr-FR" sz="1600" dirty="0" smtClean="0"/>
              <a:t>particuliers</a:t>
            </a:r>
          </a:p>
          <a:p>
            <a:pPr marL="1200150" lvl="2" indent="-285750" algn="just">
              <a:lnSpc>
                <a:spcPct val="90000"/>
              </a:lnSpc>
              <a:spcBef>
                <a:spcPts val="1000"/>
              </a:spcBef>
              <a:buFont typeface="Wingdings" panose="05000000000000000000" pitchFamily="2" charset="2"/>
              <a:buChar char="Ø"/>
            </a:pPr>
            <a:r>
              <a:rPr lang="fr-FR" sz="1600" dirty="0" smtClean="0"/>
              <a:t>Prise en charge intégrale par la CNAM pour les publics-cibles : services d’aide à domicile (SAAD en service prestataire, intervenants mandataires, particuliers employeurs, salariés des SSIAD, salariés de service pour personnes handicapées), accueillants familiaux</a:t>
            </a:r>
            <a:endParaRPr lang="fr-FR" sz="1600" dirty="0"/>
          </a:p>
          <a:p>
            <a:pPr marL="742950" lvl="2" indent="-285750">
              <a:lnSpc>
                <a:spcPct val="90000"/>
              </a:lnSpc>
              <a:spcBef>
                <a:spcPts val="1000"/>
              </a:spcBef>
              <a:buFont typeface="Courier New" panose="02070309020205020404" pitchFamily="49" charset="0"/>
              <a:buChar char="o"/>
            </a:pPr>
            <a:endParaRPr lang="fr-FR" sz="1600" dirty="0"/>
          </a:p>
        </p:txBody>
      </p:sp>
      <p:sp>
        <p:nvSpPr>
          <p:cNvPr id="9" name="ZoneTexte 8"/>
          <p:cNvSpPr txBox="1"/>
          <p:nvPr/>
        </p:nvSpPr>
        <p:spPr>
          <a:xfrm>
            <a:off x="364377" y="720982"/>
            <a:ext cx="2513294" cy="3790560"/>
          </a:xfrm>
          <a:prstGeom prst="homePlate">
            <a:avLst>
              <a:gd name="adj" fmla="val 12154"/>
            </a:avLst>
          </a:prstGeom>
          <a:solidFill>
            <a:srgbClr val="000091"/>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800" dirty="0">
                <a:latin typeface="Marianne" panose="02000000000000000000"/>
              </a:rPr>
              <a:t>Sont éligibles à un </a:t>
            </a:r>
            <a:r>
              <a:rPr lang="fr-FR" sz="1800" dirty="0" smtClean="0">
                <a:latin typeface="Marianne" panose="02000000000000000000"/>
              </a:rPr>
              <a:t>autotest </a:t>
            </a:r>
            <a:endParaRPr lang="fr-FR" sz="1800" dirty="0">
              <a:latin typeface="Marianne" panose="02000000000000000000"/>
            </a:endParaRPr>
          </a:p>
        </p:txBody>
      </p:sp>
      <p:sp>
        <p:nvSpPr>
          <p:cNvPr id="10" name="ZoneTexte 9"/>
          <p:cNvSpPr txBox="1"/>
          <p:nvPr/>
        </p:nvSpPr>
        <p:spPr>
          <a:xfrm>
            <a:off x="364377" y="4927788"/>
            <a:ext cx="2513294" cy="1672690"/>
          </a:xfrm>
          <a:prstGeom prst="homePlate">
            <a:avLst>
              <a:gd name="adj" fmla="val 22319"/>
            </a:avLst>
          </a:prstGeom>
          <a:solidFill>
            <a:srgbClr val="000091"/>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800" dirty="0" smtClean="0">
                <a:latin typeface="Marianne" panose="02000000000000000000"/>
              </a:rPr>
              <a:t>Ne doivent pas réaliser d’autotest</a:t>
            </a:r>
            <a:endParaRPr lang="fr-FR" sz="1800" dirty="0">
              <a:latin typeface="Marianne" panose="02000000000000000000"/>
            </a:endParaRPr>
          </a:p>
        </p:txBody>
      </p:sp>
      <p:sp>
        <p:nvSpPr>
          <p:cNvPr id="12" name="Rectangle 11"/>
          <p:cNvSpPr/>
          <p:nvPr/>
        </p:nvSpPr>
        <p:spPr>
          <a:xfrm>
            <a:off x="2985247" y="5448397"/>
            <a:ext cx="9016356" cy="663771"/>
          </a:xfrm>
          <a:prstGeom prst="rect">
            <a:avLst/>
          </a:prstGeom>
        </p:spPr>
        <p:txBody>
          <a:bodyPr wrap="square">
            <a:spAutoFit/>
          </a:bodyPr>
          <a:lstStyle/>
          <a:p>
            <a:pPr marL="228600" indent="-228600" algn="just">
              <a:lnSpc>
                <a:spcPct val="90000"/>
              </a:lnSpc>
              <a:spcBef>
                <a:spcPts val="1000"/>
              </a:spcBef>
              <a:buFont typeface="Arial" panose="020B0604020202020204" pitchFamily="34" charset="0"/>
              <a:buChar char="•"/>
            </a:pPr>
            <a:r>
              <a:rPr lang="fr-FR" sz="1600" dirty="0">
                <a:latin typeface="Marianne" panose="02000000000000000000"/>
              </a:rPr>
              <a:t>Les</a:t>
            </a:r>
            <a:r>
              <a:rPr lang="fr-FR" sz="1600" b="1" dirty="0">
                <a:solidFill>
                  <a:srgbClr val="000091"/>
                </a:solidFill>
                <a:latin typeface="Marianne" panose="02000000000000000000"/>
              </a:rPr>
              <a:t> personnes symptomatiques </a:t>
            </a:r>
          </a:p>
          <a:p>
            <a:pPr marL="228600" indent="-228600" algn="just">
              <a:lnSpc>
                <a:spcPct val="90000"/>
              </a:lnSpc>
              <a:spcBef>
                <a:spcPts val="1000"/>
              </a:spcBef>
              <a:buFont typeface="Arial" panose="020B0604020202020204" pitchFamily="34" charset="0"/>
              <a:buChar char="•"/>
            </a:pPr>
            <a:r>
              <a:rPr lang="fr-FR" sz="1600" dirty="0" smtClean="0">
                <a:latin typeface="Marianne" panose="02000000000000000000"/>
              </a:rPr>
              <a:t>Les </a:t>
            </a:r>
            <a:r>
              <a:rPr lang="fr-FR" sz="1600" b="1" dirty="0">
                <a:solidFill>
                  <a:srgbClr val="000091"/>
                </a:solidFill>
                <a:latin typeface="Marianne" panose="02000000000000000000"/>
              </a:rPr>
              <a:t>personnes </a:t>
            </a:r>
            <a:r>
              <a:rPr lang="fr-FR" sz="1600" b="1" dirty="0" smtClean="0">
                <a:solidFill>
                  <a:srgbClr val="000091"/>
                </a:solidFill>
                <a:latin typeface="Marianne" panose="02000000000000000000"/>
              </a:rPr>
              <a:t>ayant eu des contacts à risque</a:t>
            </a:r>
          </a:p>
        </p:txBody>
      </p:sp>
      <p:sp>
        <p:nvSpPr>
          <p:cNvPr id="13" name="Espace réservé du numéro de diapositive 12"/>
          <p:cNvSpPr>
            <a:spLocks noGrp="1"/>
          </p:cNvSpPr>
          <p:nvPr>
            <p:ph type="sldNum" sz="quarter" idx="12"/>
          </p:nvPr>
        </p:nvSpPr>
        <p:spPr/>
        <p:txBody>
          <a:bodyPr/>
          <a:lstStyle/>
          <a:p>
            <a:fld id="{733122C9-A0B9-462F-8757-0847AD287B63}" type="slidenum">
              <a:rPr lang="fr-FR" smtClean="0"/>
              <a:pPr/>
              <a:t>12</a:t>
            </a:fld>
            <a:endParaRPr lang="fr-FR" dirty="0"/>
          </a:p>
        </p:txBody>
      </p:sp>
    </p:spTree>
    <p:extLst>
      <p:ext uri="{BB962C8B-B14F-4D97-AF65-F5344CB8AC3E}">
        <p14:creationId xmlns:p14="http://schemas.microsoft.com/office/powerpoint/2010/main" val="37289130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58419"/>
          </a:xfrm>
        </p:spPr>
        <p:txBody>
          <a:bodyPr>
            <a:normAutofit/>
          </a:bodyPr>
          <a:lstStyle/>
          <a:p>
            <a:pPr algn="ctr"/>
            <a:r>
              <a:rPr lang="fr-FR" sz="2400" b="1" spc="400" dirty="0" smtClean="0">
                <a:solidFill>
                  <a:srgbClr val="000091"/>
                </a:solidFill>
                <a:latin typeface="Marianne" panose="02000000000000000000" pitchFamily="50" charset="0"/>
              </a:rPr>
              <a:t>Les étapes clés du prélèvement nasal</a:t>
            </a:r>
            <a:endParaRPr lang="fr-FR" sz="2400" dirty="0"/>
          </a:p>
        </p:txBody>
      </p:sp>
      <p:sp>
        <p:nvSpPr>
          <p:cNvPr id="4" name="Espace réservé du numéro de diapositive 3"/>
          <p:cNvSpPr>
            <a:spLocks noGrp="1"/>
          </p:cNvSpPr>
          <p:nvPr>
            <p:ph type="sldNum" sz="quarter" idx="12"/>
          </p:nvPr>
        </p:nvSpPr>
        <p:spPr/>
        <p:txBody>
          <a:bodyPr/>
          <a:lstStyle/>
          <a:p>
            <a:fld id="{AF130D2B-A145-4187-9231-579C110DE58B}" type="slidenum">
              <a:rPr lang="fr-FR" smtClean="0"/>
              <a:t>13</a:t>
            </a:fld>
            <a:endParaRPr lang="fr-FR"/>
          </a:p>
        </p:txBody>
      </p:sp>
      <p:sp>
        <p:nvSpPr>
          <p:cNvPr id="7" name="Titre 1"/>
          <p:cNvSpPr txBox="1">
            <a:spLocks/>
          </p:cNvSpPr>
          <p:nvPr/>
        </p:nvSpPr>
        <p:spPr>
          <a:xfrm>
            <a:off x="253585" y="6019430"/>
            <a:ext cx="3541175" cy="6738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2200" b="1" spc="400" dirty="0">
              <a:solidFill>
                <a:srgbClr val="000091"/>
              </a:solidFill>
              <a:latin typeface="Marianne" panose="02000000000000000000" pitchFamily="50" charset="0"/>
              <a:ea typeface="+mn-ea"/>
              <a:cs typeface="+mn-cs"/>
            </a:endParaRPr>
          </a:p>
        </p:txBody>
      </p:sp>
      <p:pic>
        <p:nvPicPr>
          <p:cNvPr id="3" name="Image 2"/>
          <p:cNvPicPr>
            <a:picLocks noChangeAspect="1"/>
          </p:cNvPicPr>
          <p:nvPr/>
        </p:nvPicPr>
        <p:blipFill rotWithShape="1">
          <a:blip r:embed="rId2"/>
          <a:srcRect l="47811" t="29937" r="11918" b="17619"/>
          <a:stretch/>
        </p:blipFill>
        <p:spPr>
          <a:xfrm>
            <a:off x="254000" y="923544"/>
            <a:ext cx="11684000" cy="5245100"/>
          </a:xfrm>
          <a:prstGeom prst="rect">
            <a:avLst/>
          </a:prstGeom>
        </p:spPr>
      </p:pic>
    </p:spTree>
    <p:extLst>
      <p:ext uri="{BB962C8B-B14F-4D97-AF65-F5344CB8AC3E}">
        <p14:creationId xmlns:p14="http://schemas.microsoft.com/office/powerpoint/2010/main" val="3450829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267627" y="113742"/>
            <a:ext cx="11821049" cy="673839"/>
          </a:xfrm>
        </p:spPr>
        <p:txBody>
          <a:bodyPr>
            <a:noAutofit/>
          </a:bodyPr>
          <a:lstStyle/>
          <a:p>
            <a:pPr algn="ctr"/>
            <a:r>
              <a:rPr lang="fr-FR" sz="2400" b="1" spc="400" dirty="0" smtClean="0">
                <a:solidFill>
                  <a:srgbClr val="000091"/>
                </a:solidFill>
                <a:latin typeface="+mn-lt"/>
              </a:rPr>
              <a:t>Quelle conduite tenir selon le résultat ?</a:t>
            </a:r>
            <a:endParaRPr lang="fr-FR" sz="2400" b="1" spc="400" dirty="0">
              <a:solidFill>
                <a:srgbClr val="000091"/>
              </a:solidFill>
              <a:latin typeface="+mn-lt"/>
              <a:ea typeface="+mn-ea"/>
              <a:cs typeface="+mn-cs"/>
            </a:endParaRPr>
          </a:p>
        </p:txBody>
      </p:sp>
      <p:sp>
        <p:nvSpPr>
          <p:cNvPr id="9" name="Ellipse 8"/>
          <p:cNvSpPr/>
          <p:nvPr/>
        </p:nvSpPr>
        <p:spPr>
          <a:xfrm>
            <a:off x="4082882" y="926465"/>
            <a:ext cx="468000" cy="468000"/>
          </a:xfrm>
          <a:prstGeom prst="ellipse">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rPr>
              <a:t>+</a:t>
            </a:r>
            <a:endParaRPr lang="fr-FR" b="1" dirty="0">
              <a:solidFill>
                <a:schemeClr val="bg1"/>
              </a:solidFill>
            </a:endParaRPr>
          </a:p>
        </p:txBody>
      </p:sp>
      <p:sp>
        <p:nvSpPr>
          <p:cNvPr id="10" name="Ellipse 9"/>
          <p:cNvSpPr/>
          <p:nvPr/>
        </p:nvSpPr>
        <p:spPr>
          <a:xfrm>
            <a:off x="4359205" y="4870178"/>
            <a:ext cx="468000" cy="468000"/>
          </a:xfrm>
          <a:prstGeom prst="ellipse">
            <a:avLst/>
          </a:prstGeom>
          <a:solidFill>
            <a:schemeClr val="accent6"/>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36000" bIns="108000" rtlCol="0" anchor="ctr"/>
          <a:lstStyle/>
          <a:p>
            <a:pPr algn="ctr"/>
            <a:r>
              <a:rPr lang="fr-FR" sz="4400" b="1" dirty="0">
                <a:solidFill>
                  <a:schemeClr val="bg1"/>
                </a:solidFill>
              </a:rPr>
              <a:t>-</a:t>
            </a:r>
            <a:endParaRPr lang="fr-FR" sz="1400" b="1" dirty="0">
              <a:solidFill>
                <a:schemeClr val="bg1"/>
              </a:solidFill>
            </a:endParaRPr>
          </a:p>
        </p:txBody>
      </p:sp>
      <p:sp>
        <p:nvSpPr>
          <p:cNvPr id="27" name="Rectangle à coins arrondis 26"/>
          <p:cNvSpPr/>
          <p:nvPr/>
        </p:nvSpPr>
        <p:spPr>
          <a:xfrm>
            <a:off x="1798666" y="843822"/>
            <a:ext cx="9016678" cy="346470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à coins arrondis 27"/>
          <p:cNvSpPr/>
          <p:nvPr/>
        </p:nvSpPr>
        <p:spPr>
          <a:xfrm>
            <a:off x="1740118" y="4707544"/>
            <a:ext cx="9016678" cy="1728239"/>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2053224" y="1577849"/>
            <a:ext cx="8703572" cy="2395528"/>
          </a:xfrm>
          <a:prstGeom prst="rect">
            <a:avLst/>
          </a:prstGeom>
        </p:spPr>
        <p:txBody>
          <a:bodyPr wrap="square">
            <a:spAutoFit/>
          </a:bodyPr>
          <a:lstStyle/>
          <a:p>
            <a:pPr marL="228600" indent="-228600">
              <a:lnSpc>
                <a:spcPct val="90000"/>
              </a:lnSpc>
              <a:spcBef>
                <a:spcPts val="1000"/>
              </a:spcBef>
              <a:buFont typeface="Arial" panose="020B0604020202020204" pitchFamily="34" charset="0"/>
              <a:buChar char="•"/>
            </a:pPr>
            <a:r>
              <a:rPr lang="fr-FR" sz="1200" b="1" dirty="0"/>
              <a:t>Je m’isole pour une durée de 10 jours </a:t>
            </a:r>
            <a:r>
              <a:rPr lang="fr-FR" sz="1200" b="1" dirty="0" smtClean="0"/>
              <a:t>immédiatement</a:t>
            </a:r>
          </a:p>
          <a:p>
            <a:pPr marL="685800" lvl="1" indent="-228600">
              <a:lnSpc>
                <a:spcPct val="90000"/>
              </a:lnSpc>
              <a:spcBef>
                <a:spcPts val="1000"/>
              </a:spcBef>
              <a:buFont typeface="Wingdings" panose="05000000000000000000" pitchFamily="2" charset="2"/>
              <a:buChar char="Ø"/>
            </a:pPr>
            <a:r>
              <a:rPr lang="fr-FR" sz="1200" dirty="0" smtClean="0"/>
              <a:t>Si </a:t>
            </a:r>
            <a:r>
              <a:rPr lang="fr-FR" sz="1200" dirty="0"/>
              <a:t>des symptômes apparaissent, je m’isole pour 10 jours supplémentaires à partir du début des symptômes; si j’ai encore de de la fièvre au 10</a:t>
            </a:r>
            <a:r>
              <a:rPr lang="fr-FR" sz="1200" baseline="30000" dirty="0"/>
              <a:t>e</a:t>
            </a:r>
            <a:r>
              <a:rPr lang="fr-FR" sz="1200" dirty="0"/>
              <a:t> jour, je reste isolé 48 heures après la disparition de la fièvre</a:t>
            </a:r>
          </a:p>
          <a:p>
            <a:pPr marL="228600" indent="-228600">
              <a:lnSpc>
                <a:spcPct val="90000"/>
              </a:lnSpc>
              <a:spcBef>
                <a:spcPts val="1000"/>
              </a:spcBef>
              <a:buFont typeface="Arial" panose="020B0604020202020204" pitchFamily="34" charset="0"/>
              <a:buChar char="•"/>
            </a:pPr>
            <a:r>
              <a:rPr lang="fr-FR" sz="1200" b="1" dirty="0" smtClean="0"/>
              <a:t>J’effectue sans délai un test PCR </a:t>
            </a:r>
            <a:r>
              <a:rPr lang="fr-FR" sz="1200" dirty="0" smtClean="0"/>
              <a:t>sur prélèvement </a:t>
            </a:r>
            <a:r>
              <a:rPr lang="fr-FR" sz="1200" dirty="0" err="1" smtClean="0"/>
              <a:t>nasopharyngé</a:t>
            </a:r>
            <a:r>
              <a:rPr lang="fr-FR" sz="1200" dirty="0" smtClean="0"/>
              <a:t> de confirmation. </a:t>
            </a:r>
            <a:r>
              <a:rPr lang="fr-FR" sz="1200" dirty="0"/>
              <a:t>La confirmation par test PCR permettra à l'Assurance Maladie de contacter les personnes que j’ai croisées </a:t>
            </a:r>
            <a:r>
              <a:rPr lang="fr-FR" sz="1200" dirty="0" smtClean="0"/>
              <a:t>pour qu’elles </a:t>
            </a:r>
            <a:r>
              <a:rPr lang="fr-FR" sz="1200" dirty="0"/>
              <a:t>s’isolent et se fassent tester et de me délivrer un arrêt de travail </a:t>
            </a:r>
            <a:r>
              <a:rPr lang="fr-FR" sz="1200" dirty="0" smtClean="0"/>
              <a:t>et </a:t>
            </a:r>
            <a:r>
              <a:rPr lang="fr-FR" sz="1200" dirty="0"/>
              <a:t>de me proposer une solution </a:t>
            </a:r>
            <a:r>
              <a:rPr lang="fr-FR" sz="1200" dirty="0" smtClean="0"/>
              <a:t>d'isolement adaptée</a:t>
            </a:r>
          </a:p>
          <a:p>
            <a:pPr marL="228600" indent="-228600">
              <a:lnSpc>
                <a:spcPct val="90000"/>
              </a:lnSpc>
              <a:spcBef>
                <a:spcPts val="1000"/>
              </a:spcBef>
              <a:buFont typeface="Arial" panose="020B0604020202020204" pitchFamily="34" charset="0"/>
              <a:buChar char="•"/>
            </a:pPr>
            <a:r>
              <a:rPr lang="fr-FR" sz="1200" b="1" dirty="0" smtClean="0"/>
              <a:t>Je contacte mon médecin traitant</a:t>
            </a:r>
          </a:p>
          <a:p>
            <a:pPr marL="228600" indent="-228600">
              <a:lnSpc>
                <a:spcPct val="90000"/>
              </a:lnSpc>
              <a:spcBef>
                <a:spcPts val="1000"/>
              </a:spcBef>
              <a:buFont typeface="Arial" panose="020B0604020202020204" pitchFamily="34" charset="0"/>
              <a:buChar char="•"/>
            </a:pPr>
            <a:r>
              <a:rPr lang="fr-FR" sz="1200" b="1" dirty="0" smtClean="0"/>
              <a:t>Je contacte les personnes que j’aurais pu contaminer</a:t>
            </a:r>
          </a:p>
          <a:p>
            <a:pPr marL="228600" indent="-228600">
              <a:lnSpc>
                <a:spcPct val="90000"/>
              </a:lnSpc>
              <a:spcBef>
                <a:spcPts val="1000"/>
              </a:spcBef>
              <a:buFont typeface="Arial" panose="020B0604020202020204" pitchFamily="34" charset="0"/>
              <a:buChar char="•"/>
            </a:pPr>
            <a:r>
              <a:rPr lang="fr-FR" sz="1200" dirty="0" smtClean="0"/>
              <a:t>Pendant </a:t>
            </a:r>
            <a:r>
              <a:rPr lang="fr-FR" sz="1200" b="1" dirty="0" smtClean="0"/>
              <a:t>7 jours après la durée de mon isolement </a:t>
            </a:r>
            <a:r>
              <a:rPr lang="fr-FR" sz="1200" dirty="0" smtClean="0"/>
              <a:t>je respecte scrupuleusement les gestes barrières, j’évite le contact avec les personnes vulnérables et, si possible, je privilégie le télétravail</a:t>
            </a:r>
            <a:endParaRPr lang="fr-FR" sz="1200" dirty="0"/>
          </a:p>
        </p:txBody>
      </p:sp>
      <p:sp>
        <p:nvSpPr>
          <p:cNvPr id="30" name="ZoneTexte 29"/>
          <p:cNvSpPr txBox="1"/>
          <p:nvPr/>
        </p:nvSpPr>
        <p:spPr>
          <a:xfrm>
            <a:off x="4762727" y="1008590"/>
            <a:ext cx="2830848" cy="359488"/>
          </a:xfrm>
          <a:prstGeom prst="rect">
            <a:avLst/>
          </a:prstGeom>
          <a:noFill/>
          <a:ln>
            <a:noFill/>
          </a:ln>
        </p:spPr>
        <p:txBody>
          <a:bodyPr wrap="square" lIns="36000" rIns="36000" rtlCol="0" anchor="ctr">
            <a:noAutofit/>
          </a:bodyPr>
          <a:lstStyle/>
          <a:p>
            <a:r>
              <a:rPr lang="fr-FR" b="1" dirty="0" smtClean="0">
                <a:solidFill>
                  <a:srgbClr val="FF0000"/>
                </a:solidFill>
              </a:rPr>
              <a:t>Mon test est positif</a:t>
            </a:r>
            <a:endParaRPr lang="fr-FR" b="1" dirty="0">
              <a:solidFill>
                <a:srgbClr val="FF0000"/>
              </a:solidFill>
            </a:endParaRPr>
          </a:p>
        </p:txBody>
      </p:sp>
      <p:sp>
        <p:nvSpPr>
          <p:cNvPr id="32" name="ZoneTexte 31"/>
          <p:cNvSpPr txBox="1"/>
          <p:nvPr/>
        </p:nvSpPr>
        <p:spPr>
          <a:xfrm>
            <a:off x="4891581" y="4928553"/>
            <a:ext cx="2830848" cy="292624"/>
          </a:xfrm>
          <a:prstGeom prst="rect">
            <a:avLst/>
          </a:prstGeom>
          <a:noFill/>
          <a:ln>
            <a:noFill/>
          </a:ln>
        </p:spPr>
        <p:txBody>
          <a:bodyPr wrap="square" lIns="36000" rIns="36000" rtlCol="0" anchor="ctr">
            <a:noAutofit/>
          </a:bodyPr>
          <a:lstStyle/>
          <a:p>
            <a:r>
              <a:rPr lang="fr-FR" b="1" dirty="0" smtClean="0">
                <a:solidFill>
                  <a:schemeClr val="accent6"/>
                </a:solidFill>
              </a:rPr>
              <a:t>Mon test est négatif</a:t>
            </a:r>
            <a:endParaRPr lang="fr-FR" b="1" dirty="0">
              <a:solidFill>
                <a:schemeClr val="accent6"/>
              </a:solidFill>
            </a:endParaRPr>
          </a:p>
        </p:txBody>
      </p:sp>
      <p:sp>
        <p:nvSpPr>
          <p:cNvPr id="33" name="Espace réservé du numéro de diapositive 32"/>
          <p:cNvSpPr>
            <a:spLocks noGrp="1"/>
          </p:cNvSpPr>
          <p:nvPr>
            <p:ph type="sldNum" sz="quarter" idx="12"/>
          </p:nvPr>
        </p:nvSpPr>
        <p:spPr/>
        <p:txBody>
          <a:bodyPr/>
          <a:lstStyle/>
          <a:p>
            <a:fld id="{733122C9-A0B9-462F-8757-0847AD287B63}" type="slidenum">
              <a:rPr lang="fr-FR" smtClean="0">
                <a:latin typeface="+mn-lt"/>
              </a:rPr>
              <a:pPr/>
              <a:t>14</a:t>
            </a:fld>
            <a:endParaRPr lang="fr-FR" dirty="0">
              <a:latin typeface="+mn-lt"/>
            </a:endParaRPr>
          </a:p>
        </p:txBody>
      </p:sp>
      <p:sp>
        <p:nvSpPr>
          <p:cNvPr id="20" name="Rectangle 19"/>
          <p:cNvSpPr/>
          <p:nvPr/>
        </p:nvSpPr>
        <p:spPr>
          <a:xfrm>
            <a:off x="2053224" y="5500812"/>
            <a:ext cx="8703572" cy="847411"/>
          </a:xfrm>
          <a:prstGeom prst="rect">
            <a:avLst/>
          </a:prstGeom>
        </p:spPr>
        <p:txBody>
          <a:bodyPr wrap="square">
            <a:spAutoFit/>
          </a:bodyPr>
          <a:lstStyle/>
          <a:p>
            <a:pPr marL="228600" indent="-228600">
              <a:lnSpc>
                <a:spcPct val="90000"/>
              </a:lnSpc>
              <a:spcBef>
                <a:spcPts val="1000"/>
              </a:spcBef>
              <a:buFont typeface="Arial" panose="020B0604020202020204" pitchFamily="34" charset="0"/>
              <a:buChar char="•"/>
            </a:pPr>
            <a:r>
              <a:rPr lang="fr-FR" sz="1200" b="1" dirty="0" smtClean="0"/>
              <a:t>Je continue de respecter les gestes et les mesures barrières </a:t>
            </a:r>
          </a:p>
          <a:p>
            <a:pPr marL="228600" indent="-228600">
              <a:lnSpc>
                <a:spcPct val="90000"/>
              </a:lnSpc>
              <a:spcBef>
                <a:spcPts val="1000"/>
              </a:spcBef>
              <a:buFont typeface="Arial" panose="020B0604020202020204" pitchFamily="34" charset="0"/>
              <a:buChar char="•"/>
            </a:pPr>
            <a:r>
              <a:rPr lang="fr-FR" sz="1200" b="1" dirty="0"/>
              <a:t>Au moindre doute ou si je commence à avoir des symptômes, je fais un test PCR ou antigénique </a:t>
            </a:r>
            <a:r>
              <a:rPr lang="fr-FR" sz="1200" b="1" dirty="0" err="1"/>
              <a:t>nasopharyngé</a:t>
            </a:r>
            <a:endParaRPr lang="fr-FR" sz="1200" b="1" dirty="0"/>
          </a:p>
          <a:p>
            <a:pPr marL="228600" indent="-228600">
              <a:lnSpc>
                <a:spcPct val="90000"/>
              </a:lnSpc>
              <a:spcBef>
                <a:spcPts val="1000"/>
              </a:spcBef>
              <a:buFont typeface="Arial" panose="020B0604020202020204" pitchFamily="34" charset="0"/>
              <a:buChar char="•"/>
            </a:pPr>
            <a:r>
              <a:rPr lang="fr-FR" sz="1200" b="1" dirty="0" smtClean="0"/>
              <a:t>J’effectue régulièrement des autotests </a:t>
            </a:r>
            <a:r>
              <a:rPr lang="fr-FR" sz="1200" dirty="0" smtClean="0"/>
              <a:t>: une itération une à deux fois par semaine est recommandée</a:t>
            </a:r>
          </a:p>
        </p:txBody>
      </p:sp>
    </p:spTree>
    <p:extLst>
      <p:ext uri="{BB962C8B-B14F-4D97-AF65-F5344CB8AC3E}">
        <p14:creationId xmlns:p14="http://schemas.microsoft.com/office/powerpoint/2010/main" val="11566273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275779" y="594122"/>
            <a:ext cx="11640441" cy="673839"/>
          </a:xfrm>
        </p:spPr>
        <p:txBody>
          <a:bodyPr>
            <a:noAutofit/>
          </a:bodyPr>
          <a:lstStyle/>
          <a:p>
            <a:pPr algn="ctr"/>
            <a:r>
              <a:rPr lang="fr-FR" sz="2400" b="1" spc="400" dirty="0" smtClean="0">
                <a:solidFill>
                  <a:srgbClr val="000091"/>
                </a:solidFill>
                <a:latin typeface="Marianne" panose="02000000000000000000" pitchFamily="50" charset="0"/>
              </a:rPr>
              <a:t>Quel message diffuser aux personnes testées ?</a:t>
            </a:r>
            <a:br>
              <a:rPr lang="fr-FR" sz="2400" b="1" spc="400" dirty="0" smtClean="0">
                <a:solidFill>
                  <a:srgbClr val="000091"/>
                </a:solidFill>
                <a:latin typeface="Marianne" panose="02000000000000000000" pitchFamily="50" charset="0"/>
              </a:rPr>
            </a:br>
            <a:r>
              <a:rPr lang="fr-FR" sz="2400" b="1" spc="400" dirty="0">
                <a:solidFill>
                  <a:srgbClr val="000091"/>
                </a:solidFill>
                <a:latin typeface="Marianne" panose="02000000000000000000" pitchFamily="50" charset="0"/>
              </a:rPr>
              <a:t/>
            </a:r>
            <a:br>
              <a:rPr lang="fr-FR" sz="2400" b="1" spc="400" dirty="0">
                <a:solidFill>
                  <a:srgbClr val="000091"/>
                </a:solidFill>
                <a:latin typeface="Marianne" panose="02000000000000000000" pitchFamily="50" charset="0"/>
              </a:rPr>
            </a:br>
            <a:endParaRPr lang="fr-FR" sz="2400" b="1" spc="400" dirty="0">
              <a:solidFill>
                <a:srgbClr val="000091"/>
              </a:solidFill>
              <a:latin typeface="Marianne" panose="02000000000000000000" pitchFamily="50" charset="0"/>
              <a:ea typeface="+mn-ea"/>
              <a:cs typeface="+mn-cs"/>
            </a:endParaRPr>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15</a:t>
            </a:fld>
            <a:endParaRPr lang="fr-FR" dirty="0"/>
          </a:p>
        </p:txBody>
      </p:sp>
      <p:sp>
        <p:nvSpPr>
          <p:cNvPr id="2" name="ZoneTexte 1"/>
          <p:cNvSpPr txBox="1"/>
          <p:nvPr/>
        </p:nvSpPr>
        <p:spPr>
          <a:xfrm>
            <a:off x="860611" y="1098684"/>
            <a:ext cx="10470776" cy="1077218"/>
          </a:xfrm>
          <a:prstGeom prst="rect">
            <a:avLst/>
          </a:prstGeom>
          <a:noFill/>
        </p:spPr>
        <p:txBody>
          <a:bodyPr wrap="square" rtlCol="0">
            <a:spAutoFit/>
          </a:bodyPr>
          <a:lstStyle/>
          <a:p>
            <a:pPr algn="just"/>
            <a:r>
              <a:rPr lang="fr-FR" sz="1600" dirty="0" smtClean="0">
                <a:latin typeface="Marianne" panose="02000000000000000000" pitchFamily="50" charset="0"/>
              </a:rPr>
              <a:t>Un document à remettre à l’utilisateur est annexé à ce kit de déploiement. Il détaille la conduite à tenir et pourra être enrichi au regard des retours d’expérience futurs. Il est important d’accompagner la remise de ce document par un échange avec l’utilisateur permettant d’accompagner sa situation personnelle. </a:t>
            </a:r>
            <a:endParaRPr lang="fr-FR" sz="1600" dirty="0">
              <a:latin typeface="Marianne" panose="02000000000000000000" pitchFamily="50" charset="0"/>
            </a:endParaRPr>
          </a:p>
        </p:txBody>
      </p:sp>
      <p:pic>
        <p:nvPicPr>
          <p:cNvPr id="10" name="Image 9"/>
          <p:cNvPicPr>
            <a:picLocks noChangeAspect="1"/>
          </p:cNvPicPr>
          <p:nvPr/>
        </p:nvPicPr>
        <p:blipFill>
          <a:blip r:embed="rId2"/>
          <a:stretch>
            <a:fillRect/>
          </a:stretch>
        </p:blipFill>
        <p:spPr>
          <a:xfrm>
            <a:off x="3198632" y="1974213"/>
            <a:ext cx="3043019" cy="4320000"/>
          </a:xfrm>
          <a:prstGeom prst="rect">
            <a:avLst/>
          </a:prstGeom>
        </p:spPr>
      </p:pic>
      <p:pic>
        <p:nvPicPr>
          <p:cNvPr id="11" name="Image 10"/>
          <p:cNvPicPr>
            <a:picLocks noChangeAspect="1"/>
          </p:cNvPicPr>
          <p:nvPr/>
        </p:nvPicPr>
        <p:blipFill>
          <a:blip r:embed="rId3"/>
          <a:stretch>
            <a:fillRect/>
          </a:stretch>
        </p:blipFill>
        <p:spPr>
          <a:xfrm>
            <a:off x="7079653" y="1974213"/>
            <a:ext cx="3029434" cy="4320000"/>
          </a:xfrm>
          <a:prstGeom prst="rect">
            <a:avLst/>
          </a:prstGeom>
        </p:spPr>
      </p:pic>
    </p:spTree>
    <p:extLst>
      <p:ext uri="{BB962C8B-B14F-4D97-AF65-F5344CB8AC3E}">
        <p14:creationId xmlns:p14="http://schemas.microsoft.com/office/powerpoint/2010/main" val="1150446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11039</TotalTime>
  <Words>2710</Words>
  <Application>Microsoft Office PowerPoint</Application>
  <PresentationFormat>Grand écran</PresentationFormat>
  <Paragraphs>170</Paragraphs>
  <Slides>15</Slides>
  <Notes>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Arial</vt:lpstr>
      <vt:lpstr>Calibri</vt:lpstr>
      <vt:lpstr>Calibri Light</vt:lpstr>
      <vt:lpstr>Courier New</vt:lpstr>
      <vt:lpstr>Marianne</vt:lpstr>
      <vt:lpstr>Wingdings</vt:lpstr>
      <vt:lpstr>Thème Office</vt:lpstr>
      <vt:lpstr>Présentation PowerPoint</vt:lpstr>
      <vt:lpstr>Objectifs du document </vt:lpstr>
      <vt:lpstr>L’autotest, un complément à la stratégie « tester, alerter, protéger » actuellement déployée en France </vt:lpstr>
      <vt:lpstr>Quelles sont les différences entre les types de tests autorisés?</vt:lpstr>
      <vt:lpstr>Qu’est-ce qu’un autotest ? </vt:lpstr>
      <vt:lpstr>Quels autotests sont utilisables ?</vt:lpstr>
      <vt:lpstr>Comment se fournir en autotests ?</vt:lpstr>
      <vt:lpstr>Comment accompagner le premier prélèvement ?</vt:lpstr>
      <vt:lpstr>Dans quelles conditions matérielles doivent être réalisés les autotests en dépistage itératif collectif?</vt:lpstr>
      <vt:lpstr>Dans quelles conditions matérielles doivent être réalisés les autotests en utilisation individuelle?</vt:lpstr>
      <vt:lpstr>Proposition d’organisation du déploiement des autotests auprès des publics précaires</vt:lpstr>
      <vt:lpstr>Qui peut bénéficier d’un autotest ?</vt:lpstr>
      <vt:lpstr>Les étapes clés du prélèvement nasal</vt:lpstr>
      <vt:lpstr>Quelle conduite tenir selon le résultat ?</vt:lpstr>
      <vt:lpstr>Quel message diffuser aux personnes testées ?  </vt:lpstr>
    </vt:vector>
  </TitlesOfParts>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marion.marty@igas.gouv.fr</dc:creator>
  <cp:lastModifiedBy>MARIANI, Louise</cp:lastModifiedBy>
  <cp:revision>384</cp:revision>
  <cp:lastPrinted>2021-04-02T17:15:16Z</cp:lastPrinted>
  <dcterms:created xsi:type="dcterms:W3CDTF">2020-10-20T09:20:45Z</dcterms:created>
  <dcterms:modified xsi:type="dcterms:W3CDTF">2021-05-03T15:02:23Z</dcterms:modified>
</cp:coreProperties>
</file>