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310" r:id="rId3"/>
    <p:sldId id="262" r:id="rId4"/>
    <p:sldId id="321" r:id="rId5"/>
    <p:sldId id="306" r:id="rId6"/>
    <p:sldId id="318" r:id="rId7"/>
    <p:sldId id="320" r:id="rId8"/>
    <p:sldId id="313" r:id="rId9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ESE, Coralie (DGS/MAEI)" initials="GC(" lastIdx="3" clrIdx="0">
    <p:extLst>
      <p:ext uri="{19B8F6BF-5375-455C-9EA6-DF929625EA0E}">
        <p15:presenceInfo xmlns:p15="http://schemas.microsoft.com/office/powerpoint/2012/main" userId="S-1-5-21-27022435-3177379373-3347635678-755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1DB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00A1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3B100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52055"/>
              <a:lumOff val="-12548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4646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4" autoAdjust="0"/>
  </p:normalViewPr>
  <p:slideViewPr>
    <p:cSldViewPr snapToGrid="0">
      <p:cViewPr varScale="1">
        <p:scale>
          <a:sx n="37" d="100"/>
          <a:sy n="37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714216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Travail </a:t>
            </a:r>
            <a:r>
              <a:rPr lang="fr-FR" dirty="0" err="1"/>
              <a:t>co</a:t>
            </a:r>
            <a:r>
              <a:rPr lang="fr-FR" dirty="0"/>
              <a:t> porté SENUM et MSS</a:t>
            </a:r>
          </a:p>
        </p:txBody>
      </p:sp>
    </p:spTree>
    <p:extLst>
      <p:ext uri="{BB962C8B-B14F-4D97-AF65-F5344CB8AC3E}">
        <p14:creationId xmlns:p14="http://schemas.microsoft.com/office/powerpoint/2010/main" val="2128951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5FC003D0-F0EF-4730-A421-2B80A6F93820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258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Marianne" panose="02000000000000000000" pitchFamily="50" charset="0"/>
              </a:defRPr>
            </a:lvl1pPr>
          </a:lstStyle>
          <a:p>
            <a:r>
              <a:t>Texte du titre</a:t>
            </a:r>
          </a:p>
        </p:txBody>
      </p:sp>
      <p:sp>
        <p:nvSpPr>
          <p:cNvPr id="12" name="Rectangle"/>
          <p:cNvSpPr txBox="1">
            <a:spLocks noGrp="1"/>
          </p:cNvSpPr>
          <p:nvPr>
            <p:ph type="body" sz="quarter" idx="13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Marianne" panose="02000000000000000000" pitchFamily="50" charset="0"/>
              </a:defRPr>
            </a:lvl1pPr>
          </a:lstStyle>
          <a:p>
            <a:pPr marL="0" indent="0" algn="ctr" defTabSz="825500">
              <a:spcBef>
                <a:spcPts val="0"/>
              </a:spcBef>
              <a:buClrTx/>
              <a:buSzTx/>
              <a:buNone/>
              <a:defRPr sz="35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600">
                <a:latin typeface="Marianne" panose="02000000000000000000" pitchFamily="50" charset="0"/>
                <a:ea typeface="Marianne" panose="02000000000000000000" pitchFamily="50" charset="0"/>
                <a:cs typeface="Marianne" panose="02000000000000000000" pitchFamily="50" charset="0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600">
                <a:latin typeface="Marianne" panose="02000000000000000000" pitchFamily="50" charset="0"/>
                <a:ea typeface="Marianne" panose="02000000000000000000" pitchFamily="50" charset="0"/>
                <a:cs typeface="Marianne" panose="02000000000000000000" pitchFamily="50" charset="0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600">
                <a:latin typeface="Marianne" panose="02000000000000000000" pitchFamily="50" charset="0"/>
                <a:ea typeface="Marianne" panose="02000000000000000000" pitchFamily="50" charset="0"/>
                <a:cs typeface="Marianne" panose="02000000000000000000" pitchFamily="50" charset="0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600">
                <a:latin typeface="Marianne" panose="02000000000000000000" pitchFamily="50" charset="0"/>
                <a:ea typeface="Marianne" panose="02000000000000000000" pitchFamily="50" charset="0"/>
                <a:cs typeface="Marianne" panose="02000000000000000000" pitchFamily="50" charset="0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600">
                <a:latin typeface="Marianne" panose="02000000000000000000" pitchFamily="50" charset="0"/>
                <a:ea typeface="Marianne" panose="02000000000000000000" pitchFamily="50" charset="0"/>
                <a:cs typeface="Marianne" panose="02000000000000000000" pitchFamily="50" charset="0"/>
                <a:sym typeface="Graphik Medium"/>
              </a:defRPr>
            </a:lvl5pPr>
          </a:lstStyle>
          <a:p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1</a:t>
            </a:r>
          </a:p>
          <a:p>
            <a:pPr lvl="1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2</a:t>
            </a:r>
          </a:p>
          <a:p>
            <a:pPr lvl="2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3</a:t>
            </a:r>
          </a:p>
          <a:p>
            <a:pPr lvl="3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4</a:t>
            </a:r>
          </a:p>
          <a:p>
            <a:pPr lvl="4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 5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843409" y="13076183"/>
            <a:ext cx="684483" cy="471924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rianne" panose="02000000000000000000" pitchFamily="50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e du titre"/>
          <p:cNvSpPr txBox="1">
            <a:spLocks noGrp="1"/>
          </p:cNvSpPr>
          <p:nvPr>
            <p:ph type="title"/>
          </p:nvPr>
        </p:nvSpPr>
        <p:spPr>
          <a:xfrm>
            <a:off x="1263650" y="540959"/>
            <a:ext cx="21844000" cy="1557437"/>
          </a:xfrm>
          <a:prstGeom prst="rect">
            <a:avLst/>
          </a:prstGeom>
        </p:spPr>
        <p:txBody>
          <a:bodyPr anchor="t"/>
          <a:lstStyle>
            <a:lvl1pPr algn="l">
              <a:defRPr>
                <a:latin typeface="Marianne" panose="02000000000000000000" pitchFamily="50" charset="0"/>
              </a:defRPr>
            </a:lvl1pPr>
          </a:lstStyle>
          <a:p>
            <a:r>
              <a:rPr dirty="0" err="1"/>
              <a:t>Texte</a:t>
            </a:r>
            <a:r>
              <a:rPr dirty="0"/>
              <a:t> du </a:t>
            </a:r>
            <a:r>
              <a:rPr dirty="0" err="1"/>
              <a:t>titre</a:t>
            </a:r>
            <a:endParaRPr dirty="0"/>
          </a:p>
        </p:txBody>
      </p:sp>
      <p:sp>
        <p:nvSpPr>
          <p:cNvPr id="43" name="Rectangle"/>
          <p:cNvSpPr txBox="1">
            <a:spLocks noGrp="1"/>
          </p:cNvSpPr>
          <p:nvPr>
            <p:ph type="body" sz="quarter" idx="13"/>
          </p:nvPr>
        </p:nvSpPr>
        <p:spPr>
          <a:xfrm>
            <a:off x="1270000" y="2098396"/>
            <a:ext cx="21844000" cy="1016000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Marianne" panose="02000000000000000000" pitchFamily="50" charset="0"/>
              </a:defRPr>
            </a:lvl1pPr>
          </a:lstStyle>
          <a:p>
            <a: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 dirty="0"/>
          </a:p>
        </p:txBody>
      </p:sp>
      <p:sp>
        <p:nvSpPr>
          <p:cNvPr id="44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arianne" panose="02000000000000000000" pitchFamily="50" charset="0"/>
              </a:defRPr>
            </a:lvl1pPr>
            <a:lvl2pPr>
              <a:defRPr>
                <a:latin typeface="Marianne" panose="02000000000000000000" pitchFamily="50" charset="0"/>
              </a:defRPr>
            </a:lvl2pPr>
            <a:lvl3pPr>
              <a:defRPr>
                <a:latin typeface="Marianne" panose="02000000000000000000" pitchFamily="50" charset="0"/>
              </a:defRPr>
            </a:lvl3pPr>
            <a:lvl4pPr>
              <a:defRPr>
                <a:latin typeface="Marianne" panose="02000000000000000000" pitchFamily="50" charset="0"/>
              </a:defRPr>
            </a:lvl4pPr>
            <a:lvl5pPr>
              <a:defRPr>
                <a:latin typeface="Marianne" panose="02000000000000000000" pitchFamily="50" charset="0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867454" y="13106961"/>
            <a:ext cx="636393" cy="441146"/>
          </a:xfrm>
          <a:prstGeom prst="rect">
            <a:avLst/>
          </a:prstGeom>
        </p:spPr>
        <p:txBody>
          <a:bodyPr/>
          <a:lstStyle>
            <a:lvl1pPr>
              <a:defRPr>
                <a:latin typeface="Marianne" panose="02000000000000000000" pitchFamily="50" charset="0"/>
              </a:defRPr>
            </a:lvl1pPr>
          </a:lstStyle>
          <a:p>
            <a:fld id="{86CB4B4D-7CA3-9044-876B-883B54F8677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/>
          </p:nvPr>
        </p:nvSpPr>
        <p:spPr>
          <a:xfrm>
            <a:off x="1270000" y="4269316"/>
            <a:ext cx="21844000" cy="8432801"/>
          </a:xfrm>
          <a:prstGeom prst="rect">
            <a:avLst/>
          </a:prstGeom>
        </p:spPr>
        <p:txBody>
          <a:bodyPr numCol="2" spcCol="1092200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988149250_2145x1620.jpg"/>
          <p:cNvSpPr>
            <a:spLocks noGrp="1"/>
          </p:cNvSpPr>
          <p:nvPr>
            <p:ph type="pic" idx="13"/>
          </p:nvPr>
        </p:nvSpPr>
        <p:spPr>
          <a:xfrm>
            <a:off x="10185400" y="0"/>
            <a:ext cx="18161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Texte du titre"/>
          <p:cNvSpPr txBox="1">
            <a:spLocks noGrp="1"/>
          </p:cNvSpPr>
          <p:nvPr>
            <p:ph type="title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62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3" name="Rectangle"/>
          <p:cNvSpPr txBox="1">
            <a:spLocks noGrp="1"/>
          </p:cNvSpPr>
          <p:nvPr>
            <p:ph type="body" sz="quarter" idx="14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e du titre"/>
          <p:cNvSpPr txBox="1">
            <a:spLocks noGrp="1"/>
          </p:cNvSpPr>
          <p:nvPr>
            <p:ph type="title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e du titre"/>
          <p:cNvSpPr txBox="1">
            <a:spLocks noGrp="1"/>
          </p:cNvSpPr>
          <p:nvPr>
            <p:ph type="title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89" name="Rectangle"/>
          <p:cNvSpPr txBox="1">
            <a:spLocks noGrp="1"/>
          </p:cNvSpPr>
          <p:nvPr>
            <p:ph type="body" sz="quarter" idx="13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buClrTx/>
              <a:buSzTx/>
              <a:buNone/>
              <a:defRPr sz="5500" spc="-55"/>
            </a:lvl1pPr>
            <a:lvl2pPr marL="0" indent="457200" defTabSz="825500">
              <a:buClrTx/>
              <a:buSzTx/>
              <a:buNone/>
              <a:defRPr sz="5500" spc="-55"/>
            </a:lvl2pPr>
            <a:lvl3pPr marL="0" indent="914400" defTabSz="825500">
              <a:buClrTx/>
              <a:buSzTx/>
              <a:buNone/>
              <a:defRPr sz="5500" spc="-55"/>
            </a:lvl3pPr>
            <a:lvl4pPr marL="0" indent="1371600" defTabSz="825500">
              <a:buClrTx/>
              <a:buSzTx/>
              <a:buNone/>
              <a:defRPr sz="5500" spc="-55"/>
            </a:lvl4pPr>
            <a:lvl5pPr marL="0" indent="1828800" defTabSz="825500">
              <a:buClrTx/>
              <a:buSzTx/>
              <a:buNone/>
              <a:defRPr sz="5500" spc="-55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270000" y="3906096"/>
            <a:ext cx="21844000" cy="4488604"/>
          </a:xfrm>
          <a:prstGeom prst="rect">
            <a:avLst/>
          </a:prstGeom>
        </p:spPr>
        <p:txBody>
          <a:bodyPr anchor="b"/>
          <a:lstStyle>
            <a:lvl1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b="1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1pPr>
            <a:lvl2pPr marL="0" indent="4572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b="1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2pPr>
            <a:lvl3pPr marL="0" indent="9144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b="1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3pPr>
            <a:lvl4pPr marL="0" indent="13716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b="1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4pPr>
            <a:lvl5pPr marL="0" indent="18288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b="1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7" name="Rectangle"/>
          <p:cNvSpPr txBox="1">
            <a:spLocks noGrp="1"/>
          </p:cNvSpPr>
          <p:nvPr>
            <p:ph type="body" sz="quarter" idx="13"/>
          </p:nvPr>
        </p:nvSpPr>
        <p:spPr>
          <a:xfrm>
            <a:off x="1270000" y="8521700"/>
            <a:ext cx="21844000" cy="1016000"/>
          </a:xfrm>
          <a:prstGeom prst="rect">
            <a:avLst/>
          </a:prstGeom>
        </p:spPr>
        <p:txBody>
          <a:bodyPr/>
          <a:lstStyle/>
          <a:p>
            <a: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/>
          <p:cNvSpPr txBox="1">
            <a:spLocks noGrp="1"/>
          </p:cNvSpPr>
          <p:nvPr>
            <p:ph type="body" sz="quarter" idx="13"/>
          </p:nvPr>
        </p:nvSpPr>
        <p:spPr>
          <a:xfrm>
            <a:off x="1270000" y="11155086"/>
            <a:ext cx="21844000" cy="832613"/>
          </a:xfrm>
          <a:prstGeom prst="rect">
            <a:avLst/>
          </a:prstGeom>
        </p:spPr>
        <p:txBody>
          <a:bodyPr anchor="ctr"/>
          <a:lstStyle/>
          <a:p>
            <a: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270000" y="5141969"/>
            <a:ext cx="21844000" cy="343019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b="1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b="1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b="1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b="1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b="1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88149250_2145x1620.jpg"/>
          <p:cNvSpPr>
            <a:spLocks noGrp="1"/>
          </p:cNvSpPr>
          <p:nvPr>
            <p:ph type="pic" sz="half" idx="13"/>
          </p:nvPr>
        </p:nvSpPr>
        <p:spPr>
          <a:xfrm>
            <a:off x="12192000" y="4813300"/>
            <a:ext cx="12192000" cy="920794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1169517375_2880x1920.jpg"/>
          <p:cNvSpPr>
            <a:spLocks noGrp="1"/>
          </p:cNvSpPr>
          <p:nvPr>
            <p:ph type="pic" sz="half" idx="14"/>
          </p:nvPr>
        </p:nvSpPr>
        <p:spPr>
          <a:xfrm>
            <a:off x="12192000" y="-62865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184386109_2439x1626.jpg"/>
          <p:cNvSpPr>
            <a:spLocks noGrp="1"/>
          </p:cNvSpPr>
          <p:nvPr>
            <p:ph type="pic" idx="15"/>
          </p:nvPr>
        </p:nvSpPr>
        <p:spPr>
          <a:xfrm>
            <a:off x="-4203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1169517375_2880x1920.jpg"/>
          <p:cNvSpPr>
            <a:spLocks noGrp="1"/>
          </p:cNvSpPr>
          <p:nvPr>
            <p:ph type="pic" idx="13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084330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959998" y="2400000"/>
            <a:ext cx="22464000" cy="19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20304000" y="12756000"/>
            <a:ext cx="3120000" cy="960000"/>
          </a:xfrm>
          <a:prstGeom prst="rect">
            <a:avLst/>
          </a:prstGeom>
        </p:spPr>
        <p:txBody>
          <a:bodyPr/>
          <a:lstStyle/>
          <a:p>
            <a:pPr algn="r"/>
            <a:fld id="{46C03D4C-9546-4208-B8EC-782E52A35F76}" type="datetime1">
              <a:rPr lang="fr-FR" cap="all" smtClean="0">
                <a:solidFill>
                  <a:srgbClr val="000000"/>
                </a:solidFill>
              </a:rPr>
              <a:pPr algn="r"/>
              <a:t>19/05/2021</a:t>
            </a:fld>
            <a:endParaRPr lang="fr-FR" cap="all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>
          <a:xfrm>
            <a:off x="960000" y="12756000"/>
            <a:ext cx="15744000" cy="960000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srgbClr val="000000"/>
                </a:solidFill>
              </a:rPr>
              <a:t>Direction générale de la santé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>
          <a:xfrm>
            <a:off x="11881881" y="13106961"/>
            <a:ext cx="607539" cy="441146"/>
          </a:xfrm>
        </p:spPr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832000" y="480000"/>
            <a:ext cx="14592000" cy="960000"/>
          </a:xfrm>
        </p:spPr>
        <p:txBody>
          <a:bodyPr/>
          <a:lstStyle>
            <a:lvl1pPr marL="287992" indent="-287992" algn="r">
              <a:spcAft>
                <a:spcPts val="0"/>
              </a:spcAft>
              <a:buFont typeface="+mj-lt"/>
              <a:buAutoNum type="arabicPeriod"/>
              <a:defRPr sz="2000" b="1"/>
            </a:lvl1pPr>
            <a:lvl2pPr marL="287992" indent="-287992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2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59998" y="4896000"/>
            <a:ext cx="6720000" cy="686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832000" y="4896000"/>
            <a:ext cx="6720000" cy="686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704000" y="4896000"/>
            <a:ext cx="6720000" cy="686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41532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1</a:t>
            </a:r>
          </a:p>
          <a:p>
            <a:pPr lvl="1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2</a:t>
            </a:r>
          </a:p>
          <a:p>
            <a:pPr lvl="2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3</a:t>
            </a:r>
          </a:p>
          <a:p>
            <a:pPr lvl="3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 4</a:t>
            </a:r>
          </a:p>
          <a:p>
            <a:pPr lvl="4"/>
            <a:r>
              <a:rPr dirty="0" err="1"/>
              <a:t>Texte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973111" y="13116306"/>
            <a:ext cx="425078" cy="4318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200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7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transition spd="med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Marianne" panose="02000000000000000000" pitchFamily="50" charset="0"/>
          <a:ea typeface="+mn-ea"/>
          <a:cs typeface="+mn-cs"/>
          <a:sym typeface="Helvetica"/>
        </a:defRPr>
      </a:lvl1pPr>
      <a:lvl2pPr marL="0" marR="0" indent="457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558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arianne" panose="02000000000000000000" pitchFamily="50" charset="0"/>
          <a:ea typeface="Marianne" panose="02000000000000000000" pitchFamily="50" charset="0"/>
          <a:cs typeface="Marianne" panose="02000000000000000000" pitchFamily="50" charset="0"/>
          <a:sym typeface="Graphik"/>
        </a:defRPr>
      </a:lvl1pPr>
      <a:lvl2pPr marL="1117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arianne" panose="02000000000000000000" pitchFamily="50" charset="0"/>
          <a:ea typeface="Marianne" panose="02000000000000000000" pitchFamily="50" charset="0"/>
          <a:cs typeface="Marianne" panose="02000000000000000000" pitchFamily="50" charset="0"/>
          <a:sym typeface="Graphik"/>
        </a:defRPr>
      </a:lvl2pPr>
      <a:lvl3pPr marL="1676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arianne" panose="02000000000000000000" pitchFamily="50" charset="0"/>
          <a:ea typeface="Marianne" panose="02000000000000000000" pitchFamily="50" charset="0"/>
          <a:cs typeface="Marianne" panose="02000000000000000000" pitchFamily="50" charset="0"/>
          <a:sym typeface="Graphik"/>
        </a:defRPr>
      </a:lvl3pPr>
      <a:lvl4pPr marL="2235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arianne" panose="02000000000000000000" pitchFamily="50" charset="0"/>
          <a:ea typeface="Marianne" panose="02000000000000000000" pitchFamily="50" charset="0"/>
          <a:cs typeface="Marianne" panose="02000000000000000000" pitchFamily="50" charset="0"/>
          <a:sym typeface="Graphik"/>
        </a:defRPr>
      </a:lvl4pPr>
      <a:lvl5pPr marL="27940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Marianne" panose="02000000000000000000" pitchFamily="50" charset="0"/>
          <a:ea typeface="Marianne" panose="02000000000000000000" pitchFamily="50" charset="0"/>
          <a:cs typeface="Marianne" panose="02000000000000000000" pitchFamily="50" charset="0"/>
          <a:sym typeface="Graphik"/>
        </a:defRPr>
      </a:lvl5pPr>
      <a:lvl6pPr marL="3352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3911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4470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5029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ousAntiCovid - 26 mars 2021 - v1.6 - CONFIDENTIEL"/>
          <p:cNvSpPr txBox="1">
            <a:spLocks noGrp="1"/>
          </p:cNvSpPr>
          <p:nvPr>
            <p:ph type="body" idx="13"/>
          </p:nvPr>
        </p:nvSpPr>
        <p:spPr>
          <a:xfrm>
            <a:off x="1270000" y="11648644"/>
            <a:ext cx="21844000" cy="69405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0" algn="ctr" defTabSz="825500">
              <a:spcBef>
                <a:spcPts val="0"/>
              </a:spcBef>
              <a:buClrTx/>
              <a:buSzTx/>
              <a:buNone/>
              <a:defRPr sz="3500"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rPr dirty="0" err="1">
                <a:latin typeface="Marianne" panose="02000000000000000000" pitchFamily="50" charset="0"/>
              </a:rPr>
              <a:t>TousAntiCovid</a:t>
            </a:r>
            <a:r>
              <a:rPr dirty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–</a:t>
            </a:r>
            <a:r>
              <a:rPr dirty="0">
                <a:latin typeface="Marianne" panose="02000000000000000000" pitchFamily="50" charset="0"/>
              </a:rPr>
              <a:t> </a:t>
            </a:r>
            <a:r>
              <a:rPr lang="fr-FR" dirty="0" smtClean="0">
                <a:latin typeface="Marianne" panose="02000000000000000000" pitchFamily="50" charset="0"/>
              </a:rPr>
              <a:t>18 </a:t>
            </a:r>
            <a:r>
              <a:rPr lang="fr-FR" dirty="0" smtClean="0">
                <a:latin typeface="Marianne" panose="02000000000000000000" pitchFamily="50" charset="0"/>
              </a:rPr>
              <a:t>mai 2021 </a:t>
            </a:r>
            <a:r>
              <a:rPr dirty="0">
                <a:latin typeface="Marianne" panose="02000000000000000000" pitchFamily="50" charset="0"/>
              </a:rPr>
              <a:t>- </a:t>
            </a:r>
            <a:r>
              <a:rPr dirty="0">
                <a:solidFill>
                  <a:schemeClr val="accent5"/>
                </a:solidFill>
                <a:latin typeface="Marianne" panose="02000000000000000000" pitchFamily="50" charset="0"/>
              </a:rPr>
              <a:t>CONFIDENTIEL</a:t>
            </a:r>
          </a:p>
        </p:txBody>
      </p:sp>
      <p:pic>
        <p:nvPicPr>
          <p:cNvPr id="154" name="TAC_Logo_Blanc.png" descr="TAC_Logo_Blanc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21" y="8820625"/>
            <a:ext cx="3365652" cy="468234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69432" y="13106961"/>
            <a:ext cx="232436" cy="44114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latin typeface="Marianne" panose="02000000000000000000" pitchFamily="50" charset="0"/>
              </a:rPr>
              <a:t>1</a:t>
            </a:fld>
            <a:endParaRPr>
              <a:latin typeface="Marianne" panose="02000000000000000000" pitchFamily="50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270719" y="3520996"/>
            <a:ext cx="11842563" cy="4349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38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arianne" panose="02000000000000000000" pitchFamily="50" charset="0"/>
                <a:sym typeface="Graphik"/>
              </a:rPr>
              <a:t>Pass</a:t>
            </a:r>
            <a:r>
              <a:rPr kumimoji="0" lang="fr-FR" sz="13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arianne" panose="02000000000000000000" pitchFamily="50" charset="0"/>
                <a:sym typeface="Graphik"/>
              </a:rPr>
              <a:t> Sanitaire en France </a:t>
            </a:r>
            <a:endParaRPr kumimoji="0" lang="fr-FR" sz="13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arianne" panose="02000000000000000000" pitchFamily="50" charset="0"/>
              <a:sym typeface="Graphik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4" y="182816"/>
            <a:ext cx="5424738" cy="349383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fr-FR" sz="6600" dirty="0"/>
              <a:t>La Commission européenne a proposé des règlements portant création d’un certificat vert numérique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1270000" y="3101788"/>
            <a:ext cx="21844000" cy="993289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b="1" dirty="0"/>
              <a:t>Principe</a:t>
            </a:r>
            <a:r>
              <a:rPr lang="fr-FR" dirty="0"/>
              <a:t> : infrastructure numérique permettant l'émission et la vérification sécurisées de certificats de preuves médicales pour favoriser la libre-circulation.</a:t>
            </a:r>
          </a:p>
          <a:p>
            <a:pPr algn="just"/>
            <a:endParaRPr lang="fr-FR" dirty="0"/>
          </a:p>
          <a:p>
            <a:pPr marL="2235200" lvl="4" indent="0" algn="just">
              <a:buNone/>
            </a:pPr>
            <a:r>
              <a:rPr lang="fr-FR" sz="4000" dirty="0"/>
              <a:t>Les États membres émettent des certificats sécurisés, interopérables et respectant des principes communs (protection des données, non-discriminatoire, etc.).</a:t>
            </a:r>
          </a:p>
          <a:p>
            <a:pPr marL="2235200" lvl="4" indent="0" algn="just">
              <a:buNone/>
            </a:pPr>
            <a:endParaRPr lang="fr-FR" sz="2900" dirty="0"/>
          </a:p>
          <a:p>
            <a:pPr marL="2235200" lvl="4" indent="0" algn="just">
              <a:buNone/>
            </a:pPr>
            <a:r>
              <a:rPr lang="fr-FR" sz="4000" dirty="0"/>
              <a:t>Chaque Etat développe sa solution nationale et partage ses clés </a:t>
            </a:r>
            <a:r>
              <a:rPr lang="fr-FR" sz="4000" i="1" dirty="0"/>
              <a:t>via</a:t>
            </a:r>
            <a:r>
              <a:rPr lang="fr-FR" sz="4000" dirty="0"/>
              <a:t> un portail européen. </a:t>
            </a:r>
          </a:p>
          <a:p>
            <a:pPr marL="2235200" lvl="4" indent="0" algn="just">
              <a:buNone/>
            </a:pPr>
            <a:endParaRPr lang="fr-FR" sz="2900" dirty="0"/>
          </a:p>
          <a:p>
            <a:pPr marL="2235200" lvl="4" indent="0" algn="just">
              <a:buNone/>
            </a:pPr>
            <a:r>
              <a:rPr lang="fr-FR" sz="4000" dirty="0"/>
              <a:t>De plus, la Commission met à disposition trois modèles d’applications sur étagère (génération de certificats, stockage et lecture).</a:t>
            </a:r>
          </a:p>
          <a:p>
            <a:pPr marL="2235200" lvl="4" indent="0" algn="just">
              <a:buNone/>
            </a:pPr>
            <a:endParaRPr lang="fr-FR" sz="4000" dirty="0"/>
          </a:p>
          <a:p>
            <a:r>
              <a:rPr lang="fr-FR" b="1" dirty="0"/>
              <a:t>Objectifs </a:t>
            </a:r>
            <a:r>
              <a:rPr lang="fr-FR" dirty="0"/>
              <a:t>: </a:t>
            </a:r>
          </a:p>
          <a:p>
            <a:pPr marL="0" indent="0">
              <a:buNone/>
            </a:pPr>
            <a:r>
              <a:rPr lang="fr-FR" dirty="0"/>
              <a:t>	- certificats interopérables au niveau européen avant le </a:t>
            </a:r>
            <a:r>
              <a:rPr lang="fr-FR" b="1" dirty="0" smtClean="0"/>
              <a:t>17 </a:t>
            </a:r>
            <a:r>
              <a:rPr lang="fr-FR" b="1" dirty="0"/>
              <a:t>juin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	- première vague pilote début mai.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946" y="6439989"/>
            <a:ext cx="1408113" cy="140811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511" y="8295556"/>
            <a:ext cx="1257374" cy="125737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511" y="5039311"/>
            <a:ext cx="1198983" cy="119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6135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1 Preuve/Certificat = 1 chaîne de caractère signée (fournie par des tiers de confiance : SIDEP et CNAM pour Vaccin Covid)…"/>
          <p:cNvSpPr txBox="1">
            <a:spLocks noGrp="1"/>
          </p:cNvSpPr>
          <p:nvPr>
            <p:ph type="body" sz="half" idx="1"/>
          </p:nvPr>
        </p:nvSpPr>
        <p:spPr>
          <a:xfrm>
            <a:off x="1641232" y="3090571"/>
            <a:ext cx="20994097" cy="929807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fr-FR" sz="3800" dirty="0" smtClean="0"/>
              <a:t>Les documents suivants sont </a:t>
            </a:r>
            <a:r>
              <a:rPr lang="fr-FR" sz="3800" b="1" dirty="0" smtClean="0"/>
              <a:t>certifiés numériquement par une signature </a:t>
            </a:r>
            <a:r>
              <a:rPr lang="fr-FR" sz="3800" b="1" dirty="0" smtClean="0">
                <a:sym typeface="Helvetica"/>
              </a:rPr>
              <a:t>2D-DOC (norme ANTS) :</a:t>
            </a:r>
          </a:p>
          <a:p>
            <a:pPr lvl="2" algn="just"/>
            <a:r>
              <a:rPr lang="fr-FR" sz="3200" dirty="0">
                <a:sym typeface="Helvetica"/>
              </a:rPr>
              <a:t>les résultats de tests négatifs (Tag et RT-PCR) ;</a:t>
            </a:r>
          </a:p>
          <a:p>
            <a:pPr lvl="2" algn="just"/>
            <a:r>
              <a:rPr lang="fr-FR" sz="3200" dirty="0">
                <a:sym typeface="Helvetica"/>
              </a:rPr>
              <a:t>les résultats de tests positifs (Tag et RT-PCR) (valant pour attestations de rétablissement en France si RT-PCR positives de plus de 15j et moins de 6 mois) ;</a:t>
            </a:r>
          </a:p>
          <a:p>
            <a:pPr lvl="2" algn="just"/>
            <a:r>
              <a:rPr lang="fr-FR" sz="3200" dirty="0">
                <a:sym typeface="Helvetica"/>
              </a:rPr>
              <a:t>le certificat de vaccination pour chaque dose délivrée. </a:t>
            </a:r>
            <a:endParaRPr lang="fr-FR" sz="3800" b="1" dirty="0" smtClean="0">
              <a:sym typeface="Helvetica"/>
            </a:endParaRPr>
          </a:p>
          <a:p>
            <a:pPr algn="just"/>
            <a:r>
              <a:rPr lang="fr-FR" sz="3800" dirty="0" smtClean="0">
                <a:sym typeface="Helvetica"/>
              </a:rPr>
              <a:t>La chaîne de caractère est ensuite représentée sous forme de </a:t>
            </a:r>
            <a:r>
              <a:rPr lang="fr-FR" sz="3800" b="1" dirty="0" err="1" smtClean="0">
                <a:sym typeface="Helvetica"/>
              </a:rPr>
              <a:t>DataMatrix</a:t>
            </a:r>
            <a:r>
              <a:rPr lang="fr-FR" sz="3800" b="1" dirty="0" smtClean="0">
                <a:sym typeface="Helvetica"/>
              </a:rPr>
              <a:t> à flasher</a:t>
            </a:r>
            <a:r>
              <a:rPr lang="fr-FR" sz="3800" dirty="0" smtClean="0">
                <a:sym typeface="Helvetica"/>
              </a:rPr>
              <a:t>.</a:t>
            </a:r>
          </a:p>
          <a:p>
            <a:pPr algn="just"/>
            <a:r>
              <a:rPr lang="fr-FR" sz="3800" b="1" dirty="0" smtClean="0">
                <a:sym typeface="Helvetica"/>
              </a:rPr>
              <a:t>Fin </a:t>
            </a:r>
            <a:r>
              <a:rPr lang="fr-FR" sz="3800" b="1" dirty="0">
                <a:sym typeface="Helvetica"/>
              </a:rPr>
              <a:t>mai/mi juin </a:t>
            </a:r>
            <a:r>
              <a:rPr lang="fr-FR" sz="3800" dirty="0" smtClean="0">
                <a:sym typeface="Helvetica"/>
              </a:rPr>
              <a:t>les preuves seront certifiés </a:t>
            </a:r>
            <a:r>
              <a:rPr lang="fr-FR" sz="3800" b="1" dirty="0" smtClean="0">
                <a:sym typeface="Helvetica"/>
              </a:rPr>
              <a:t>sous le format européen, pour les anciens certificats, un convertisseur de preuves sera mis en place. </a:t>
            </a:r>
          </a:p>
          <a:p>
            <a:pPr algn="just"/>
            <a:endParaRPr lang="fr-FR" sz="3800" b="1" dirty="0">
              <a:sym typeface="Helvetica"/>
            </a:endParaRPr>
          </a:p>
          <a:p>
            <a:pPr algn="just"/>
            <a:r>
              <a:rPr lang="fr-FR" sz="3800" dirty="0" err="1" smtClean="0"/>
              <a:t>TousAntiCovid</a:t>
            </a:r>
            <a:r>
              <a:rPr lang="fr-FR" sz="3800" dirty="0" smtClean="0"/>
              <a:t>-Carnet permet de stocker ces preuves directement sur son smartphone mais une alternative papier est toujours possible.</a:t>
            </a:r>
            <a:endParaRPr lang="fr-FR" sz="3800" b="1" dirty="0" smtClean="0">
              <a:sym typeface="Helvetica"/>
            </a:endParaRPr>
          </a:p>
        </p:txBody>
      </p:sp>
      <p:sp>
        <p:nvSpPr>
          <p:cNvPr id="22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50805" y="13116306"/>
            <a:ext cx="269690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23" name="Planning"/>
          <p:cNvSpPr txBox="1">
            <a:spLocks/>
          </p:cNvSpPr>
          <p:nvPr/>
        </p:nvSpPr>
        <p:spPr>
          <a:xfrm>
            <a:off x="1263650" y="540959"/>
            <a:ext cx="21844000" cy="2451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Marianne" panose="02000000000000000000" pitchFamily="50" charset="0"/>
                <a:ea typeface="+mn-ea"/>
                <a:cs typeface="+mn-cs"/>
                <a:sym typeface="Helvetica"/>
              </a:defRPr>
            </a:lvl1pPr>
            <a:lvl2pPr marL="0" marR="0" indent="457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r>
              <a:rPr lang="fr-FR" sz="7600" dirty="0" smtClean="0">
                <a:solidFill>
                  <a:schemeClr val="tx1"/>
                </a:solidFill>
              </a:rPr>
              <a:t>La France certifie les preuves prévues dans le Green Digital </a:t>
            </a:r>
            <a:r>
              <a:rPr lang="fr-FR" sz="7600" dirty="0" err="1" smtClean="0">
                <a:solidFill>
                  <a:schemeClr val="tx1"/>
                </a:solidFill>
              </a:rPr>
              <a:t>Certificate</a:t>
            </a:r>
            <a:endParaRPr lang="fr-FR" sz="7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50805" y="13116306"/>
            <a:ext cx="269690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6" name="Message complet 2D-DOC (exemple de test) :…"/>
          <p:cNvSpPr txBox="1">
            <a:spLocks noGrp="1"/>
          </p:cNvSpPr>
          <p:nvPr>
            <p:ph type="body" sz="half" idx="1"/>
          </p:nvPr>
        </p:nvSpPr>
        <p:spPr>
          <a:xfrm>
            <a:off x="1641232" y="6200841"/>
            <a:ext cx="14292061" cy="25459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Tx/>
              <a:buSzTx/>
              <a:buNone/>
              <a:defRPr sz="3800"/>
            </a:pPr>
            <a:r>
              <a:rPr sz="2400" b="1" dirty="0" smtClean="0">
                <a:solidFill>
                  <a:schemeClr val="accent4">
                    <a:hueOff val="-1109407"/>
                    <a:satOff val="-1495"/>
                    <a:lumOff val="-6330"/>
                  </a:schemeClr>
                </a:solidFill>
                <a:ea typeface="+mn-ea"/>
                <a:cs typeface="+mn-cs"/>
                <a:sym typeface="Helvetica"/>
              </a:rPr>
              <a:t>DC04DHI0TST11E3C1E3CB201FR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F0</a:t>
            </a:r>
            <a:r>
              <a:rPr sz="2400" b="1" dirty="0" smtClean="0">
                <a:solidFill>
                  <a:srgbClr val="00A2FF"/>
                </a:solidFill>
                <a:ea typeface="+mn-ea"/>
                <a:cs typeface="+mn-cs"/>
                <a:sym typeface="Helvetica"/>
              </a:rPr>
              <a:t>JULES/ETIENNE/PIERRE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&lt;GS&gt;F1</a:t>
            </a:r>
            <a:r>
              <a:rPr sz="2400" b="1" dirty="0" smtClean="0">
                <a:solidFill>
                  <a:srgbClr val="00A2FF"/>
                </a:solidFill>
                <a:ea typeface="+mn-ea"/>
                <a:cs typeface="+mn-cs"/>
                <a:sym typeface="Helvetica"/>
              </a:rPr>
              <a:t>DUPOND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&lt;GS&gt;F2</a:t>
            </a:r>
            <a:r>
              <a:rPr sz="2400" b="1" dirty="0" smtClean="0">
                <a:solidFill>
                  <a:srgbClr val="00A2FF"/>
                </a:solidFill>
                <a:ea typeface="+mn-ea"/>
                <a:cs typeface="+mn-cs"/>
                <a:sym typeface="Helvetica"/>
              </a:rPr>
              <a:t>07101990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F3</a:t>
            </a:r>
            <a:r>
              <a:rPr sz="2400" b="1" dirty="0" smtClean="0">
                <a:solidFill>
                  <a:srgbClr val="00A2FF"/>
                </a:solidFill>
                <a:ea typeface="+mn-ea"/>
                <a:cs typeface="+mn-cs"/>
                <a:sym typeface="Helvetica"/>
              </a:rPr>
              <a:t>M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F4</a:t>
            </a:r>
            <a:r>
              <a:rPr sz="2400" b="1" dirty="0" smtClean="0">
                <a:solidFill>
                  <a:srgbClr val="00A2FF"/>
                </a:solidFill>
                <a:ea typeface="+mn-ea"/>
                <a:cs typeface="+mn-cs"/>
                <a:sym typeface="Helvetica"/>
              </a:rPr>
              <a:t>B234567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F5</a:t>
            </a:r>
            <a:r>
              <a:rPr sz="2400" b="1" dirty="0" smtClean="0">
                <a:solidFill>
                  <a:srgbClr val="00A2FF"/>
                </a:solidFill>
                <a:ea typeface="+mn-ea"/>
                <a:cs typeface="+mn-cs"/>
                <a:sym typeface="Helvetica"/>
              </a:rPr>
              <a:t>N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F6</a:t>
            </a:r>
            <a:r>
              <a:rPr sz="2400" b="1" dirty="0" smtClean="0">
                <a:solidFill>
                  <a:srgbClr val="00A2FF"/>
                </a:solidFill>
                <a:ea typeface="+mn-ea"/>
                <a:cs typeface="+mn-cs"/>
                <a:sym typeface="Helvetica"/>
              </a:rPr>
              <a:t>120320210812</a:t>
            </a:r>
            <a:r>
              <a:rPr sz="2400" b="1" dirty="0" smtClean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&lt;US&gt;</a:t>
            </a:r>
            <a:r>
              <a:rPr sz="2400" b="1" dirty="0" smtClean="0">
                <a:solidFill>
                  <a:schemeClr val="accent5">
                    <a:lumMod val="75000"/>
                  </a:schemeClr>
                </a:solidFill>
                <a:ea typeface="+mn-ea"/>
                <a:cs typeface="+mn-cs"/>
                <a:sym typeface="Helvetica"/>
              </a:rPr>
              <a:t>32AOUC3DIQFGGT62GNLOICF4TQAAIGJEEE6TC626NLIDOQHDKOORXTEILK5FL5A54LW2JR3YRHLSIYL3TTGBZMEQ44S7NUIGCHMYFJI</a:t>
            </a:r>
            <a:endParaRPr lang="fr-FR" sz="2400" b="1" dirty="0">
              <a:solidFill>
                <a:schemeClr val="accent5">
                  <a:lumMod val="75000"/>
                </a:schemeClr>
              </a:solidFill>
              <a:ea typeface="+mn-ea"/>
              <a:cs typeface="+mn-cs"/>
              <a:sym typeface="Helvetica"/>
            </a:endParaRPr>
          </a:p>
          <a:p>
            <a:pPr marL="0" indent="0">
              <a:buClrTx/>
              <a:buSzTx/>
              <a:buNone/>
              <a:defRPr sz="3800"/>
            </a:pPr>
            <a:r>
              <a:rPr lang="fr-FR" sz="2400" dirty="0">
                <a:solidFill>
                  <a:schemeClr val="tx1"/>
                </a:solidFill>
                <a:ea typeface="+mn-ea"/>
                <a:cs typeface="+mn-cs"/>
                <a:sym typeface="Helvetica"/>
              </a:rPr>
              <a:t>→ JULES, ETIENNE, PIERRE, DUPOND, né le 07/10/1990, homme, code analyse B234567 (LOINC), négatif (N), prélevé le 12 mars 2021 à 08:12</a:t>
            </a:r>
            <a:endParaRPr sz="2400" b="1" dirty="0">
              <a:gradFill flip="none" rotWithShape="1">
                <a:gsLst>
                  <a:gs pos="0">
                    <a:schemeClr val="accent1">
                      <a:hueOff val="-446844"/>
                      <a:satOff val="-6226"/>
                      <a:lumOff val="18873"/>
                    </a:schemeClr>
                  </a:gs>
                  <a:gs pos="100000">
                    <a:schemeClr val="accent1">
                      <a:hueOff val="-15665233"/>
                      <a:satOff val="-9367"/>
                      <a:lumOff val="13315"/>
                    </a:schemeClr>
                  </a:gs>
                </a:gsLst>
                <a:lin ang="5400000" scaled="0"/>
              </a:gradFill>
              <a:ea typeface="+mn-ea"/>
              <a:cs typeface="+mn-cs"/>
              <a:sym typeface="Helvetica"/>
            </a:endParaRPr>
          </a:p>
        </p:txBody>
      </p:sp>
      <p:pic>
        <p:nvPicPr>
          <p:cNvPr id="17" name="CEV-COVID_2.png" descr="CEV-COVID_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936024" y="5277894"/>
            <a:ext cx="3005506" cy="346885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Flèche 11"/>
          <p:cNvSpPr/>
          <p:nvPr/>
        </p:nvSpPr>
        <p:spPr>
          <a:xfrm>
            <a:off x="16620511" y="6447508"/>
            <a:ext cx="1148826" cy="864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9" name="Wallet"/>
          <p:cNvSpPr txBox="1"/>
          <p:nvPr/>
        </p:nvSpPr>
        <p:spPr>
          <a:xfrm>
            <a:off x="17247313" y="9105320"/>
            <a:ext cx="6375670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2438400">
              <a:spcBef>
                <a:spcPts val="2400"/>
              </a:spcBef>
              <a:defRPr sz="2000" b="1">
                <a:latin typeface="Marianne" panose="02000000000000000000" pitchFamily="50" charset="0"/>
                <a:ea typeface="+mn-ea"/>
                <a:cs typeface="+mn-cs"/>
              </a:defRPr>
            </a:lvl1pPr>
          </a:lstStyle>
          <a:p>
            <a:r>
              <a:rPr lang="fr-FR" sz="2800" dirty="0"/>
              <a:t>Représentation </a:t>
            </a:r>
            <a:r>
              <a:rPr lang="fr-FR" sz="2800" dirty="0" err="1"/>
              <a:t>DataMatrix</a:t>
            </a:r>
            <a:r>
              <a:rPr lang="fr-FR" sz="2800" dirty="0"/>
              <a:t> de la chaîne de caractères</a:t>
            </a:r>
            <a:endParaRPr sz="2800" dirty="0"/>
          </a:p>
        </p:txBody>
      </p:sp>
      <p:sp>
        <p:nvSpPr>
          <p:cNvPr id="20" name="Wallet"/>
          <p:cNvSpPr txBox="1"/>
          <p:nvPr/>
        </p:nvSpPr>
        <p:spPr>
          <a:xfrm>
            <a:off x="2581915" y="9105320"/>
            <a:ext cx="11733471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2438400">
              <a:spcBef>
                <a:spcPts val="2400"/>
              </a:spcBef>
              <a:defRPr sz="48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r-FR" sz="2800" dirty="0" smtClean="0">
                <a:latin typeface="Marianne" panose="02000000000000000000" pitchFamily="50" charset="0"/>
              </a:rPr>
              <a:t>Exemple de chaîne </a:t>
            </a:r>
            <a:r>
              <a:rPr lang="fr-FR" sz="2800" dirty="0">
                <a:latin typeface="Marianne" panose="02000000000000000000" pitchFamily="50" charset="0"/>
              </a:rPr>
              <a:t>de </a:t>
            </a:r>
            <a:r>
              <a:rPr lang="fr-FR" sz="2800" dirty="0" smtClean="0">
                <a:latin typeface="Marianne" panose="02000000000000000000" pitchFamily="50" charset="0"/>
              </a:rPr>
              <a:t>caractères </a:t>
            </a:r>
            <a:r>
              <a:rPr lang="fr-FR" sz="2800" dirty="0">
                <a:latin typeface="Marianne" panose="02000000000000000000" pitchFamily="50" charset="0"/>
              </a:rPr>
              <a:t>signée </a:t>
            </a:r>
            <a:r>
              <a:rPr lang="fr-FR" sz="2800" dirty="0" smtClean="0">
                <a:latin typeface="Marianne" panose="02000000000000000000" pitchFamily="50" charset="0"/>
              </a:rPr>
              <a:t>2D-DOC et les informations qu’elle contient </a:t>
            </a:r>
            <a:endParaRPr lang="fr-FR" sz="2800" dirty="0">
              <a:latin typeface="Marianne" panose="02000000000000000000" pitchFamily="50" charset="0"/>
            </a:endParaRPr>
          </a:p>
        </p:txBody>
      </p:sp>
      <p:sp>
        <p:nvSpPr>
          <p:cNvPr id="23" name="Planning"/>
          <p:cNvSpPr txBox="1">
            <a:spLocks/>
          </p:cNvSpPr>
          <p:nvPr/>
        </p:nvSpPr>
        <p:spPr>
          <a:xfrm>
            <a:off x="1263650" y="540959"/>
            <a:ext cx="21844000" cy="2451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Marianne" panose="02000000000000000000" pitchFamily="50" charset="0"/>
                <a:ea typeface="+mn-ea"/>
                <a:cs typeface="+mn-cs"/>
                <a:sym typeface="Helvetica"/>
              </a:defRPr>
            </a:lvl1pPr>
            <a:lvl2pPr marL="0" marR="0" indent="457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r>
              <a:rPr lang="fr-FR" sz="7600" dirty="0" smtClean="0">
                <a:solidFill>
                  <a:schemeClr val="tx1"/>
                </a:solidFill>
              </a:rPr>
              <a:t>La France certifie les preuves médicales prévues dans le Green Digital </a:t>
            </a:r>
            <a:r>
              <a:rPr lang="fr-FR" sz="7600" dirty="0" err="1" smtClean="0">
                <a:solidFill>
                  <a:schemeClr val="tx1"/>
                </a:solidFill>
              </a:rPr>
              <a:t>Certificate</a:t>
            </a:r>
            <a:endParaRPr lang="fr-FR" sz="7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31381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"/>
          <p:cNvSpPr/>
          <p:nvPr/>
        </p:nvSpPr>
        <p:spPr>
          <a:xfrm>
            <a:off x="1860706" y="4625598"/>
            <a:ext cx="3093936" cy="4027348"/>
          </a:xfrm>
          <a:prstGeom prst="rect">
            <a:avLst/>
          </a:prstGeom>
          <a:solidFill>
            <a:schemeClr val="accent1">
              <a:lumOff val="13575"/>
            </a:schemeClr>
          </a:solid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64" name="Rectangle"/>
          <p:cNvSpPr/>
          <p:nvPr/>
        </p:nvSpPr>
        <p:spPr>
          <a:xfrm>
            <a:off x="1980347" y="4777289"/>
            <a:ext cx="3093936" cy="4027348"/>
          </a:xfrm>
          <a:prstGeom prst="rect">
            <a:avLst/>
          </a:prstGeom>
          <a:solidFill>
            <a:schemeClr val="accent1">
              <a:lumOff val="13575"/>
            </a:schemeClr>
          </a:solid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65" name="Rectangle"/>
          <p:cNvSpPr/>
          <p:nvPr/>
        </p:nvSpPr>
        <p:spPr>
          <a:xfrm>
            <a:off x="2107347" y="4904289"/>
            <a:ext cx="3093936" cy="4027348"/>
          </a:xfrm>
          <a:prstGeom prst="rect">
            <a:avLst/>
          </a:prstGeom>
          <a:solidFill>
            <a:schemeClr val="accent1">
              <a:lumOff val="13575"/>
            </a:schemeClr>
          </a:solid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66" name="Rectangle"/>
          <p:cNvSpPr/>
          <p:nvPr/>
        </p:nvSpPr>
        <p:spPr>
          <a:xfrm>
            <a:off x="2234347" y="5031289"/>
            <a:ext cx="3093936" cy="4027348"/>
          </a:xfrm>
          <a:prstGeom prst="rect">
            <a:avLst/>
          </a:prstGeom>
          <a:solidFill>
            <a:schemeClr val="accent1">
              <a:lumOff val="13575"/>
            </a:schemeClr>
          </a:solid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167" name="preuves 2D-DOC"/>
          <p:cNvSpPr txBox="1"/>
          <p:nvPr/>
        </p:nvSpPr>
        <p:spPr>
          <a:xfrm>
            <a:off x="2448140" y="6147206"/>
            <a:ext cx="2726708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2438400">
              <a:spcBef>
                <a:spcPts val="2400"/>
              </a:spcBef>
              <a:defRPr sz="4800"/>
            </a:pPr>
            <a:r>
              <a:rPr lang="fr-FR" sz="4000" dirty="0">
                <a:latin typeface="Marianne" panose="02000000000000000000" pitchFamily="50" charset="0"/>
              </a:rPr>
              <a:t>Carnet de </a:t>
            </a:r>
          </a:p>
          <a:p>
            <a:pPr defTabSz="2438400">
              <a:spcBef>
                <a:spcPts val="2400"/>
              </a:spcBef>
              <a:defRPr sz="4800"/>
            </a:pPr>
            <a:r>
              <a:rPr lang="fr-FR" sz="4000" dirty="0">
                <a:latin typeface="Marianne" panose="02000000000000000000" pitchFamily="50" charset="0"/>
              </a:rPr>
              <a:t>preuves</a:t>
            </a:r>
            <a:endParaRPr sz="4000" dirty="0">
              <a:latin typeface="Marianne" panose="02000000000000000000" pitchFamily="50" charset="0"/>
            </a:endParaRPr>
          </a:p>
        </p:txBody>
      </p:sp>
      <p:grpSp>
        <p:nvGrpSpPr>
          <p:cNvPr id="180" name="Groupe"/>
          <p:cNvGrpSpPr/>
          <p:nvPr/>
        </p:nvGrpSpPr>
        <p:grpSpPr>
          <a:xfrm>
            <a:off x="2668177" y="3553441"/>
            <a:ext cx="3682582" cy="2228033"/>
            <a:chOff x="0" y="0"/>
            <a:chExt cx="3682580" cy="2228031"/>
          </a:xfrm>
        </p:grpSpPr>
        <p:sp>
          <p:nvSpPr>
            <p:cNvPr id="178" name="Bannière"/>
            <p:cNvSpPr/>
            <p:nvPr/>
          </p:nvSpPr>
          <p:spPr>
            <a:xfrm rot="1428675">
              <a:off x="9269" y="704799"/>
              <a:ext cx="3664042" cy="818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41" y="0"/>
                  </a:moveTo>
                  <a:lnTo>
                    <a:pt x="3241" y="16575"/>
                  </a:lnTo>
                  <a:lnTo>
                    <a:pt x="18359" y="16575"/>
                  </a:lnTo>
                  <a:lnTo>
                    <a:pt x="18359" y="0"/>
                  </a:lnTo>
                  <a:lnTo>
                    <a:pt x="3241" y="0"/>
                  </a:lnTo>
                  <a:close/>
                  <a:moveTo>
                    <a:pt x="0" y="3883"/>
                  </a:moveTo>
                  <a:lnTo>
                    <a:pt x="1150" y="12737"/>
                  </a:lnTo>
                  <a:lnTo>
                    <a:pt x="0" y="21600"/>
                  </a:lnTo>
                  <a:lnTo>
                    <a:pt x="3951" y="21600"/>
                  </a:lnTo>
                  <a:lnTo>
                    <a:pt x="2853" y="18319"/>
                  </a:lnTo>
                  <a:lnTo>
                    <a:pt x="2853" y="3883"/>
                  </a:lnTo>
                  <a:lnTo>
                    <a:pt x="0" y="3883"/>
                  </a:lnTo>
                  <a:close/>
                  <a:moveTo>
                    <a:pt x="18747" y="3883"/>
                  </a:moveTo>
                  <a:lnTo>
                    <a:pt x="18747" y="18319"/>
                  </a:lnTo>
                  <a:lnTo>
                    <a:pt x="17649" y="21600"/>
                  </a:lnTo>
                  <a:lnTo>
                    <a:pt x="21600" y="21600"/>
                  </a:lnTo>
                  <a:lnTo>
                    <a:pt x="20450" y="12737"/>
                  </a:lnTo>
                  <a:lnTo>
                    <a:pt x="21600" y="3883"/>
                  </a:lnTo>
                  <a:lnTo>
                    <a:pt x="18747" y="3883"/>
                  </a:lnTo>
                  <a:close/>
                  <a:moveTo>
                    <a:pt x="3560" y="18319"/>
                  </a:moveTo>
                  <a:lnTo>
                    <a:pt x="4658" y="21600"/>
                  </a:lnTo>
                  <a:lnTo>
                    <a:pt x="4658" y="18319"/>
                  </a:lnTo>
                  <a:lnTo>
                    <a:pt x="3560" y="18319"/>
                  </a:lnTo>
                  <a:close/>
                  <a:moveTo>
                    <a:pt x="16942" y="18319"/>
                  </a:moveTo>
                  <a:lnTo>
                    <a:pt x="16942" y="21600"/>
                  </a:lnTo>
                  <a:lnTo>
                    <a:pt x="18040" y="18319"/>
                  </a:lnTo>
                  <a:lnTo>
                    <a:pt x="16942" y="18319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3200">
                  <a:solidFill>
                    <a:srgbClr val="FFFFFF"/>
                  </a:solidFill>
                  <a:latin typeface="Graphik Medium"/>
                  <a:ea typeface="Graphik Medium"/>
                  <a:cs typeface="Graphik Medium"/>
                  <a:sym typeface="Graphik Medium"/>
                </a:defRPr>
              </a:pPr>
              <a:endParaRPr/>
            </a:p>
          </p:txBody>
        </p:sp>
        <p:sp>
          <p:nvSpPr>
            <p:cNvPr id="179" name="signé"/>
            <p:cNvSpPr txBox="1"/>
            <p:nvPr/>
          </p:nvSpPr>
          <p:spPr>
            <a:xfrm rot="1427999">
              <a:off x="1409210" y="760155"/>
              <a:ext cx="842964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signé</a:t>
              </a:r>
            </a:p>
          </p:txBody>
        </p:sp>
      </p:grpSp>
      <p:sp>
        <p:nvSpPr>
          <p:cNvPr id="18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50805" y="13116306"/>
            <a:ext cx="269690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3" name="Parenthèse ouvrante 2"/>
          <p:cNvSpPr/>
          <p:nvPr/>
        </p:nvSpPr>
        <p:spPr>
          <a:xfrm>
            <a:off x="7232075" y="2921690"/>
            <a:ext cx="578951" cy="9208953"/>
          </a:xfrm>
          <a:prstGeom prst="leftBracket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5" name="Connecteur droit 4"/>
          <p:cNvCxnSpPr>
            <a:stCxn id="3" idx="1"/>
          </p:cNvCxnSpPr>
          <p:nvPr/>
        </p:nvCxnSpPr>
        <p:spPr>
          <a:xfrm flipH="1">
            <a:off x="5269927" y="7526167"/>
            <a:ext cx="1962148" cy="0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8" name="Wallet (n preuves)"/>
          <p:cNvSpPr txBox="1"/>
          <p:nvPr/>
        </p:nvSpPr>
        <p:spPr>
          <a:xfrm>
            <a:off x="4993151" y="6921394"/>
            <a:ext cx="2479703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2438400">
              <a:spcBef>
                <a:spcPts val="2400"/>
              </a:spcBef>
              <a:defRPr sz="4800" b="1">
                <a:latin typeface="+mn-lt"/>
                <a:ea typeface="+mn-ea"/>
                <a:cs typeface="+mn-cs"/>
                <a:sym typeface="Helvetica"/>
              </a:defRPr>
            </a:pPr>
            <a:r>
              <a:rPr lang="fr-FR" sz="2500" dirty="0">
                <a:latin typeface="Marianne" panose="02000000000000000000" pitchFamily="50" charset="0"/>
                <a:sym typeface="Graphik"/>
              </a:rPr>
              <a:t>comprend</a:t>
            </a:r>
            <a:endParaRPr sz="2500" dirty="0">
              <a:latin typeface="Marianne" panose="02000000000000000000" pitchFamily="50" charset="0"/>
              <a:sym typeface="Graphik"/>
            </a:endParaRPr>
          </a:p>
        </p:txBody>
      </p:sp>
      <p:pic>
        <p:nvPicPr>
          <p:cNvPr id="94" name="Image 9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4606" y="4629810"/>
            <a:ext cx="3392374" cy="4798641"/>
          </a:xfrm>
          <a:prstGeom prst="rect">
            <a:avLst/>
          </a:prstGeom>
        </p:spPr>
      </p:pic>
      <p:sp>
        <p:nvSpPr>
          <p:cNvPr id="107" name="Wallet (n preuves)"/>
          <p:cNvSpPr txBox="1"/>
          <p:nvPr/>
        </p:nvSpPr>
        <p:spPr>
          <a:xfrm>
            <a:off x="12453567" y="9428104"/>
            <a:ext cx="3300484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2438400">
              <a:spcBef>
                <a:spcPts val="2400"/>
              </a:spcBef>
              <a:defRPr sz="4800" b="1">
                <a:latin typeface="+mn-lt"/>
                <a:ea typeface="+mn-ea"/>
                <a:cs typeface="+mn-cs"/>
                <a:sym typeface="Helvetica"/>
              </a:defRPr>
            </a:pPr>
            <a:r>
              <a:rPr lang="fr-FR" sz="3200" dirty="0" err="1">
                <a:latin typeface="Marianne" panose="02000000000000000000" pitchFamily="50" charset="0"/>
              </a:rPr>
              <a:t>TousAntiCovid</a:t>
            </a:r>
            <a:r>
              <a:rPr lang="fr-FR" sz="3200" dirty="0">
                <a:latin typeface="Marianne" panose="02000000000000000000" pitchFamily="50" charset="0"/>
              </a:rPr>
              <a:t> </a:t>
            </a:r>
            <a:r>
              <a:rPr lang="fr-FR" sz="3200" dirty="0" err="1">
                <a:latin typeface="Marianne" panose="02000000000000000000" pitchFamily="50" charset="0"/>
              </a:rPr>
              <a:t>Vérif</a:t>
            </a:r>
            <a:r>
              <a:rPr lang="fr-FR" sz="3200" dirty="0">
                <a:latin typeface="Marianne" panose="02000000000000000000" pitchFamily="50" charset="0"/>
              </a:rPr>
              <a:t> </a:t>
            </a:r>
          </a:p>
        </p:txBody>
      </p:sp>
      <p:pic>
        <p:nvPicPr>
          <p:cNvPr id="108" name="CEV-COVID_2.png" descr="CEV-COVID_2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805"/>
          <a:stretch/>
        </p:blipFill>
        <p:spPr>
          <a:xfrm>
            <a:off x="13311256" y="6214261"/>
            <a:ext cx="1554292" cy="1528333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Forme en L 108"/>
          <p:cNvSpPr/>
          <p:nvPr/>
        </p:nvSpPr>
        <p:spPr>
          <a:xfrm>
            <a:off x="13178030" y="7559179"/>
            <a:ext cx="341770" cy="347428"/>
          </a:xfrm>
          <a:prstGeom prst="corner">
            <a:avLst>
              <a:gd name="adj1" fmla="val 32910"/>
              <a:gd name="adj2" fmla="val 32911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 Medium"/>
              <a:ea typeface="Graphik Medium"/>
              <a:cs typeface="Graphik Medium"/>
              <a:sym typeface="Graphik Medium"/>
            </a:endParaRPr>
          </a:p>
        </p:txBody>
      </p:sp>
      <p:sp>
        <p:nvSpPr>
          <p:cNvPr id="110" name="Forme en L 109"/>
          <p:cNvSpPr/>
          <p:nvPr/>
        </p:nvSpPr>
        <p:spPr>
          <a:xfrm rot="5400000">
            <a:off x="13178030" y="6086574"/>
            <a:ext cx="341770" cy="347428"/>
          </a:xfrm>
          <a:prstGeom prst="corner">
            <a:avLst>
              <a:gd name="adj1" fmla="val 32910"/>
              <a:gd name="adj2" fmla="val 32911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 Medium"/>
              <a:ea typeface="Graphik Medium"/>
              <a:cs typeface="Graphik Medium"/>
              <a:sym typeface="Graphik Medium"/>
            </a:endParaRPr>
          </a:p>
        </p:txBody>
      </p:sp>
      <p:sp>
        <p:nvSpPr>
          <p:cNvPr id="111" name="Forme en L 110"/>
          <p:cNvSpPr/>
          <p:nvPr/>
        </p:nvSpPr>
        <p:spPr>
          <a:xfrm rot="10800000">
            <a:off x="14660091" y="6086574"/>
            <a:ext cx="341770" cy="347428"/>
          </a:xfrm>
          <a:prstGeom prst="corner">
            <a:avLst>
              <a:gd name="adj1" fmla="val 32910"/>
              <a:gd name="adj2" fmla="val 32911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 Medium"/>
              <a:ea typeface="Graphik Medium"/>
              <a:cs typeface="Graphik Medium"/>
              <a:sym typeface="Graphik Medium"/>
            </a:endParaRPr>
          </a:p>
        </p:txBody>
      </p:sp>
      <p:sp>
        <p:nvSpPr>
          <p:cNvPr id="112" name="Forme en L 111"/>
          <p:cNvSpPr/>
          <p:nvPr/>
        </p:nvSpPr>
        <p:spPr>
          <a:xfrm rot="16200000">
            <a:off x="14660091" y="7562008"/>
            <a:ext cx="341770" cy="347428"/>
          </a:xfrm>
          <a:prstGeom prst="corner">
            <a:avLst>
              <a:gd name="adj1" fmla="val 32910"/>
              <a:gd name="adj2" fmla="val 32911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 Medium"/>
              <a:ea typeface="Graphik Medium"/>
              <a:cs typeface="Graphik Medium"/>
              <a:sym typeface="Graphik Medium"/>
            </a:endParaRPr>
          </a:p>
        </p:txBody>
      </p:sp>
      <p:cxnSp>
        <p:nvCxnSpPr>
          <p:cNvPr id="113" name="Connecteur droit 112"/>
          <p:cNvCxnSpPr/>
          <p:nvPr/>
        </p:nvCxnSpPr>
        <p:spPr>
          <a:xfrm>
            <a:off x="13266018" y="6770976"/>
            <a:ext cx="1637627" cy="0"/>
          </a:xfrm>
          <a:prstGeom prst="line">
            <a:avLst/>
          </a:prstGeom>
          <a:noFill/>
          <a:ln w="127000" cap="flat">
            <a:solidFill>
              <a:schemeClr val="accent5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4" name="Wallet (n preuves)"/>
          <p:cNvSpPr txBox="1"/>
          <p:nvPr/>
        </p:nvSpPr>
        <p:spPr>
          <a:xfrm>
            <a:off x="12453567" y="8072169"/>
            <a:ext cx="3300484" cy="565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2438400">
              <a:spcBef>
                <a:spcPts val="2400"/>
              </a:spcBef>
              <a:defRPr sz="4800" b="1">
                <a:latin typeface="+mn-lt"/>
                <a:ea typeface="+mn-ea"/>
                <a:cs typeface="+mn-cs"/>
                <a:sym typeface="Helvetica"/>
              </a:defRPr>
            </a:pPr>
            <a:r>
              <a:rPr lang="fr-FR" sz="3200" dirty="0">
                <a:solidFill>
                  <a:srgbClr val="FF0000"/>
                </a:solidFill>
                <a:latin typeface="Marianne" panose="02000000000000000000" pitchFamily="50" charset="0"/>
              </a:rPr>
              <a:t>SCAN</a:t>
            </a:r>
            <a:endParaRPr sz="3200" b="0" dirty="0">
              <a:solidFill>
                <a:srgbClr val="FF0000"/>
              </a:solidFill>
              <a:latin typeface="Marianne" panose="02000000000000000000" pitchFamily="50" charset="0"/>
              <a:sym typeface="Graphik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81105BF-551A-5942-9D9D-18D52A0216D3}"/>
              </a:ext>
            </a:extLst>
          </p:cNvPr>
          <p:cNvSpPr/>
          <p:nvPr/>
        </p:nvSpPr>
        <p:spPr>
          <a:xfrm>
            <a:off x="15695688" y="3901660"/>
            <a:ext cx="22464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Marianne" panose="02000000000000000000" pitchFamily="50" charset="0"/>
              </a:rPr>
              <a:t>Avec interopérabilité UE</a:t>
            </a:r>
          </a:p>
        </p:txBody>
      </p:sp>
      <p:sp>
        <p:nvSpPr>
          <p:cNvPr id="56" name="Planning"/>
          <p:cNvSpPr txBox="1">
            <a:spLocks/>
          </p:cNvSpPr>
          <p:nvPr/>
        </p:nvSpPr>
        <p:spPr>
          <a:xfrm>
            <a:off x="1263650" y="481965"/>
            <a:ext cx="21844000" cy="2451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Marianne" panose="02000000000000000000" pitchFamily="50" charset="0"/>
                <a:ea typeface="+mn-ea"/>
                <a:cs typeface="+mn-cs"/>
                <a:sym typeface="Helvetica"/>
              </a:defRPr>
            </a:lvl1pPr>
            <a:lvl2pPr marL="0" marR="0" indent="457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r>
              <a:rPr lang="fr-FR" sz="7600" dirty="0" err="1" smtClean="0">
                <a:solidFill>
                  <a:schemeClr val="tx1"/>
                </a:solidFill>
                <a:sym typeface="Graphik Semibold"/>
              </a:rPr>
              <a:t>TousAntiCovid</a:t>
            </a:r>
            <a:r>
              <a:rPr lang="fr-FR" sz="7600" dirty="0" smtClean="0">
                <a:solidFill>
                  <a:schemeClr val="tx1"/>
                </a:solidFill>
                <a:sym typeface="Graphik Semibold"/>
              </a:rPr>
              <a:t> </a:t>
            </a:r>
            <a:r>
              <a:rPr lang="fr-FR" sz="7600" dirty="0" err="1" smtClean="0">
                <a:solidFill>
                  <a:schemeClr val="tx1"/>
                </a:solidFill>
              </a:rPr>
              <a:t>Vérif</a:t>
            </a:r>
            <a:r>
              <a:rPr lang="fr-FR" sz="7600" dirty="0" smtClean="0">
                <a:solidFill>
                  <a:schemeClr val="tx1"/>
                </a:solidFill>
              </a:rPr>
              <a:t> permet de mettre en place un </a:t>
            </a:r>
            <a:r>
              <a:rPr lang="fr-FR" sz="7600" dirty="0" err="1" smtClean="0">
                <a:solidFill>
                  <a:schemeClr val="tx1"/>
                </a:solidFill>
              </a:rPr>
              <a:t>pass</a:t>
            </a:r>
            <a:r>
              <a:rPr lang="fr-FR" sz="7600" dirty="0" smtClean="0">
                <a:solidFill>
                  <a:schemeClr val="tx1"/>
                </a:solidFill>
              </a:rPr>
              <a:t> sanitaire</a:t>
            </a:r>
            <a:endParaRPr lang="fr-FR" sz="7600" dirty="0">
              <a:solidFill>
                <a:schemeClr val="tx1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7573039" y="3157177"/>
            <a:ext cx="2124078" cy="8772545"/>
            <a:chOff x="7573039" y="3125443"/>
            <a:chExt cx="2131762" cy="8804280"/>
          </a:xfrm>
        </p:grpSpPr>
        <p:sp>
          <p:nvSpPr>
            <p:cNvPr id="57" name="Rectangle"/>
            <p:cNvSpPr/>
            <p:nvPr/>
          </p:nvSpPr>
          <p:spPr>
            <a:xfrm>
              <a:off x="7573039" y="3125443"/>
              <a:ext cx="2131762" cy="2774895"/>
            </a:xfrm>
            <a:prstGeom prst="rect">
              <a:avLst/>
            </a:prstGeom>
            <a:solidFill>
              <a:schemeClr val="accent1">
                <a:lumOff val="13575"/>
              </a:schemeClr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50800" tIns="50800" rIns="50800" bIns="50800" anchor="t"/>
            <a:lstStyle/>
            <a:p>
              <a:pPr defTabSz="457200">
                <a:defRPr sz="3200">
                  <a:latin typeface="Graphik Medium"/>
                  <a:ea typeface="Graphik Medium"/>
                  <a:cs typeface="Graphik Medium"/>
                  <a:sym typeface="Graphik Medium"/>
                </a:defRPr>
              </a:pPr>
              <a:r>
                <a:rPr lang="fr-FR" sz="2000" dirty="0">
                  <a:latin typeface="Marianne" panose="02000000000000000000" pitchFamily="50" charset="0"/>
                </a:rPr>
                <a:t>1. </a:t>
              </a:r>
            </a:p>
            <a:p>
              <a:pPr defTabSz="457200">
                <a:defRPr sz="3200">
                  <a:latin typeface="Graphik Medium"/>
                  <a:ea typeface="Graphik Medium"/>
                  <a:cs typeface="Graphik Medium"/>
                  <a:sym typeface="Graphik Medium"/>
                </a:defRPr>
              </a:pPr>
              <a:r>
                <a:rPr lang="fr-FR" sz="2000" dirty="0">
                  <a:latin typeface="Marianne" panose="02000000000000000000" pitchFamily="50" charset="0"/>
                </a:rPr>
                <a:t>Résultats tests négatifs</a:t>
              </a:r>
              <a:endParaRPr sz="2000" dirty="0">
                <a:latin typeface="Marianne" panose="02000000000000000000" pitchFamily="50" charset="0"/>
              </a:endParaRPr>
            </a:p>
          </p:txBody>
        </p:sp>
        <p:sp>
          <p:nvSpPr>
            <p:cNvPr id="62" name="Rectangle"/>
            <p:cNvSpPr/>
            <p:nvPr/>
          </p:nvSpPr>
          <p:spPr>
            <a:xfrm>
              <a:off x="7573039" y="9154828"/>
              <a:ext cx="2131762" cy="2774895"/>
            </a:xfrm>
            <a:prstGeom prst="rect">
              <a:avLst/>
            </a:prstGeom>
            <a:solidFill>
              <a:schemeClr val="accent1">
                <a:lumOff val="13575"/>
              </a:schemeClr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50800" tIns="252000" rIns="50800" bIns="50800" anchor="t"/>
            <a:lstStyle/>
            <a:p>
              <a:pPr defTabSz="457200"/>
              <a:r>
                <a:rPr lang="fr-FR" sz="2000" dirty="0">
                  <a:latin typeface="Marianne" panose="02000000000000000000" pitchFamily="50" charset="0"/>
                  <a:ea typeface="Graphik Medium"/>
                  <a:cs typeface="Graphik Medium"/>
                </a:rPr>
                <a:t>3. Attestation  rétablissement</a:t>
              </a:r>
              <a:endParaRPr sz="2000" dirty="0">
                <a:latin typeface="Marianne" panose="02000000000000000000" pitchFamily="50" charset="0"/>
                <a:ea typeface="Graphik Medium"/>
                <a:cs typeface="Graphik Medium"/>
              </a:endParaRPr>
            </a:p>
          </p:txBody>
        </p:sp>
        <p:sp>
          <p:nvSpPr>
            <p:cNvPr id="66" name="Rectangle"/>
            <p:cNvSpPr/>
            <p:nvPr/>
          </p:nvSpPr>
          <p:spPr>
            <a:xfrm>
              <a:off x="7573039" y="6140135"/>
              <a:ext cx="2131762" cy="2774895"/>
            </a:xfrm>
            <a:prstGeom prst="rect">
              <a:avLst/>
            </a:prstGeom>
            <a:solidFill>
              <a:schemeClr val="accent1">
                <a:lumOff val="13575"/>
              </a:schemeClr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50800" tIns="252000" rIns="50800" bIns="50800" anchor="t"/>
            <a:lstStyle/>
            <a:p>
              <a:pPr defTabSz="457200"/>
              <a:r>
                <a:rPr lang="fr-FR" sz="2000" dirty="0">
                  <a:latin typeface="Marianne" panose="02000000000000000000" pitchFamily="50" charset="0"/>
                  <a:ea typeface="Graphik Medium"/>
                  <a:cs typeface="Graphik Medium"/>
                </a:rPr>
                <a:t>2. Certificat vaccination</a:t>
              </a:r>
              <a:endParaRPr sz="2000" dirty="0">
                <a:latin typeface="Marianne" panose="02000000000000000000" pitchFamily="50" charset="0"/>
                <a:ea typeface="Graphik Medium"/>
                <a:cs typeface="Graphik Medium"/>
              </a:endParaRPr>
            </a:p>
          </p:txBody>
        </p:sp>
        <p:pic>
          <p:nvPicPr>
            <p:cNvPr id="67" name="CEV-COVID_2.png" descr="CEV-COVID_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130912" y="4154970"/>
              <a:ext cx="1016016" cy="117265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9" name="CEV-COVID_2.png" descr="CEV-COVID_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130912" y="7236612"/>
              <a:ext cx="1016016" cy="117265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70" name="CEV-COVID_2.png" descr="CEV-COVID_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130912" y="10229852"/>
              <a:ext cx="1016016" cy="117265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50" name="Wallet (n preuves)"/>
          <p:cNvSpPr txBox="1"/>
          <p:nvPr/>
        </p:nvSpPr>
        <p:spPr>
          <a:xfrm>
            <a:off x="16818937" y="2914783"/>
            <a:ext cx="3300484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2438400">
              <a:spcBef>
                <a:spcPts val="2400"/>
              </a:spcBef>
              <a:defRPr sz="4800" b="1">
                <a:latin typeface="+mn-lt"/>
                <a:ea typeface="+mn-ea"/>
                <a:cs typeface="+mn-cs"/>
                <a:sym typeface="Helvetica"/>
              </a:defRPr>
            </a:pPr>
            <a:r>
              <a:rPr lang="fr-FR" sz="2800" dirty="0">
                <a:latin typeface="Marianne" panose="02000000000000000000" pitchFamily="50" charset="0"/>
              </a:rPr>
              <a:t>Lecture complète</a:t>
            </a:r>
            <a:endParaRPr sz="2800" dirty="0">
              <a:latin typeface="Marianne" panose="02000000000000000000" pitchFamily="50" charset="0"/>
              <a:sym typeface="Graphik"/>
            </a:endParaRPr>
          </a:p>
        </p:txBody>
      </p:sp>
      <p:sp>
        <p:nvSpPr>
          <p:cNvPr id="53" name="Wallet (n preuves)"/>
          <p:cNvSpPr txBox="1"/>
          <p:nvPr/>
        </p:nvSpPr>
        <p:spPr>
          <a:xfrm>
            <a:off x="16786228" y="9500747"/>
            <a:ext cx="3300484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2438400">
              <a:spcBef>
                <a:spcPts val="2400"/>
              </a:spcBef>
              <a:defRPr sz="4800" b="1">
                <a:latin typeface="+mn-lt"/>
                <a:ea typeface="+mn-ea"/>
                <a:cs typeface="+mn-cs"/>
                <a:sym typeface="Helvetica"/>
              </a:defRPr>
            </a:pPr>
            <a:r>
              <a:rPr lang="fr-FR" sz="2800" dirty="0">
                <a:latin typeface="Marianne" panose="02000000000000000000" pitchFamily="50" charset="0"/>
              </a:rPr>
              <a:t>Lecture </a:t>
            </a:r>
            <a:r>
              <a:rPr lang="fr-FR" sz="2800" dirty="0" smtClean="0">
                <a:latin typeface="Marianne" panose="02000000000000000000" pitchFamily="50" charset="0"/>
              </a:rPr>
              <a:t>simplifiée</a:t>
            </a:r>
            <a:endParaRPr sz="2800" dirty="0">
              <a:latin typeface="Marianne" panose="02000000000000000000" pitchFamily="50" charset="0"/>
              <a:sym typeface="Graphik"/>
            </a:endParaRPr>
          </a:p>
        </p:txBody>
      </p:sp>
      <p:grpSp>
        <p:nvGrpSpPr>
          <p:cNvPr id="54" name="Groupe 53"/>
          <p:cNvGrpSpPr/>
          <p:nvPr/>
        </p:nvGrpSpPr>
        <p:grpSpPr>
          <a:xfrm>
            <a:off x="21502246" y="2832471"/>
            <a:ext cx="1299772" cy="1838577"/>
            <a:chOff x="17310511" y="4218601"/>
            <a:chExt cx="2252735" cy="3186579"/>
          </a:xfrm>
        </p:grpSpPr>
        <p:pic>
          <p:nvPicPr>
            <p:cNvPr id="55" name="Image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10511" y="4218601"/>
              <a:ext cx="2252735" cy="3186579"/>
            </a:xfrm>
            <a:prstGeom prst="rect">
              <a:avLst/>
            </a:prstGeom>
          </p:spPr>
        </p:pic>
        <p:cxnSp>
          <p:nvCxnSpPr>
            <p:cNvPr id="59" name="Connecteur droit 58"/>
            <p:cNvCxnSpPr/>
            <p:nvPr/>
          </p:nvCxnSpPr>
          <p:spPr>
            <a:xfrm>
              <a:off x="17983200" y="5058998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17983200" y="5242581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17983200" y="5416186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17983200" y="5599769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4" name="Connecteur droit 63"/>
            <p:cNvCxnSpPr/>
            <p:nvPr/>
          </p:nvCxnSpPr>
          <p:spPr>
            <a:xfrm>
              <a:off x="17983200" y="5812502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17983200" y="5996085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17983200" y="6169690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17983200" y="6353273"/>
              <a:ext cx="94210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74" name="Rectangle 73"/>
          <p:cNvSpPr/>
          <p:nvPr/>
        </p:nvSpPr>
        <p:spPr>
          <a:xfrm>
            <a:off x="20321383" y="4711032"/>
            <a:ext cx="36614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Marianne" panose="02000000000000000000" pitchFamily="50" charset="0"/>
              </a:rPr>
              <a:t>« JULES, ETIENNE, PIERRE, DUPOND, né le 07/10/1990, homme, code analyse B234567 (LOINC), négatif (N), prélevé le 12 mars 2021 à 08:12 »</a:t>
            </a:r>
          </a:p>
        </p:txBody>
      </p:sp>
      <p:grpSp>
        <p:nvGrpSpPr>
          <p:cNvPr id="75" name="Groupe 74"/>
          <p:cNvGrpSpPr/>
          <p:nvPr/>
        </p:nvGrpSpPr>
        <p:grpSpPr>
          <a:xfrm>
            <a:off x="21009528" y="7963034"/>
            <a:ext cx="2043334" cy="2890377"/>
            <a:chOff x="20472399" y="6557159"/>
            <a:chExt cx="2548740" cy="3605293"/>
          </a:xfrm>
        </p:grpSpPr>
        <p:pic>
          <p:nvPicPr>
            <p:cNvPr id="76" name="Image 7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72399" y="6557159"/>
              <a:ext cx="2548740" cy="3605293"/>
            </a:xfrm>
            <a:prstGeom prst="rect">
              <a:avLst/>
            </a:prstGeom>
          </p:spPr>
        </p:pic>
        <p:pic>
          <p:nvPicPr>
            <p:cNvPr id="77" name="Image 7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48074" y="7970409"/>
              <a:ext cx="1018766" cy="1018766"/>
            </a:xfrm>
            <a:prstGeom prst="rect">
              <a:avLst/>
            </a:prstGeom>
          </p:spPr>
        </p:pic>
      </p:grpSp>
      <p:sp>
        <p:nvSpPr>
          <p:cNvPr id="79" name="Rectangle 78"/>
          <p:cNvSpPr/>
          <p:nvPr/>
        </p:nvSpPr>
        <p:spPr>
          <a:xfrm>
            <a:off x="19868863" y="10913648"/>
            <a:ext cx="4324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Marianne" panose="02000000000000000000" pitchFamily="50" charset="0"/>
              </a:rPr>
              <a:t>« Autorisation selon doctrine sanitaire en vigueur »</a:t>
            </a:r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450DD626-CDE3-854B-AECE-5C584B25C2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94600" y="3907100"/>
            <a:ext cx="949159" cy="631281"/>
          </a:xfrm>
          <a:prstGeom prst="rect">
            <a:avLst/>
          </a:prstGeom>
        </p:spPr>
      </p:pic>
      <p:sp>
        <p:nvSpPr>
          <p:cNvPr id="81" name="Flèche"/>
          <p:cNvSpPr/>
          <p:nvPr/>
        </p:nvSpPr>
        <p:spPr>
          <a:xfrm rot="1321883">
            <a:off x="16785550" y="7848711"/>
            <a:ext cx="3562325" cy="601140"/>
          </a:xfrm>
          <a:prstGeom prst="rightArrow">
            <a:avLst>
              <a:gd name="adj1" fmla="val 26180"/>
              <a:gd name="adj2" fmla="val 58180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82" name="Flèche"/>
          <p:cNvSpPr/>
          <p:nvPr/>
        </p:nvSpPr>
        <p:spPr>
          <a:xfrm rot="20311779">
            <a:off x="16772643" y="5404680"/>
            <a:ext cx="3562325" cy="601140"/>
          </a:xfrm>
          <a:prstGeom prst="rightArrow">
            <a:avLst>
              <a:gd name="adj1" fmla="val 26180"/>
              <a:gd name="adj2" fmla="val 58180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pPr>
            <a:endParaRPr/>
          </a:p>
        </p:txBody>
      </p:sp>
      <p:sp>
        <p:nvSpPr>
          <p:cNvPr id="83" name="Rectangle"/>
          <p:cNvSpPr/>
          <p:nvPr/>
        </p:nvSpPr>
        <p:spPr>
          <a:xfrm>
            <a:off x="1619251" y="12689389"/>
            <a:ext cx="9954570" cy="658503"/>
          </a:xfrm>
          <a:prstGeom prst="rect">
            <a:avLst/>
          </a:prstGeom>
          <a:solidFill>
            <a:schemeClr val="accent1">
              <a:lumOff val="13575"/>
            </a:schemeClr>
          </a:solid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rPr lang="fr-FR" dirty="0">
                <a:solidFill>
                  <a:schemeClr val="bg1"/>
                </a:solidFill>
                <a:latin typeface="Marianne" panose="02000000000000000000" pitchFamily="50" charset="0"/>
              </a:rPr>
              <a:t>TousAntiCovid Carnet</a:t>
            </a:r>
            <a:endParaRPr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84" name="Rectangle"/>
          <p:cNvSpPr/>
          <p:nvPr/>
        </p:nvSpPr>
        <p:spPr>
          <a:xfrm>
            <a:off x="12777847" y="12689389"/>
            <a:ext cx="11159939" cy="658503"/>
          </a:xfrm>
          <a:prstGeom prst="rect">
            <a:avLst/>
          </a:prstGeom>
          <a:solidFill>
            <a:srgbClr val="1DB100"/>
          </a:solid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pPr>
            <a:r>
              <a:rPr lang="fr-FR" dirty="0" err="1">
                <a:solidFill>
                  <a:schemeClr val="bg1"/>
                </a:solidFill>
                <a:latin typeface="Marianne" panose="02000000000000000000" pitchFamily="50" charset="0"/>
              </a:rPr>
              <a:t>TousAntiCovid</a:t>
            </a:r>
            <a:r>
              <a:rPr lang="fr-FR" dirty="0">
                <a:solidFill>
                  <a:schemeClr val="bg1"/>
                </a:solidFill>
                <a:latin typeface="Marianne" panose="02000000000000000000" pitchFamily="50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Marianne" panose="02000000000000000000" pitchFamily="50" charset="0"/>
              </a:rPr>
              <a:t>Vérif</a:t>
            </a:r>
            <a:r>
              <a:rPr lang="fr-FR" dirty="0">
                <a:solidFill>
                  <a:schemeClr val="bg1"/>
                </a:solidFill>
                <a:latin typeface="Marianne" panose="02000000000000000000" pitchFamily="50" charset="0"/>
              </a:rPr>
              <a:t> </a:t>
            </a:r>
            <a:endParaRPr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781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44DCF-0F90-E949-A46B-267093F2E2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7508" y="4212584"/>
            <a:ext cx="8452906" cy="865960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4934" y="5469728"/>
            <a:ext cx="2698833" cy="5966698"/>
          </a:xfrm>
          <a:prstGeom prst="rect">
            <a:avLst/>
          </a:prstGeom>
        </p:spPr>
      </p:pic>
      <p:pic>
        <p:nvPicPr>
          <p:cNvPr id="19" name="Picture 4" descr="TousAntiCovid — Wikipédi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9958" y="2465899"/>
            <a:ext cx="928638" cy="139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lèche en arc 20"/>
          <p:cNvSpPr/>
          <p:nvPr/>
        </p:nvSpPr>
        <p:spPr>
          <a:xfrm rot="1050130">
            <a:off x="5187528" y="3020473"/>
            <a:ext cx="5709311" cy="3439551"/>
          </a:xfrm>
          <a:prstGeom prst="circularArrow">
            <a:avLst>
              <a:gd name="adj1" fmla="val 7316"/>
              <a:gd name="adj2" fmla="val 1142319"/>
              <a:gd name="adj3" fmla="val 20889939"/>
              <a:gd name="adj4" fmla="val 10800000"/>
              <a:gd name="adj5" fmla="val 1480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200">
              <a:solidFill>
                <a:schemeClr val="tx1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96741" y="2241574"/>
            <a:ext cx="3324902" cy="72039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2" name="ZoneTexte 21"/>
          <p:cNvSpPr txBox="1"/>
          <p:nvPr/>
        </p:nvSpPr>
        <p:spPr>
          <a:xfrm>
            <a:off x="7440167" y="2734942"/>
            <a:ext cx="4456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2 modes de contrôle :</a:t>
            </a:r>
          </a:p>
          <a:p>
            <a:pPr algn="ctr"/>
            <a:r>
              <a:rPr lang="fr-FR" sz="2000" dirty="0"/>
              <a:t>« Scan » ou « saisie manuelle »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3076275" y="4135018"/>
            <a:ext cx="2414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Scan 2D Doc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39E8080-3942-DA4B-95B3-28BA31BC6A4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3478" y="4793262"/>
            <a:ext cx="2784258" cy="675903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9540" y="6362374"/>
            <a:ext cx="3304459" cy="715966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6" name="ZoneTexte 25"/>
          <p:cNvSpPr txBox="1"/>
          <p:nvPr/>
        </p:nvSpPr>
        <p:spPr>
          <a:xfrm>
            <a:off x="19872139" y="1482868"/>
            <a:ext cx="2414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Résultat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3916" y="4842913"/>
            <a:ext cx="3304459" cy="715966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8" name="Image 27" descr="Une image contenant table&#10;&#10;Description générée automatiquement">
            <a:extLst>
              <a:ext uri="{FF2B5EF4-FFF2-40B4-BE49-F238E27FC236}">
                <a16:creationId xmlns:a16="http://schemas.microsoft.com/office/drawing/2014/main" id="{FFFCE4BB-C70D-40EE-B234-841AA1B68BF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6044" y="5994506"/>
            <a:ext cx="5263434" cy="7173331"/>
          </a:xfrm>
          <a:prstGeom prst="rect">
            <a:avLst/>
          </a:prstGeom>
        </p:spPr>
      </p:pic>
      <p:sp>
        <p:nvSpPr>
          <p:cNvPr id="20" name="Flèche en arc 19"/>
          <p:cNvSpPr/>
          <p:nvPr/>
        </p:nvSpPr>
        <p:spPr>
          <a:xfrm rot="18846591">
            <a:off x="3961532" y="5412931"/>
            <a:ext cx="6578505" cy="3439553"/>
          </a:xfrm>
          <a:prstGeom prst="circularArrow">
            <a:avLst>
              <a:gd name="adj1" fmla="val 7316"/>
              <a:gd name="adj2" fmla="val 1142319"/>
              <a:gd name="adj3" fmla="val 20889939"/>
              <a:gd name="adj4" fmla="val 10800000"/>
              <a:gd name="adj5" fmla="val 1480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200">
              <a:solidFill>
                <a:schemeClr val="tx1"/>
              </a:solidFill>
            </a:endParaRPr>
          </a:p>
        </p:txBody>
      </p:sp>
      <p:pic>
        <p:nvPicPr>
          <p:cNvPr id="29" name="Image" descr="Image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7170" y="1676981"/>
            <a:ext cx="1958598" cy="3941300"/>
          </a:xfrm>
          <a:prstGeom prst="rect">
            <a:avLst/>
          </a:prstGeom>
          <a:ln w="12700">
            <a:miter lim="400000"/>
          </a:ln>
          <a:effectLst>
            <a:outerShdw blurRad="482600" dist="25400" dir="5400000" rotWithShape="0">
              <a:srgbClr val="000000">
                <a:alpha val="32733"/>
              </a:srgbClr>
            </a:outerShdw>
          </a:effectLst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43CB20F2-2DFF-884E-B8C4-AC0A0473FAB7}"/>
              </a:ext>
            </a:extLst>
          </p:cNvPr>
          <p:cNvSpPr txBox="1">
            <a:spLocks/>
          </p:cNvSpPr>
          <p:nvPr/>
        </p:nvSpPr>
        <p:spPr>
          <a:xfrm>
            <a:off x="1263650" y="540959"/>
            <a:ext cx="21844000" cy="155743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Marianne" panose="02000000000000000000" pitchFamily="50" charset="0"/>
                <a:ea typeface="+mn-ea"/>
                <a:cs typeface="+mn-cs"/>
                <a:sym typeface="Helvetica"/>
              </a:defRPr>
            </a:lvl1pPr>
            <a:lvl2pPr marL="0" marR="0" indent="457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l" hangingPunct="1"/>
            <a:r>
              <a:rPr lang="fr-FR" sz="7600" dirty="0">
                <a:solidFill>
                  <a:schemeClr val="tx1"/>
                </a:solidFill>
              </a:rPr>
              <a:t>TousAntiCovid </a:t>
            </a:r>
            <a:r>
              <a:rPr lang="fr-FR" sz="7600" dirty="0" err="1">
                <a:solidFill>
                  <a:schemeClr val="tx1"/>
                </a:solidFill>
              </a:rPr>
              <a:t>Vérif</a:t>
            </a:r>
            <a:r>
              <a:rPr lang="fr-FR" sz="7600" dirty="0">
                <a:solidFill>
                  <a:schemeClr val="tx1"/>
                </a:solidFill>
              </a:rPr>
              <a:t> : l’application de lecture</a:t>
            </a:r>
          </a:p>
        </p:txBody>
      </p:sp>
    </p:spTree>
    <p:extLst>
      <p:ext uri="{BB962C8B-B14F-4D97-AF65-F5344CB8AC3E}">
        <p14:creationId xmlns:p14="http://schemas.microsoft.com/office/powerpoint/2010/main" val="30330627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B06C51C4-C03F-4D3C-9393-83EA67D581B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3176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5" imgW="471" imgH="472" progId="TCLayout.ActiveDocument.1">
                  <p:embed/>
                </p:oleObj>
              </mc:Choice>
              <mc:Fallback>
                <p:oleObj name="think-cell Slide" r:id="rId5" imgW="471" imgH="472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76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Table 3">
            <a:extLst>
              <a:ext uri="{FF2B5EF4-FFF2-40B4-BE49-F238E27FC236}">
                <a16:creationId xmlns:a16="http://schemas.microsoft.com/office/drawing/2014/main" id="{92401DF2-CD43-4AA1-83E2-7366425A6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097841"/>
              </p:ext>
            </p:extLst>
          </p:nvPr>
        </p:nvGraphicFramePr>
        <p:xfrm>
          <a:off x="4299022" y="2652371"/>
          <a:ext cx="19124976" cy="107858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3748">
                  <a:extLst>
                    <a:ext uri="{9D8B030D-6E8A-4147-A177-3AD203B41FA5}">
                      <a16:colId xmlns:a16="http://schemas.microsoft.com/office/drawing/2014/main" val="1374961391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3441720361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2533637435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2371383039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2448336824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1025275939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926101544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1058535118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2161180969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2515255408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1971171954"/>
                    </a:ext>
                  </a:extLst>
                </a:gridCol>
                <a:gridCol w="1593748">
                  <a:extLst>
                    <a:ext uri="{9D8B030D-6E8A-4147-A177-3AD203B41FA5}">
                      <a16:colId xmlns:a16="http://schemas.microsoft.com/office/drawing/2014/main" val="2653625630"/>
                    </a:ext>
                  </a:extLst>
                </a:gridCol>
              </a:tblGrid>
              <a:tr h="548640">
                <a:tc gridSpan="4"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Avril</a:t>
                      </a:r>
                      <a:endParaRPr lang="en-US" sz="2400" dirty="0"/>
                    </a:p>
                  </a:txBody>
                  <a:tcPr marL="182880" marR="182880" marT="91440" marB="9144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400"/>
                        <a:t>Mai</a:t>
                      </a:r>
                      <a:endParaRPr lang="en-US" sz="2400"/>
                    </a:p>
                  </a:txBody>
                  <a:tcPr marL="182880" marR="182880" marT="91440" marB="91440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400"/>
                        <a:t>Juin</a:t>
                      </a:r>
                      <a:endParaRPr lang="en-US" sz="2400"/>
                    </a:p>
                  </a:txBody>
                  <a:tcPr marL="182880" marR="182880" marT="91440" marB="9144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37312"/>
                  </a:ext>
                </a:extLst>
              </a:tr>
              <a:tr h="10237214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82880" marR="182880" marT="91440" marB="914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82880" marR="182880" marT="91440" marB="914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82880" marR="182880" marT="91440" marB="9144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711077"/>
                  </a:ext>
                </a:extLst>
              </a:tr>
            </a:tbl>
          </a:graphicData>
        </a:graphic>
      </p:graphicFrame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769D7BD3-13A3-4CBC-BD8F-BB144E47BAA4}"/>
              </a:ext>
            </a:extLst>
          </p:cNvPr>
          <p:cNvSpPr/>
          <p:nvPr/>
        </p:nvSpPr>
        <p:spPr>
          <a:xfrm>
            <a:off x="7569002" y="5710154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6DDF7B-A52A-46FA-9EEE-2A2DC35B888E}"/>
              </a:ext>
            </a:extLst>
          </p:cNvPr>
          <p:cNvSpPr/>
          <p:nvPr/>
        </p:nvSpPr>
        <p:spPr>
          <a:xfrm>
            <a:off x="7699420" y="5448992"/>
            <a:ext cx="4287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19/04 Ouverture SI-DEP Citoyen (tests pos./nég.) / Dispo sur TAC-Carnet</a:t>
            </a:r>
            <a:endParaRPr lang="en-US" sz="1600" b="1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E419D8F7-5837-4482-B1ED-DD0F99E447E0}"/>
              </a:ext>
            </a:extLst>
          </p:cNvPr>
          <p:cNvSpPr/>
          <p:nvPr/>
        </p:nvSpPr>
        <p:spPr>
          <a:xfrm>
            <a:off x="7591958" y="6347516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DDC489-43D1-4017-9EB3-BEF660917026}"/>
              </a:ext>
            </a:extLst>
          </p:cNvPr>
          <p:cNvSpPr/>
          <p:nvPr/>
        </p:nvSpPr>
        <p:spPr>
          <a:xfrm>
            <a:off x="7740074" y="6186578"/>
            <a:ext cx="2629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19/04 TAC-Verif sur Store Google</a:t>
            </a:r>
            <a:endParaRPr lang="en-US" sz="1600" b="1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380872-77D4-4DF7-84B6-65DF03B77B1F}"/>
              </a:ext>
            </a:extLst>
          </p:cNvPr>
          <p:cNvSpPr/>
          <p:nvPr/>
        </p:nvSpPr>
        <p:spPr>
          <a:xfrm>
            <a:off x="119924" y="4889711"/>
            <a:ext cx="4079708" cy="4797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2000" b="1">
                <a:solidFill>
                  <a:srgbClr val="000000"/>
                </a:solidFill>
              </a:rPr>
              <a:t>CNAM / SI VACC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5C80460-9A91-4D40-817B-9DDF4FD0C3C9}"/>
              </a:ext>
            </a:extLst>
          </p:cNvPr>
          <p:cNvSpPr/>
          <p:nvPr/>
        </p:nvSpPr>
        <p:spPr>
          <a:xfrm>
            <a:off x="119922" y="5596935"/>
            <a:ext cx="4079708" cy="4797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2000" b="1">
                <a:solidFill>
                  <a:srgbClr val="000000"/>
                </a:solidFill>
              </a:rPr>
              <a:t>AP-HP / SI DEP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67FFFA-8FBA-4049-B96C-0A3B7F822EAA}"/>
              </a:ext>
            </a:extLst>
          </p:cNvPr>
          <p:cNvSpPr/>
          <p:nvPr/>
        </p:nvSpPr>
        <p:spPr>
          <a:xfrm>
            <a:off x="119920" y="6281077"/>
            <a:ext cx="4079708" cy="4797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2000" b="1">
                <a:solidFill>
                  <a:srgbClr val="000000"/>
                </a:solidFill>
              </a:rPr>
              <a:t>Imprimerie Nationale / TAC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A26040E-8888-4B0D-9495-ED8C82FCBA68}"/>
              </a:ext>
            </a:extLst>
          </p:cNvPr>
          <p:cNvSpPr/>
          <p:nvPr/>
        </p:nvSpPr>
        <p:spPr>
          <a:xfrm>
            <a:off x="142786" y="9849099"/>
            <a:ext cx="4079708" cy="2395902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2000" b="1">
                <a:solidFill>
                  <a:srgbClr val="000000"/>
                </a:solidFill>
              </a:rPr>
              <a:t>Digital Green </a:t>
            </a:r>
            <a:r>
              <a:rPr lang="fr-FR" sz="2000" b="1" err="1">
                <a:solidFill>
                  <a:srgbClr val="000000"/>
                </a:solidFill>
              </a:rPr>
              <a:t>Certificate</a:t>
            </a:r>
            <a:r>
              <a:rPr lang="fr-FR" sz="2000" b="1">
                <a:solidFill>
                  <a:srgbClr val="000000"/>
                </a:solidFill>
              </a:rPr>
              <a:t> Gateway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54" name="Star: 5 Points 53">
            <a:extLst>
              <a:ext uri="{FF2B5EF4-FFF2-40B4-BE49-F238E27FC236}">
                <a16:creationId xmlns:a16="http://schemas.microsoft.com/office/drawing/2014/main" id="{F0275262-D2D5-43F3-AA79-E98239014283}"/>
              </a:ext>
            </a:extLst>
          </p:cNvPr>
          <p:cNvSpPr/>
          <p:nvPr/>
        </p:nvSpPr>
        <p:spPr>
          <a:xfrm>
            <a:off x="4886332" y="10594528"/>
            <a:ext cx="157184" cy="1659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98743CC-DDB4-4693-8C03-A6374F073D9F}"/>
              </a:ext>
            </a:extLst>
          </p:cNvPr>
          <p:cNvSpPr/>
          <p:nvPr/>
        </p:nvSpPr>
        <p:spPr>
          <a:xfrm>
            <a:off x="5069551" y="10453120"/>
            <a:ext cx="20104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/>
              <a:t>7/04 </a:t>
            </a:r>
            <a:r>
              <a:rPr lang="fr-FR" sz="1600" b="1" err="1"/>
              <a:t>Kickoff</a:t>
            </a:r>
            <a:r>
              <a:rPr lang="fr-FR" sz="1600" b="1"/>
              <a:t> DGCG</a:t>
            </a:r>
            <a:endParaRPr lang="en-US" sz="160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56C9353-8EC4-4DA3-8982-4C545B8917C6}"/>
              </a:ext>
            </a:extLst>
          </p:cNvPr>
          <p:cNvSpPr/>
          <p:nvPr/>
        </p:nvSpPr>
        <p:spPr>
          <a:xfrm>
            <a:off x="13813521" y="10979608"/>
            <a:ext cx="6431390" cy="563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>
                <a:solidFill>
                  <a:srgbClr val="FFFFFF"/>
                </a:solidFill>
              </a:rPr>
              <a:t>Préparation Intégration TAC &amp; Backend</a:t>
            </a: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73F0E2-9817-4B55-8089-93ABE5636A8A}"/>
              </a:ext>
            </a:extLst>
          </p:cNvPr>
          <p:cNvSpPr/>
          <p:nvPr/>
        </p:nvSpPr>
        <p:spPr>
          <a:xfrm>
            <a:off x="20419468" y="9675582"/>
            <a:ext cx="2175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Lancement DGC Européen</a:t>
            </a:r>
            <a:endParaRPr lang="en-US" sz="1600"/>
          </a:p>
        </p:txBody>
      </p:sp>
      <p:sp>
        <p:nvSpPr>
          <p:cNvPr id="92" name="Star: 5 Points 91">
            <a:extLst>
              <a:ext uri="{FF2B5EF4-FFF2-40B4-BE49-F238E27FC236}">
                <a16:creationId xmlns:a16="http://schemas.microsoft.com/office/drawing/2014/main" id="{01B4FD7A-751B-4FC0-AD66-241B1AA0DA2E}"/>
              </a:ext>
            </a:extLst>
          </p:cNvPr>
          <p:cNvSpPr/>
          <p:nvPr/>
        </p:nvSpPr>
        <p:spPr>
          <a:xfrm>
            <a:off x="20262284" y="9854196"/>
            <a:ext cx="157184" cy="1659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1" name="Star: 5 Points 110">
            <a:extLst>
              <a:ext uri="{FF2B5EF4-FFF2-40B4-BE49-F238E27FC236}">
                <a16:creationId xmlns:a16="http://schemas.microsoft.com/office/drawing/2014/main" id="{8BEB3739-464B-4A49-BF6E-3818A85E6E43}"/>
              </a:ext>
            </a:extLst>
          </p:cNvPr>
          <p:cNvSpPr/>
          <p:nvPr/>
        </p:nvSpPr>
        <p:spPr>
          <a:xfrm>
            <a:off x="18268590" y="6048488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2BFD63BD-F22D-489B-B77C-57AE423230D6}"/>
              </a:ext>
            </a:extLst>
          </p:cNvPr>
          <p:cNvSpPr/>
          <p:nvPr/>
        </p:nvSpPr>
        <p:spPr>
          <a:xfrm>
            <a:off x="18416706" y="5927307"/>
            <a:ext cx="2629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06/06 TAC Verif Offline</a:t>
            </a:r>
            <a:endParaRPr lang="en-US" sz="1600" b="1"/>
          </a:p>
        </p:txBody>
      </p:sp>
      <p:sp>
        <p:nvSpPr>
          <p:cNvPr id="57" name="Star: 5 Points 56">
            <a:extLst>
              <a:ext uri="{FF2B5EF4-FFF2-40B4-BE49-F238E27FC236}">
                <a16:creationId xmlns:a16="http://schemas.microsoft.com/office/drawing/2014/main" id="{7C68BA3B-C2A9-495E-8438-B8BE6F789EFD}"/>
              </a:ext>
            </a:extLst>
          </p:cNvPr>
          <p:cNvSpPr/>
          <p:nvPr/>
        </p:nvSpPr>
        <p:spPr>
          <a:xfrm>
            <a:off x="10894130" y="5159724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B5621C9-841C-4395-97C8-68704F0D7745}"/>
              </a:ext>
            </a:extLst>
          </p:cNvPr>
          <p:cNvSpPr/>
          <p:nvPr/>
        </p:nvSpPr>
        <p:spPr>
          <a:xfrm>
            <a:off x="11024549" y="4819051"/>
            <a:ext cx="3256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03/05 Ouverture SI VACC Citoyen / Dispo TAC-Carnet</a:t>
            </a:r>
            <a:endParaRPr lang="en-US" sz="1600" b="1"/>
          </a:p>
        </p:txBody>
      </p:sp>
      <p:sp>
        <p:nvSpPr>
          <p:cNvPr id="67" name="Star: 5 Points 66">
            <a:extLst>
              <a:ext uri="{FF2B5EF4-FFF2-40B4-BE49-F238E27FC236}">
                <a16:creationId xmlns:a16="http://schemas.microsoft.com/office/drawing/2014/main" id="{8E6C6B8E-62EC-4891-8B3F-2819797EBDDA}"/>
              </a:ext>
            </a:extLst>
          </p:cNvPr>
          <p:cNvSpPr/>
          <p:nvPr/>
        </p:nvSpPr>
        <p:spPr>
          <a:xfrm>
            <a:off x="7239446" y="6347516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3AD87C9-5713-481A-8169-BDE2A6BF5537}"/>
              </a:ext>
            </a:extLst>
          </p:cNvPr>
          <p:cNvSpPr/>
          <p:nvPr/>
        </p:nvSpPr>
        <p:spPr>
          <a:xfrm>
            <a:off x="5884656" y="6123342"/>
            <a:ext cx="21328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APK dispo</a:t>
            </a:r>
          </a:p>
          <a:p>
            <a:r>
              <a:rPr lang="fr-FR" sz="1600" b="1"/>
              <a:t>NEO à jour</a:t>
            </a:r>
            <a:endParaRPr lang="en-US" sz="1600" b="1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A83303B-B25E-437C-82DF-248CBF9A9FE9}"/>
              </a:ext>
            </a:extLst>
          </p:cNvPr>
          <p:cNvSpPr/>
          <p:nvPr/>
        </p:nvSpPr>
        <p:spPr>
          <a:xfrm>
            <a:off x="4316401" y="3242507"/>
            <a:ext cx="6394070" cy="15011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rIns="72000" bIns="0" rtlCol="0" anchor="ctr"/>
          <a:lstStyle/>
          <a:p>
            <a:r>
              <a:rPr lang="fr-FR" sz="4800">
                <a:solidFill>
                  <a:srgbClr val="000000"/>
                </a:solidFill>
                <a:sym typeface="Wingdings" panose="05000000000000000000" pitchFamily="2" charset="2"/>
              </a:rPr>
              <a:t></a:t>
            </a:r>
            <a:r>
              <a:rPr lang="fr-FR" sz="200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fr-FR" sz="2000" b="1">
                <a:solidFill>
                  <a:srgbClr val="000000"/>
                </a:solidFill>
              </a:rPr>
              <a:t>Activation du dispositif </a:t>
            </a:r>
            <a:r>
              <a:rPr lang="fr-FR" sz="2000">
                <a:solidFill>
                  <a:srgbClr val="000000"/>
                </a:solidFill>
              </a:rPr>
              <a:t>permettant 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>
                <a:solidFill>
                  <a:srgbClr val="000000"/>
                </a:solidFill>
              </a:rPr>
              <a:t>Générer les preuves Tests/Vaccins</a:t>
            </a:r>
            <a:r>
              <a:rPr lang="fr-FR" sz="2000">
                <a:solidFill>
                  <a:srgbClr val="000000"/>
                </a:solidFill>
              </a:rPr>
              <a:t> pour la France (papier, TAC-Carnet),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>
                <a:solidFill>
                  <a:srgbClr val="000000"/>
                </a:solidFill>
              </a:rPr>
              <a:t>Vérifier les preuves depuis l’APK TAC-Verif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EA5E024-5A4D-4AEF-896C-E5E573072BBD}"/>
              </a:ext>
            </a:extLst>
          </p:cNvPr>
          <p:cNvSpPr/>
          <p:nvPr/>
        </p:nvSpPr>
        <p:spPr>
          <a:xfrm>
            <a:off x="9054859" y="8381629"/>
            <a:ext cx="14369138" cy="1165798"/>
          </a:xfrm>
          <a:prstGeom prst="rect">
            <a:avLst/>
          </a:prstGeom>
          <a:solidFill>
            <a:srgbClr val="00C2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fr-FR" sz="4800" dirty="0">
                <a:solidFill>
                  <a:srgbClr val="000000"/>
                </a:solidFill>
                <a:sym typeface="Wingdings" panose="05000000000000000000" pitchFamily="2" charset="2"/>
              </a:rPr>
              <a:t> </a:t>
            </a:r>
            <a:r>
              <a:rPr lang="fr-FR" sz="2000" b="1" dirty="0">
                <a:solidFill>
                  <a:srgbClr val="000000"/>
                </a:solidFill>
              </a:rPr>
              <a:t>Intégration du dispositif de gestion des preuves de tests/vaccins</a:t>
            </a:r>
          </a:p>
          <a:p>
            <a:pPr algn="ctr"/>
            <a:r>
              <a:rPr lang="fr-FR" sz="2000" b="1" dirty="0">
                <a:solidFill>
                  <a:srgbClr val="000000"/>
                </a:solidFill>
              </a:rPr>
              <a:t> à la Digital Green </a:t>
            </a:r>
            <a:r>
              <a:rPr lang="fr-FR" sz="2000" b="1" dirty="0" err="1">
                <a:solidFill>
                  <a:srgbClr val="000000"/>
                </a:solidFill>
              </a:rPr>
              <a:t>Certificate</a:t>
            </a:r>
            <a:r>
              <a:rPr lang="fr-FR" sz="2000" b="1" dirty="0">
                <a:solidFill>
                  <a:srgbClr val="000000"/>
                </a:solidFill>
              </a:rPr>
              <a:t> Gateway (DGCG)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80482C0-E51F-4F8C-90D3-FA2BC577852F}"/>
              </a:ext>
            </a:extLst>
          </p:cNvPr>
          <p:cNvSpPr/>
          <p:nvPr/>
        </p:nvSpPr>
        <p:spPr>
          <a:xfrm>
            <a:off x="5043517" y="10992910"/>
            <a:ext cx="4003626" cy="5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>
                <a:solidFill>
                  <a:srgbClr val="FFFFFF"/>
                </a:solidFill>
              </a:rPr>
              <a:t>Spécification DGCG</a:t>
            </a: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0EA0A15-70B4-4FEA-BB52-BF3009C810E2}"/>
              </a:ext>
            </a:extLst>
          </p:cNvPr>
          <p:cNvSpPr/>
          <p:nvPr/>
        </p:nvSpPr>
        <p:spPr>
          <a:xfrm>
            <a:off x="9146533" y="10979610"/>
            <a:ext cx="3085950" cy="56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>
                <a:solidFill>
                  <a:srgbClr val="FFFFFF"/>
                </a:solidFill>
              </a:rPr>
              <a:t>Préparation Test DGCG</a:t>
            </a: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A850AB7-391F-42BA-95F0-7452BF3B0465}"/>
              </a:ext>
            </a:extLst>
          </p:cNvPr>
          <p:cNvSpPr/>
          <p:nvPr/>
        </p:nvSpPr>
        <p:spPr>
          <a:xfrm>
            <a:off x="7853057" y="6987827"/>
            <a:ext cx="6717710" cy="3247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>
                <a:solidFill>
                  <a:srgbClr val="FFFFFF"/>
                </a:solidFill>
              </a:rPr>
              <a:t>Pilote France – Aérien / Maritime </a:t>
            </a: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23BF6093-9D50-48CA-B32A-B29F70C376BB}"/>
              </a:ext>
            </a:extLst>
          </p:cNvPr>
          <p:cNvSpPr/>
          <p:nvPr/>
        </p:nvSpPr>
        <p:spPr>
          <a:xfrm flipV="1">
            <a:off x="12269043" y="2183100"/>
            <a:ext cx="467434" cy="43057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225078-7DA4-443E-A216-68F0D4612953}"/>
              </a:ext>
            </a:extLst>
          </p:cNvPr>
          <p:cNvSpPr/>
          <p:nvPr/>
        </p:nvSpPr>
        <p:spPr>
          <a:xfrm>
            <a:off x="4379674" y="3225185"/>
            <a:ext cx="8094636" cy="10195718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6E75AB8-5F33-4282-AD77-A5D0065EE6FF}"/>
              </a:ext>
            </a:extLst>
          </p:cNvPr>
          <p:cNvSpPr/>
          <p:nvPr/>
        </p:nvSpPr>
        <p:spPr>
          <a:xfrm>
            <a:off x="10608307" y="9826263"/>
            <a:ext cx="9575386" cy="298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rgbClr val="FFFFFF"/>
                </a:solidFill>
              </a:rPr>
              <a:t>Preuves avec </a:t>
            </a:r>
            <a:r>
              <a:rPr lang="fr-FR" sz="1600" b="1" dirty="0" err="1">
                <a:solidFill>
                  <a:srgbClr val="FFFFFF"/>
                </a:solidFill>
              </a:rPr>
              <a:t>DataMatrix</a:t>
            </a:r>
            <a:r>
              <a:rPr lang="fr-FR" sz="1600" b="1" dirty="0">
                <a:solidFill>
                  <a:srgbClr val="FFFFFF"/>
                </a:solidFill>
              </a:rPr>
              <a:t> + Conversion </a:t>
            </a:r>
            <a:r>
              <a:rPr lang="fr-FR" sz="1600" b="1" dirty="0" err="1">
                <a:solidFill>
                  <a:srgbClr val="FFFFFF"/>
                </a:solidFill>
              </a:rPr>
              <a:t>QRCode</a:t>
            </a:r>
            <a:r>
              <a:rPr lang="fr-FR" sz="1600" b="1" dirty="0">
                <a:solidFill>
                  <a:srgbClr val="FFFFFF"/>
                </a:solidFill>
              </a:rPr>
              <a:t> EU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473C23F0-60A5-4FDF-80C5-3A797D5DFF66}"/>
              </a:ext>
            </a:extLst>
          </p:cNvPr>
          <p:cNvSpPr/>
          <p:nvPr/>
        </p:nvSpPr>
        <p:spPr>
          <a:xfrm>
            <a:off x="18268590" y="6396868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4432154-5C54-472C-8776-2C911DF4AE87}"/>
              </a:ext>
            </a:extLst>
          </p:cNvPr>
          <p:cNvSpPr/>
          <p:nvPr/>
        </p:nvSpPr>
        <p:spPr>
          <a:xfrm>
            <a:off x="18416706" y="6275687"/>
            <a:ext cx="2629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API Verif Prod</a:t>
            </a:r>
            <a:endParaRPr lang="en-US" sz="1600" b="1"/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1004F29B-6C32-4F52-BDEC-215DFA176D8F}"/>
              </a:ext>
            </a:extLst>
          </p:cNvPr>
          <p:cNvSpPr/>
          <p:nvPr/>
        </p:nvSpPr>
        <p:spPr>
          <a:xfrm>
            <a:off x="10286254" y="6196284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6CBAAF9-4AC5-40DF-BF8E-01FEF17F6254}"/>
              </a:ext>
            </a:extLst>
          </p:cNvPr>
          <p:cNvSpPr/>
          <p:nvPr/>
        </p:nvSpPr>
        <p:spPr>
          <a:xfrm>
            <a:off x="10393144" y="6065341"/>
            <a:ext cx="2629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Spécif API Verif</a:t>
            </a:r>
            <a:endParaRPr lang="en-US" sz="1600" b="1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EADAA14-FF08-4DA6-9369-7E5F31B10FB1}"/>
              </a:ext>
            </a:extLst>
          </p:cNvPr>
          <p:cNvSpPr/>
          <p:nvPr/>
        </p:nvSpPr>
        <p:spPr>
          <a:xfrm>
            <a:off x="10907496" y="6380083"/>
            <a:ext cx="2115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TAC-Verif IOS</a:t>
            </a:r>
            <a:endParaRPr lang="en-US" sz="1600" b="1"/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C8DF2E47-F7BF-47F3-B462-66D72E358083}"/>
              </a:ext>
            </a:extLst>
          </p:cNvPr>
          <p:cNvSpPr/>
          <p:nvPr/>
        </p:nvSpPr>
        <p:spPr>
          <a:xfrm>
            <a:off x="10770842" y="6520960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59BBBF0A-EB1D-4E6E-BADE-C9237C7B956E}"/>
              </a:ext>
            </a:extLst>
          </p:cNvPr>
          <p:cNvSpPr/>
          <p:nvPr/>
        </p:nvSpPr>
        <p:spPr>
          <a:xfrm>
            <a:off x="13665406" y="6513088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5941784-B68E-477E-A3A8-C7F883DA5831}"/>
              </a:ext>
            </a:extLst>
          </p:cNvPr>
          <p:cNvSpPr/>
          <p:nvPr/>
        </p:nvSpPr>
        <p:spPr>
          <a:xfrm>
            <a:off x="13813522" y="6391907"/>
            <a:ext cx="2629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/>
              <a:t>14/05 API Verif Préprod</a:t>
            </a:r>
            <a:endParaRPr lang="en-US" sz="1600" b="1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2503699-5277-4D2F-B038-92C95A7F5D8B}"/>
              </a:ext>
            </a:extLst>
          </p:cNvPr>
          <p:cNvSpPr/>
          <p:nvPr/>
        </p:nvSpPr>
        <p:spPr>
          <a:xfrm>
            <a:off x="13786792" y="7360465"/>
            <a:ext cx="6458120" cy="312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>
                <a:solidFill>
                  <a:srgbClr val="FFFFFF"/>
                </a:solidFill>
              </a:rPr>
              <a:t>Intégration API Verif / AF / Amadeus / PAF</a:t>
            </a: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61FBFA0-A357-4168-B358-8B3B86CFD2EE}"/>
              </a:ext>
            </a:extLst>
          </p:cNvPr>
          <p:cNvSpPr/>
          <p:nvPr/>
        </p:nvSpPr>
        <p:spPr>
          <a:xfrm>
            <a:off x="20288993" y="10285979"/>
            <a:ext cx="2911038" cy="298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>
                <a:solidFill>
                  <a:srgbClr val="FFFFFF"/>
                </a:solidFill>
              </a:rPr>
              <a:t>Preuves QR Code seulement</a:t>
            </a: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83C9B47-4CC9-4975-B5E0-7524AEB6CFC0}"/>
              </a:ext>
            </a:extLst>
          </p:cNvPr>
          <p:cNvSpPr/>
          <p:nvPr/>
        </p:nvSpPr>
        <p:spPr>
          <a:xfrm>
            <a:off x="13822589" y="7730279"/>
            <a:ext cx="3252834" cy="3327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>
                <a:solidFill>
                  <a:srgbClr val="FFFFFF"/>
                </a:solidFill>
              </a:rPr>
              <a:t>Pilote France – Evénementiel</a:t>
            </a: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875E23-7F5A-435B-AD4F-9A3473B2653D}"/>
              </a:ext>
            </a:extLst>
          </p:cNvPr>
          <p:cNvSpPr/>
          <p:nvPr/>
        </p:nvSpPr>
        <p:spPr>
          <a:xfrm>
            <a:off x="12268529" y="10993244"/>
            <a:ext cx="932250" cy="5496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rgbClr val="FFFFFF"/>
                </a:solidFill>
              </a:rPr>
              <a:t>Tests DGCG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62" name="Star: 5 Points 61">
            <a:extLst>
              <a:ext uri="{FF2B5EF4-FFF2-40B4-BE49-F238E27FC236}">
                <a16:creationId xmlns:a16="http://schemas.microsoft.com/office/drawing/2014/main" id="{D162B8F0-6EF4-4004-A235-292BDDEAED81}"/>
              </a:ext>
            </a:extLst>
          </p:cNvPr>
          <p:cNvSpPr/>
          <p:nvPr/>
        </p:nvSpPr>
        <p:spPr>
          <a:xfrm>
            <a:off x="13087050" y="10567088"/>
            <a:ext cx="157184" cy="135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3830581-3F14-4177-A59B-86FB1B1041D5}"/>
              </a:ext>
            </a:extLst>
          </p:cNvPr>
          <p:cNvSpPr/>
          <p:nvPr/>
        </p:nvSpPr>
        <p:spPr>
          <a:xfrm>
            <a:off x="13235166" y="10445907"/>
            <a:ext cx="2629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12/05 Test DCDG</a:t>
            </a:r>
            <a:endParaRPr lang="en-US" sz="1600" b="1" dirty="0"/>
          </a:p>
        </p:txBody>
      </p:sp>
      <p:sp>
        <p:nvSpPr>
          <p:cNvPr id="65" name="Titre 1">
            <a:extLst>
              <a:ext uri="{FF2B5EF4-FFF2-40B4-BE49-F238E27FC236}">
                <a16:creationId xmlns:a16="http://schemas.microsoft.com/office/drawing/2014/main" id="{43CB20F2-2DFF-884E-B8C4-AC0A0473FAB7}"/>
              </a:ext>
            </a:extLst>
          </p:cNvPr>
          <p:cNvSpPr txBox="1">
            <a:spLocks/>
          </p:cNvSpPr>
          <p:nvPr/>
        </p:nvSpPr>
        <p:spPr>
          <a:xfrm>
            <a:off x="1263650" y="275486"/>
            <a:ext cx="21844000" cy="155743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Marianne" panose="02000000000000000000" pitchFamily="50" charset="0"/>
                <a:ea typeface="+mn-ea"/>
                <a:cs typeface="+mn-cs"/>
                <a:sym typeface="Helvetica"/>
              </a:defRPr>
            </a:lvl1pPr>
            <a:lvl2pPr marL="0" marR="0" indent="457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ctr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1" i="0" u="none" strike="noStrike" cap="none" spc="-25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l" hangingPunct="1"/>
            <a:r>
              <a:rPr lang="fr-FR" sz="7600" dirty="0" smtClean="0">
                <a:solidFill>
                  <a:schemeClr val="tx1"/>
                </a:solidFill>
              </a:rPr>
              <a:t>Le planning Français s’articule avec le planning européen pour être prêt avant le 16 juin</a:t>
            </a:r>
            <a:endParaRPr lang="fr-FR" sz="7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469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Image" descr="Image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298"/>
          <a:stretch/>
        </p:blipFill>
        <p:spPr>
          <a:xfrm>
            <a:off x="8221346" y="638860"/>
            <a:ext cx="5842005" cy="12313884"/>
          </a:xfrm>
          <a:prstGeom prst="rect">
            <a:avLst/>
          </a:prstGeom>
          <a:ln w="12700">
            <a:miter lim="400000"/>
          </a:ln>
          <a:effectLst>
            <a:outerShdw blurRad="482600" dist="25400" dir="5400000" rotWithShape="0">
              <a:srgbClr val="000000">
                <a:alpha val="32733"/>
              </a:srgbClr>
            </a:outerShdw>
          </a:effectLst>
        </p:spPr>
      </p:pic>
      <p:pic>
        <p:nvPicPr>
          <p:cNvPr id="282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621" y="638860"/>
            <a:ext cx="5842001" cy="12447356"/>
          </a:xfrm>
          <a:prstGeom prst="rect">
            <a:avLst/>
          </a:prstGeom>
          <a:ln w="12700">
            <a:miter lim="400000"/>
          </a:ln>
          <a:effectLst>
            <a:outerShdw blurRad="482600" dist="25400" dir="5400000" rotWithShape="0">
              <a:srgbClr val="000000">
                <a:alpha val="32733"/>
              </a:srgbClr>
            </a:outerShdw>
          </a:effectLst>
        </p:spPr>
      </p:pic>
      <p:sp>
        <p:nvSpPr>
          <p:cNvPr id="284" name="Arrow 11"/>
          <p:cNvSpPr/>
          <p:nvPr/>
        </p:nvSpPr>
        <p:spPr>
          <a:xfrm>
            <a:off x="6786069" y="6528706"/>
            <a:ext cx="1420790" cy="106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gradFill flip="none" rotWithShape="1">
                  <a:gsLst>
                    <a:gs pos="0">
                      <a:schemeClr val="accent1">
                        <a:hueOff val="-446844"/>
                        <a:satOff val="-6226"/>
                        <a:lumOff val="18873"/>
                      </a:schemeClr>
                    </a:gs>
                    <a:gs pos="100000">
                      <a:schemeClr val="accent1">
                        <a:hueOff val="-15665233"/>
                        <a:satOff val="-9367"/>
                        <a:lumOff val="13315"/>
                      </a:schemeClr>
                    </a:gs>
                  </a:gsLst>
                  <a:lin ang="5400000" scaled="0"/>
                </a:gra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pic>
        <p:nvPicPr>
          <p:cNvPr id="285" name="Image" descr="Image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482"/>
          <a:stretch/>
        </p:blipFill>
        <p:spPr>
          <a:xfrm>
            <a:off x="15451875" y="624104"/>
            <a:ext cx="6426201" cy="12348946"/>
          </a:xfrm>
          <a:prstGeom prst="rect">
            <a:avLst/>
          </a:prstGeom>
          <a:ln w="12700">
            <a:miter lim="400000"/>
          </a:ln>
          <a:effectLst>
            <a:outerShdw blurRad="482600" dist="25400" dir="5400000" rotWithShape="0">
              <a:srgbClr val="000000">
                <a:alpha val="32733"/>
              </a:srgbClr>
            </a:outerShdw>
          </a:effectLst>
        </p:spPr>
      </p:pic>
      <p:sp>
        <p:nvSpPr>
          <p:cNvPr id="286" name="Arrow 11"/>
          <p:cNvSpPr/>
          <p:nvPr/>
        </p:nvSpPr>
        <p:spPr>
          <a:xfrm>
            <a:off x="14031085" y="6528706"/>
            <a:ext cx="1420790" cy="106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gradFill flip="none" rotWithShape="1">
                  <a:gsLst>
                    <a:gs pos="0">
                      <a:schemeClr val="accent1">
                        <a:hueOff val="-446844"/>
                        <a:satOff val="-6226"/>
                        <a:lumOff val="18873"/>
                      </a:schemeClr>
                    </a:gs>
                    <a:gs pos="100000">
                      <a:schemeClr val="accent1">
                        <a:hueOff val="-15665233"/>
                        <a:satOff val="-9367"/>
                        <a:lumOff val="13315"/>
                      </a:schemeClr>
                    </a:gs>
                  </a:gsLst>
                  <a:lin ang="5400000" scaled="0"/>
                </a:gra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43579" y="12981009"/>
            <a:ext cx="394539" cy="46710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91" name="Rectangle"/>
          <p:cNvSpPr/>
          <p:nvPr/>
        </p:nvSpPr>
        <p:spPr>
          <a:xfrm>
            <a:off x="22116246" y="-186614"/>
            <a:ext cx="2362224" cy="14301503"/>
          </a:xfrm>
          <a:prstGeom prst="rect">
            <a:avLst/>
          </a:prstGeom>
          <a:solidFill>
            <a:srgbClr val="792EB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457200">
              <a:defRPr sz="3200">
                <a:solidFill>
                  <a:schemeClr val="accent6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92" name="TousAntiCovid"/>
          <p:cNvSpPr txBox="1"/>
          <p:nvPr/>
        </p:nvSpPr>
        <p:spPr>
          <a:xfrm rot="5400000">
            <a:off x="17786626" y="5960059"/>
            <a:ext cx="11046867" cy="1752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9800" spc="1372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TousAntiCovid</a:t>
            </a:r>
          </a:p>
        </p:txBody>
      </p:sp>
    </p:spTree>
    <p:extLst>
      <p:ext uri="{BB962C8B-B14F-4D97-AF65-F5344CB8AC3E}">
        <p14:creationId xmlns:p14="http://schemas.microsoft.com/office/powerpoint/2010/main" val="111341470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Medium"/>
            <a:ea typeface="Graphik Medium"/>
            <a:cs typeface="Graphik 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631</Words>
  <Application>Microsoft Office PowerPoint</Application>
  <PresentationFormat>Personnalisé</PresentationFormat>
  <Paragraphs>94</Paragraphs>
  <Slides>8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9" baseType="lpstr">
      <vt:lpstr>Arial</vt:lpstr>
      <vt:lpstr>Graphik</vt:lpstr>
      <vt:lpstr>Graphik Medium</vt:lpstr>
      <vt:lpstr>Graphik Semibold</vt:lpstr>
      <vt:lpstr>Graphik-Medium</vt:lpstr>
      <vt:lpstr>Helvetica</vt:lpstr>
      <vt:lpstr>Helvetica Neue</vt:lpstr>
      <vt:lpstr>Marianne</vt:lpstr>
      <vt:lpstr>Wingdings</vt:lpstr>
      <vt:lpstr>31_ColorGradientLight</vt:lpstr>
      <vt:lpstr>think-cell Slide</vt:lpstr>
      <vt:lpstr>Présentation PowerPoint</vt:lpstr>
      <vt:lpstr>La Commission européenne a proposé des règlements portant création d’un certificat vert numérique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Wallet &amp; Pass Sanitaire</dc:title>
  <dc:creator>COULON Ulysse</dc:creator>
  <cp:lastModifiedBy>LERPINIERE, Achille (DGS/SG/DAD)</cp:lastModifiedBy>
  <cp:revision>263</cp:revision>
  <cp:lastPrinted>2021-05-11T16:49:38Z</cp:lastPrinted>
  <dcterms:modified xsi:type="dcterms:W3CDTF">2021-05-19T06:10:13Z</dcterms:modified>
</cp:coreProperties>
</file>