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3" r:id="rId4"/>
    <p:sldId id="288" r:id="rId5"/>
    <p:sldId id="260" r:id="rId6"/>
    <p:sldId id="266" r:id="rId7"/>
    <p:sldId id="285" r:id="rId8"/>
    <p:sldId id="298" r:id="rId9"/>
    <p:sldId id="299" r:id="rId10"/>
    <p:sldId id="296" r:id="rId11"/>
    <p:sldId id="284" r:id="rId12"/>
    <p:sldId id="295" r:id="rId13"/>
    <p:sldId id="286" r:id="rId14"/>
    <p:sldId id="289" r:id="rId15"/>
    <p:sldId id="294" r:id="rId16"/>
    <p:sldId id="290" r:id="rId17"/>
    <p:sldId id="291" r:id="rId18"/>
    <p:sldId id="297" r:id="rId1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59848-6E98-4446-B373-27863943CB90}" type="datetimeFigureOut">
              <a:rPr lang="fr-FR" smtClean="0"/>
              <a:t>13/03/2019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32C2F-79F5-424E-BFB0-1A6B7D3D75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13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Article</a:t>
            </a:r>
            <a:r>
              <a:rPr lang="fr-FR" baseline="0" dirty="0" smtClean="0"/>
              <a:t>  loi financement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32C2F-79F5-424E-BFB0-1A6B7D3D752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4914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44B77-33FA-402E-9225-033FBF959227}" type="datetime1">
              <a:rPr lang="fr-FR" smtClean="0"/>
              <a:t>13/03/2019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RésOMéDIT 21/01/2019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7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E0C98-7FAE-4701-A073-9B1B2C720ACC}" type="datetime1">
              <a:rPr lang="fr-FR" smtClean="0"/>
              <a:t>13/03/2019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RésOMéDIT 21/01/2019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17E4E-A0D3-4931-B57D-719009F9433F}" type="datetime1">
              <a:rPr lang="fr-FR" smtClean="0"/>
              <a:t>13/03/2019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RésOMéDIT 21/01/2019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804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05EB1-3FAB-46EF-8E9D-1A743C44C6A3}" type="datetime1">
              <a:rPr lang="fr-FR" smtClean="0"/>
              <a:t>13/03/2019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RésOMéDIT 21/01/2019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97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CEA09-3196-44D7-9FE5-A6811477E7E1}" type="datetime1">
              <a:rPr lang="fr-FR" smtClean="0"/>
              <a:t>13/03/2019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RésOMéDIT 21/01/2019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0894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C5E78-6357-4937-A1F0-74A0662CFCDA}" type="datetime1">
              <a:rPr lang="fr-FR" smtClean="0"/>
              <a:t>13/03/2019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RésOMéDIT 21/01/2019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499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A49C-5E4D-48D7-AB3A-1F71AC063FC4}" type="datetime1">
              <a:rPr lang="fr-FR" smtClean="0"/>
              <a:t>13/03/2019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RésOMéDIT 21/01/2019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4779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A3BDC-0B39-47F2-940C-A064CA118A7D}" type="datetime1">
              <a:rPr lang="fr-FR" smtClean="0"/>
              <a:t>13/03/2019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RésOMéDIT 21/01/2019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158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5140A-6DA2-4E02-87F3-8B61CE164B0B}" type="datetime1">
              <a:rPr lang="fr-FR" smtClean="0"/>
              <a:t>13/03/2019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RésOMéDIT 21/01/2019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821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40296-BC5D-4F23-AF2E-5EAC967EF0F5}" type="datetime1">
              <a:rPr lang="fr-FR" smtClean="0"/>
              <a:t>13/03/2019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RésOMéDIT 21/01/2019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9068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FE7B-BAB0-40A2-B103-378F6EBE4DC9}" type="datetime1">
              <a:rPr lang="fr-FR" smtClean="0"/>
              <a:t>13/03/2019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RésOMéDIT 21/01/2019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181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8B7FF-14AB-4AB1-861D-C5C7D8682FEE}" type="datetime1">
              <a:rPr lang="fr-FR" smtClean="0"/>
              <a:t>13/03/2019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RésOMéDIT 21/01/2019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7D499-BDB5-44E8-8294-755585771F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1411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528" y="1916832"/>
            <a:ext cx="8424936" cy="2088232"/>
          </a:xfrm>
        </p:spPr>
        <p:txBody>
          <a:bodyPr>
            <a:noAutofit/>
          </a:bodyPr>
          <a:lstStyle/>
          <a:p>
            <a:r>
              <a:rPr lang="fr-FR" sz="3200" b="1" dirty="0" smtClean="0"/>
              <a:t>Réunion DGOS - ARS - RESOMEDIT </a:t>
            </a:r>
            <a:br>
              <a:rPr lang="fr-FR" sz="3200" b="1" dirty="0" smtClean="0"/>
            </a:br>
            <a:r>
              <a:rPr lang="fr-FR" sz="2800" dirty="0" smtClean="0"/>
              <a:t>MITRACLIP</a:t>
            </a:r>
            <a:br>
              <a:rPr lang="fr-FR" sz="2800" dirty="0" smtClean="0"/>
            </a:br>
            <a:r>
              <a:rPr lang="fr-FR" sz="2800" dirty="0" smtClean="0"/>
              <a:t>MESH</a:t>
            </a:r>
            <a:endParaRPr lang="fr-FR" sz="32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4149080"/>
            <a:ext cx="6400800" cy="622920"/>
          </a:xfrm>
        </p:spPr>
        <p:txBody>
          <a:bodyPr/>
          <a:lstStyle/>
          <a:p>
            <a:r>
              <a:rPr lang="fr-FR" dirty="0" smtClean="0"/>
              <a:t>14 mars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1</a:t>
            </a:fld>
            <a:endParaRPr lang="fr-FR"/>
          </a:p>
        </p:txBody>
      </p:sp>
      <p:pic>
        <p:nvPicPr>
          <p:cNvPr id="6" name="Imag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1724025" cy="1632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8524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143000"/>
          </a:xfrm>
        </p:spPr>
        <p:txBody>
          <a:bodyPr>
            <a:normAutofit/>
          </a:bodyPr>
          <a:lstStyle/>
          <a:p>
            <a:pPr algn="l"/>
            <a:r>
              <a:rPr lang="fr-FR" sz="3600" dirty="0"/>
              <a:t>D</a:t>
            </a:r>
            <a:r>
              <a:rPr lang="fr-FR" sz="3600" dirty="0" smtClean="0"/>
              <a:t>emande DGOS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556792"/>
            <a:ext cx="8507288" cy="4525963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fr-FR" dirty="0" smtClean="0"/>
              <a:t>Echange </a:t>
            </a:r>
            <a:r>
              <a:rPr lang="fr-FR" dirty="0"/>
              <a:t>sur deux sujets relatifs à l’encadrement des pratiques mis en place en application des dispositions de l’article L.1151-1 du code de la santé publique : </a:t>
            </a:r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dirty="0"/>
              <a:t>1.  </a:t>
            </a:r>
            <a:r>
              <a:rPr lang="fr-FR" dirty="0" smtClean="0"/>
              <a:t>Le </a:t>
            </a:r>
            <a:r>
              <a:rPr lang="fr-FR" dirty="0"/>
              <a:t>premier concerne la pose des clips sur la valve mitrale (</a:t>
            </a:r>
            <a:r>
              <a:rPr lang="fr-FR" dirty="0" err="1"/>
              <a:t>Mitraclip</a:t>
            </a:r>
            <a:r>
              <a:rPr lang="fr-FR" dirty="0"/>
              <a:t>) encadrée par l’arrêté du 6 octobre 2016 récemment prorogé jusqu’au 31 décembre 2020 (</a:t>
            </a:r>
            <a:r>
              <a:rPr lang="fr-FR" dirty="0" err="1"/>
              <a:t>cf</a:t>
            </a:r>
            <a:r>
              <a:rPr lang="fr-FR" dirty="0"/>
              <a:t> ci-joint). Compte tenu de la technicité de la pose et de l’expérience requise pour assurer la sécurité du geste, un seuil minimal de pose est actuellement fixé à 24 par an. </a:t>
            </a:r>
            <a:r>
              <a:rPr lang="fr-FR" b="1" dirty="0"/>
              <a:t>Nous souhaitons échanger avec vous dans l’objectif de faire le bilan de cette pratique sur le territoire et de la façon d’appliquer cet encadrement</a:t>
            </a:r>
            <a:r>
              <a:rPr lang="fr-FR" dirty="0"/>
              <a:t>. </a:t>
            </a:r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dirty="0"/>
              <a:t>2.   </a:t>
            </a:r>
            <a:r>
              <a:rPr lang="fr-FR" dirty="0" smtClean="0"/>
              <a:t>Le </a:t>
            </a:r>
            <a:r>
              <a:rPr lang="fr-FR" dirty="0"/>
              <a:t>deuxième sujet concerne le futur encadrement de la pose des implants de renfort pelvien (aussi appelés </a:t>
            </a:r>
            <a:r>
              <a:rPr lang="fr-FR" dirty="0" err="1"/>
              <a:t>mesh</a:t>
            </a:r>
            <a:r>
              <a:rPr lang="fr-FR" dirty="0"/>
              <a:t>) dans l’indication du prolapsus. De même, compte-tenu de l’expertise nécessaire pour assurer la sécurité du geste, il est proposé d’établir un seuil minimal d’activité (20 actes de chirurgie du prolapsus par an). </a:t>
            </a:r>
            <a:r>
              <a:rPr lang="fr-FR" b="1" dirty="0"/>
              <a:t>Nous souhaitons échanger avec vous sur l’impact de ce futur encadrement</a:t>
            </a:r>
            <a:r>
              <a:rPr lang="fr-FR" dirty="0"/>
              <a:t>.</a:t>
            </a:r>
          </a:p>
          <a:p>
            <a:pPr marL="0" indent="0" algn="just">
              <a:buNone/>
            </a:pPr>
            <a:endParaRPr lang="fr-FR" b="1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2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9613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75240" cy="504056"/>
          </a:xfrm>
        </p:spPr>
        <p:txBody>
          <a:bodyPr>
            <a:normAutofit fontScale="90000"/>
          </a:bodyPr>
          <a:lstStyle/>
          <a:p>
            <a:r>
              <a:rPr lang="fr-FR" sz="2400" dirty="0" smtClean="0"/>
              <a:t>Encadrement spécifique de certains dispositifs médicaux</a:t>
            </a:r>
            <a:br>
              <a:rPr lang="fr-FR" sz="2400" dirty="0" smtClean="0"/>
            </a:br>
            <a:r>
              <a:rPr lang="fr-FR" sz="2000" dirty="0" smtClean="0"/>
              <a:t>article </a:t>
            </a:r>
            <a:r>
              <a:rPr lang="fr-FR" sz="2000" dirty="0"/>
              <a:t>L.1151-1 du code de la santé publique</a:t>
            </a:r>
            <a:endParaRPr lang="fr-FR" sz="2400" dirty="0"/>
          </a:p>
        </p:txBody>
      </p:sp>
      <p:sp>
        <p:nvSpPr>
          <p:cNvPr id="2" name="Rectangle 1"/>
          <p:cNvSpPr/>
          <p:nvPr/>
        </p:nvSpPr>
        <p:spPr>
          <a:xfrm>
            <a:off x="354052" y="908720"/>
            <a:ext cx="857783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 smtClean="0">
                <a:solidFill>
                  <a:srgbClr val="0070C0"/>
                </a:solidFill>
              </a:rPr>
              <a:t>Pour des raisons de santé publique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 smtClean="0">
                <a:solidFill>
                  <a:srgbClr val="0070C0"/>
                </a:solidFill>
              </a:rPr>
              <a:t>Ou si susceptible d’entraîner des dépenses injustifiées</a:t>
            </a:r>
          </a:p>
          <a:p>
            <a:pPr marL="342900" indent="-342900">
              <a:buFontTx/>
              <a:buChar char="-"/>
            </a:pPr>
            <a:endParaRPr lang="fr-FR" sz="2000" b="1" dirty="0">
              <a:solidFill>
                <a:srgbClr val="0070C0"/>
              </a:solidFill>
            </a:endParaRPr>
          </a:p>
          <a:p>
            <a:pPr marL="342900" indent="-342900">
              <a:buFontTx/>
              <a:buChar char="-"/>
            </a:pPr>
            <a:endParaRPr lang="fr-FR" sz="2000" b="1" dirty="0" smtClean="0">
              <a:solidFill>
                <a:srgbClr val="0070C0"/>
              </a:solidFill>
            </a:endParaRPr>
          </a:p>
          <a:p>
            <a:r>
              <a:rPr lang="fr-FR" sz="2000" b="1" u="sng" dirty="0" smtClean="0"/>
              <a:t>Règles particulières</a:t>
            </a:r>
            <a:r>
              <a:rPr lang="fr-FR" sz="2000" b="1" dirty="0" smtClean="0"/>
              <a:t>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Formation et qualification des professionnels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Conditions techniques de réalisation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Règles de bonnes pratiques</a:t>
            </a:r>
          </a:p>
          <a:p>
            <a:endParaRPr lang="fr-FR" sz="2000" dirty="0"/>
          </a:p>
          <a:p>
            <a:r>
              <a:rPr lang="fr-FR" sz="2000" b="1" u="sng" dirty="0" smtClean="0"/>
              <a:t>Limitation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Utilisation </a:t>
            </a:r>
            <a:r>
              <a:rPr lang="fr-FR" sz="2000" dirty="0" smtClean="0"/>
              <a:t>restreinte pendant une période donnée à certains établissements de santé</a:t>
            </a:r>
          </a:p>
          <a:p>
            <a:endParaRPr lang="fr-FR" sz="2000" dirty="0"/>
          </a:p>
          <a:p>
            <a:r>
              <a:rPr lang="fr-FR" sz="2000" b="1" u="sng" dirty="0" smtClean="0"/>
              <a:t>Arrêté ministériel après avis HAS de la liste des établissements concernés ou précisant les critères au vu desquels les ARS fixent la liste des établissements concernés</a:t>
            </a:r>
            <a:endParaRPr lang="fr-FR" sz="2000" b="1" u="sng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3</a:t>
            </a:fld>
            <a:endParaRPr lang="fr-FR"/>
          </a:p>
        </p:txBody>
      </p:sp>
      <p:sp>
        <p:nvSpPr>
          <p:cNvPr id="6" name="Flèche vers le bas 5"/>
          <p:cNvSpPr/>
          <p:nvPr/>
        </p:nvSpPr>
        <p:spPr>
          <a:xfrm>
            <a:off x="3707903" y="1772816"/>
            <a:ext cx="967667" cy="5426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5796136" y="1916832"/>
            <a:ext cx="3024336" cy="15002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Cas de MITRACLIP et MESH</a:t>
            </a:r>
            <a:endParaRPr lang="fr-FR" sz="2400" b="1" dirty="0"/>
          </a:p>
        </p:txBody>
      </p:sp>
      <p:sp>
        <p:nvSpPr>
          <p:cNvPr id="9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2032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470025"/>
          </a:xfrm>
        </p:spPr>
        <p:txBody>
          <a:bodyPr/>
          <a:lstStyle/>
          <a:p>
            <a:r>
              <a:rPr lang="fr-FR" dirty="0" smtClean="0"/>
              <a:t>MITRACLIP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4</a:t>
            </a:fld>
            <a:endParaRPr lang="fr-FR"/>
          </a:p>
        </p:txBody>
      </p:sp>
      <p:sp>
        <p:nvSpPr>
          <p:cNvPr id="8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714207"/>
              </p:ext>
            </p:extLst>
          </p:nvPr>
        </p:nvGraphicFramePr>
        <p:xfrm>
          <a:off x="467544" y="2420888"/>
          <a:ext cx="8136904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5040560"/>
                <a:gridCol w="20162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Code LPP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Libellé LPP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Date JO inscription LPP et liste en sus</a:t>
                      </a:r>
                      <a:endParaRPr lang="fr-F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3139483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Système de clip percutané pour valve mitrale, ABBOTT, MITRACLIP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9/12/2016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3180770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Système de clip percutané pour valve mitrale, ABBOTT, MITRACLIP  NT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30/06/2017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3151188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Système de clip percutané pour valve mitrale, ABBOTT, MITRACLIP NTR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23/11/2018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3109341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Système de clip percutané pour valve mitrale, ABBOTT, MITRACLIP XTR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23/11/2018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6803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1720" y="4401108"/>
            <a:ext cx="6732240" cy="792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 smtClean="0">
              <a:solidFill>
                <a:srgbClr val="C00000"/>
              </a:solidFill>
            </a:endParaRPr>
          </a:p>
          <a:p>
            <a:pPr algn="ctr"/>
            <a:r>
              <a:rPr lang="fr-FR" b="1" u="sng" dirty="0" smtClean="0">
                <a:solidFill>
                  <a:srgbClr val="C00000"/>
                </a:solidFill>
              </a:rPr>
              <a:t>TOTAL France</a:t>
            </a:r>
            <a:r>
              <a:rPr lang="fr-FR" b="1" dirty="0" smtClean="0">
                <a:solidFill>
                  <a:srgbClr val="C00000"/>
                </a:solidFill>
              </a:rPr>
              <a:t> : 540 MITRACLIP à M10 2018 (+ 86,9 % / 2017)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98354" y="159041"/>
            <a:ext cx="8075240" cy="634082"/>
          </a:xfrm>
        </p:spPr>
        <p:txBody>
          <a:bodyPr>
            <a:normAutofit/>
          </a:bodyPr>
          <a:lstStyle/>
          <a:p>
            <a:pPr algn="l"/>
            <a:r>
              <a:rPr lang="fr-FR" sz="3100" dirty="0" smtClean="0"/>
              <a:t>Etat des lieux </a:t>
            </a:r>
            <a:r>
              <a:rPr lang="fr-FR" sz="2000" dirty="0" smtClean="0"/>
              <a:t>(données </a:t>
            </a:r>
            <a:r>
              <a:rPr lang="fr-FR" sz="2000" dirty="0" err="1" smtClean="0"/>
              <a:t>ScanSanté</a:t>
            </a:r>
            <a:r>
              <a:rPr lang="fr-FR" sz="2000" dirty="0" smtClean="0"/>
              <a:t> M10 2018)</a:t>
            </a:r>
            <a:endParaRPr lang="fr-FR" sz="2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5</a:t>
            </a:fld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8988540" cy="349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8193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06388" y="0"/>
            <a:ext cx="8075240" cy="634082"/>
          </a:xfrm>
        </p:spPr>
        <p:txBody>
          <a:bodyPr>
            <a:normAutofit fontScale="90000"/>
          </a:bodyPr>
          <a:lstStyle/>
          <a:p>
            <a:pPr algn="l"/>
            <a:r>
              <a:rPr lang="fr-FR" sz="3100" dirty="0" smtClean="0"/>
              <a:t>Etat des lieux par établissement</a:t>
            </a:r>
            <a:r>
              <a:rPr lang="fr-FR" sz="2000" dirty="0"/>
              <a:t> (données </a:t>
            </a:r>
            <a:r>
              <a:rPr lang="fr-FR" sz="2000" dirty="0" err="1"/>
              <a:t>ScanSanté</a:t>
            </a:r>
            <a:r>
              <a:rPr lang="fr-FR" sz="2000" dirty="0"/>
              <a:t> M10 2018)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6</a:t>
            </a:fld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640960" cy="585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3625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51720" y="5189228"/>
            <a:ext cx="6732240" cy="792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 smtClean="0">
              <a:solidFill>
                <a:srgbClr val="C00000"/>
              </a:solidFill>
            </a:endParaRPr>
          </a:p>
          <a:p>
            <a:pPr algn="ctr"/>
            <a:r>
              <a:rPr lang="fr-FR" b="1" u="sng" dirty="0" smtClean="0">
                <a:solidFill>
                  <a:srgbClr val="C00000"/>
                </a:solidFill>
              </a:rPr>
              <a:t>TOTAL France</a:t>
            </a:r>
            <a:r>
              <a:rPr lang="fr-FR" b="1" dirty="0" smtClean="0">
                <a:solidFill>
                  <a:srgbClr val="C00000"/>
                </a:solidFill>
              </a:rPr>
              <a:t> : 703 MITRACLIP à M12 2018 (+ 76 % / 2017)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44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>Données par région</a:t>
            </a:r>
            <a:br>
              <a:rPr lang="fr-FR" sz="3600" dirty="0" smtClean="0"/>
            </a:br>
            <a:r>
              <a:rPr lang="fr-FR" sz="3600" dirty="0" smtClean="0"/>
              <a:t>PMSI M12 2018 – MITRACLIP</a:t>
            </a:r>
            <a:br>
              <a:rPr lang="fr-FR" sz="3600" dirty="0" smtClean="0"/>
            </a:br>
            <a:r>
              <a:rPr lang="fr-FR" sz="2000" dirty="0" smtClean="0"/>
              <a:t>Sources : PMSI/ OMEDIT</a:t>
            </a:r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7</a:t>
            </a:fld>
            <a:endParaRPr lang="fr-FR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274700"/>
              </p:ext>
            </p:extLst>
          </p:nvPr>
        </p:nvGraphicFramePr>
        <p:xfrm>
          <a:off x="323528" y="1772816"/>
          <a:ext cx="8435278" cy="3699475"/>
        </p:xfrm>
        <a:graphic>
          <a:graphicData uri="http://schemas.openxmlformats.org/drawingml/2006/table">
            <a:tbl>
              <a:tblPr/>
              <a:tblGrid>
                <a:gridCol w="2084958"/>
                <a:gridCol w="793790"/>
                <a:gridCol w="793790"/>
                <a:gridCol w="793790"/>
                <a:gridCol w="793790"/>
                <a:gridCol w="793790"/>
                <a:gridCol w="793790"/>
                <a:gridCol w="793790"/>
                <a:gridCol w="793790"/>
              </a:tblGrid>
              <a:tr h="2939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REGION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Nb de centres poseurs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Nb Codes LPP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Nb Codes LPP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Evolution nb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Montant Codes LPP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Montant Codes LPP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B22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Evolution dépenses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Part des dépenses totales n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</a:tr>
              <a:tr h="4659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année n-1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année n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 Codes LPP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année n-1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année n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TOTAL Ile de France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6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106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165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+56%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2 543 711 €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3 571 872 € 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+ 40,4 %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23,6%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TOTAL Occitanie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88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105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+19%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2 072 442 €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2 268 672 € 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+9 %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15,0%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TOTAL Auvergne Rhône Alpes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5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36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94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+ 161 %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865 944€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2 033 618</a:t>
                      </a:r>
                      <a:r>
                        <a:rPr lang="fr-FR" sz="1000" b="1" i="0" u="none" strike="noStrike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€ </a:t>
                      </a:r>
                      <a:endParaRPr lang="fr-FR" sz="10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+ 134,8%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13,4%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TOTAL Nouvelle Aquitaine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28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63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+ 125 %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673 296 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1 313 686 €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+ 95,1 %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8,7%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5054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TOTAL Provence Alpes Côte d'Azur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31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72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+ 132</a:t>
                      </a:r>
                      <a:r>
                        <a:rPr lang="fr-FR" sz="10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739 766 €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1 539 878 €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+ 108,0%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10,2%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TOTAL Hauts de France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21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49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+ 133 %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468 789 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1 039 232 €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+ 122 %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6,9%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22692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TOTAL Pays de la Loire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31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55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+ 77%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745 674 € 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1 171 936 €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+57,2 %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7,7%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TOTAL Bretagne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29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36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+ 24%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660 386 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772 106 €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+ 16,9%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5,1%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TOTAL Grand Est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9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19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+ 111%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207 624 €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409 762€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+ 97,4%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2,7%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TOTAL Centre Val de Loire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14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19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+ 36%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336 758 €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415 670€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+ 23,4%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2,7%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TOTAL Bourgogne Franche-Comté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17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+325 %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92 216€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373 470 €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+ 288 %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2,5%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TOTAL Normandie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6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+ 100%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75 820 €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144 000 €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+ 89,9%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0,9%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TOTAL Guadeloupe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TOTAL </a:t>
                      </a:r>
                      <a:r>
                        <a:rPr lang="fr-FR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Guyane</a:t>
                      </a:r>
                      <a:endParaRPr lang="fr-FR" sz="9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TOTAL La Réunion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+ 200%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72 714 €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+ 200%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0,5%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TOTAL La Martinique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290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TOTAL TOM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+ 200%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72 714 €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+ 200%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0,5%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5054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35</a:t>
                      </a:r>
                      <a:endParaRPr lang="fr-FR" sz="9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400</a:t>
                      </a:r>
                      <a:endParaRPr lang="fr-FR" sz="9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703</a:t>
                      </a:r>
                      <a:endParaRPr lang="fr-FR" sz="9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+ 76%</a:t>
                      </a:r>
                      <a:endParaRPr lang="fr-FR" sz="9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9 486 426 €</a:t>
                      </a:r>
                      <a:endParaRPr lang="fr-FR" sz="9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15 126 616 €</a:t>
                      </a:r>
                      <a:endParaRPr lang="fr-FR" sz="9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+59,5%</a:t>
                      </a:r>
                      <a:endParaRPr lang="fr-FR" sz="9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9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169" marR="7169" marT="71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B221"/>
                    </a:solidFill>
                  </a:tcPr>
                </a:tc>
              </a:tr>
            </a:tbl>
          </a:graphicData>
        </a:graphic>
      </p:graphicFrame>
      <p:sp>
        <p:nvSpPr>
          <p:cNvPr id="8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1330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8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67544" y="444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>Données PMSI M12 2018 – MITRACLIP</a:t>
            </a:r>
            <a:br>
              <a:rPr lang="fr-FR" sz="3600" dirty="0" smtClean="0"/>
            </a:br>
            <a:r>
              <a:rPr lang="fr-FR" sz="3600" dirty="0" smtClean="0"/>
              <a:t>Déclinaison </a:t>
            </a:r>
            <a:r>
              <a:rPr lang="fr-FR" sz="3600" dirty="0"/>
              <a:t>par établissement </a:t>
            </a:r>
            <a:r>
              <a:rPr lang="fr-FR" sz="2200" dirty="0"/>
              <a:t>( collecte OMEDIT e-PMSI)</a:t>
            </a:r>
            <a:endParaRPr lang="fr-FR" sz="3600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708812"/>
              </p:ext>
            </p:extLst>
          </p:nvPr>
        </p:nvGraphicFramePr>
        <p:xfrm>
          <a:off x="179510" y="1196758"/>
          <a:ext cx="8784977" cy="5256585"/>
        </p:xfrm>
        <a:graphic>
          <a:graphicData uri="http://schemas.openxmlformats.org/drawingml/2006/table">
            <a:tbl>
              <a:tblPr/>
              <a:tblGrid>
                <a:gridCol w="470266"/>
                <a:gridCol w="773773"/>
                <a:gridCol w="2831605"/>
                <a:gridCol w="630357"/>
                <a:gridCol w="750424"/>
                <a:gridCol w="573660"/>
                <a:gridCol w="1070606"/>
                <a:gridCol w="1070606"/>
                <a:gridCol w="613680"/>
              </a:tblGrid>
              <a:tr h="41882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région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 err="1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finess</a:t>
                      </a:r>
                      <a:endParaRPr lang="fr-FR" sz="1000" b="1" i="0" u="none" strike="noStrike" kern="1200" dirty="0">
                        <a:solidFill>
                          <a:srgbClr val="FFFFFF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nom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nb </a:t>
                      </a:r>
                      <a:b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</a:br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M12 2017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nb </a:t>
                      </a:r>
                      <a:b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</a:br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M12 2018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 err="1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evol</a:t>
                      </a:r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. nb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dépense </a:t>
                      </a:r>
                      <a:b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</a:br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2017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dépense </a:t>
                      </a:r>
                      <a:b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</a:br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2018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 err="1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évol</a:t>
                      </a:r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. </a:t>
                      </a:r>
                      <a:b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</a:br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dépense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N-AQ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330781196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CHU BORDEAUX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125%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673 296 €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1 313 686 €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95,1%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IDF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750712184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AP-HP (4 sites)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68%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889 998 €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1 339 492 €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50,5%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OCC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310780259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CLINIQUE PASTEUR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-14%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1 010 268 €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777 324 €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-23,0%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HDF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590780268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POLYCLINIQUE DU BOIS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200%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264 594 €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711 070 €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169,0%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OCC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310781406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CHR TOULOUSE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78%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432 972 €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695 878 €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61,0%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IDF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750150104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INSTITUT MUTUALISTE MONTSOURIS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29%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577 296 €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680 686 €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17,9%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5141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PDL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440000289</a:t>
                      </a:r>
                      <a:endParaRPr lang="fr-FR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CHU NANTES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88%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384 864 €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641 482 €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66,7%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BRET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350005179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CHU RENNES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516 062 €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597 398 €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15,8%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ARA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690782834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CLINIQUE DU TONKIN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125%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288 648 €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581 516 €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101,5%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5141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PDL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490000031</a:t>
                      </a:r>
                      <a:endParaRPr lang="fr-FR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CHU ANGERS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67%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360 810 €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530 454 €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47,0%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IDF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930300645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CENTRE CARDIOLOGIQUE DU NORD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118%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264 594 €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515 262 €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94,7%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ARA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420784878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CHU SAINT ETIENNE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243%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168 378 €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524 124 €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211,3%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IDF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910300219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INSTITUT HOSP. JACQUES CARTIER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130%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240 540 €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503 024 €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109,1%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PACA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130785652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HOPITAL SAINT JOSEPH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488 254 €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ARA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380780080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CHU GRENOBLE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92%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288 648 €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491 208 €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70,2%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IDF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920000684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CENTRE CHIRURGICAL MARIE LANNELONGUE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378 851 €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427 908 € 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12,9%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66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PACA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130786049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AP-HM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436 770 €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751" marR="6751" marT="67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839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9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67544" y="444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>Données PMSI M12 2018 – MITRACLIP</a:t>
            </a:r>
            <a:br>
              <a:rPr lang="fr-FR" sz="3600" dirty="0" smtClean="0"/>
            </a:br>
            <a:r>
              <a:rPr lang="fr-FR" sz="3600" dirty="0" smtClean="0"/>
              <a:t>Déclinaison </a:t>
            </a:r>
            <a:r>
              <a:rPr lang="fr-FR" sz="3600" dirty="0"/>
              <a:t>par établissement </a:t>
            </a:r>
            <a:r>
              <a:rPr lang="fr-FR" sz="2200" dirty="0"/>
              <a:t>( collecte OMEDIT e-PMSI)</a:t>
            </a:r>
            <a:endParaRPr lang="fr-FR" sz="3600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629138"/>
              </p:ext>
            </p:extLst>
          </p:nvPr>
        </p:nvGraphicFramePr>
        <p:xfrm>
          <a:off x="251520" y="1196752"/>
          <a:ext cx="8568952" cy="4837507"/>
        </p:xfrm>
        <a:graphic>
          <a:graphicData uri="http://schemas.openxmlformats.org/drawingml/2006/table">
            <a:tbl>
              <a:tblPr/>
              <a:tblGrid>
                <a:gridCol w="458703"/>
                <a:gridCol w="754745"/>
                <a:gridCol w="2761974"/>
                <a:gridCol w="614856"/>
                <a:gridCol w="731973"/>
                <a:gridCol w="559553"/>
                <a:gridCol w="1044279"/>
                <a:gridCol w="1044279"/>
                <a:gridCol w="598590"/>
              </a:tblGrid>
              <a:tr h="25144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région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 err="1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finess</a:t>
                      </a:r>
                      <a:endParaRPr lang="fr-FR" sz="1000" b="1" i="0" u="none" strike="noStrike" kern="1200" dirty="0">
                        <a:solidFill>
                          <a:srgbClr val="FFFFFF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nom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nb </a:t>
                      </a:r>
                      <a:b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</a:br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M12 2017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nb </a:t>
                      </a:r>
                      <a:b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</a:br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M12 2018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 err="1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evol</a:t>
                      </a:r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. nb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dépense </a:t>
                      </a:r>
                      <a:b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</a:br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2017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dépense </a:t>
                      </a:r>
                      <a:b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</a:br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2018 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000" b="1" i="0" u="none" strike="noStrike" kern="1200" dirty="0" err="1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évol</a:t>
                      </a:r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. </a:t>
                      </a:r>
                      <a:b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</a:br>
                      <a:r>
                        <a:rPr lang="fr-FR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dépense</a:t>
                      </a:r>
                    </a:p>
                  </a:txBody>
                  <a:tcPr marL="6751" marR="6751" marT="67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OCC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340015502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CLINIQUE LE MILLENAIRE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412 716 €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412 716 €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0,0%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OCC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340780477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CHU MONTPELLIER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216 486 €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382 754 €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77,0%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HDF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590780193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CHRU LILLE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204 195 €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328 162 €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61,0%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PACA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60794013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CTRE CARDIO MEDICO CHIRURGICAL TZANCK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316 500 € 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BFC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250000015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CHU BESANCON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275%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 </a:t>
                      </a:r>
                      <a:r>
                        <a:rPr lang="fr-F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96 216 €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331 270 €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244,0%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PACA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130784051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POLYCLINIQUE CLAIRVAL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298 354 € 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GE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670780055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CHU STRASBOURG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133%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135 462 €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304 262 €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124,6%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ARA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690781810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HCL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160%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120 270 € 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289 070 € 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140,4%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CVDL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370000481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CHU TOURS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192 434 € 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216 908 € 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12,7%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CVDL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370000085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NCT+ SAINT GATIEN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144 324 € 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198 762 € 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37,7%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BRET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290000017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CHU BREST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33%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144 324 € 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174 708 € 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21,1%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ARA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630780989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C.H.U. CLERMONT-FERRAND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147 700 € </a:t>
                      </a:r>
                    </a:p>
                  </a:txBody>
                  <a:tcPr marL="6946" marR="6946" marT="6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NDIE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140000100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CHU CAEN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 </a:t>
                      </a:r>
                      <a:r>
                        <a:rPr lang="fr-F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54 720 €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144 000 €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163%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IDF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780300406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CTRE MEDICO CHIRUR. DE PARLY II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-38%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192 432 €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105 500 €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-45,2%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GE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540023264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CHU NANCY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67%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 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72 162 €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105 500 €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46,2%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OI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970408589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CHR REUNION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-  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        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-  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72 214 €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200,0%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BFC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210780581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CHU DE DIJON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42 200 €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NDIE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760780239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CHU ROUEN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-100%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  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21 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100 €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                 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-   € 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-100%</a:t>
                      </a:r>
                    </a:p>
                  </a:txBody>
                  <a:tcPr marL="6946" marR="6946" marT="6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0395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>Données par établissement</a:t>
            </a:r>
            <a:br>
              <a:rPr lang="fr-FR" sz="3600" dirty="0" smtClean="0"/>
            </a:br>
            <a:r>
              <a:rPr lang="fr-FR" sz="3600" dirty="0" smtClean="0"/>
              <a:t>PMSI M12 2018 – MITRACLIP</a:t>
            </a:r>
            <a:br>
              <a:rPr lang="fr-FR" sz="3600" dirty="0" smtClean="0"/>
            </a:br>
            <a:r>
              <a:rPr lang="fr-FR" sz="2000" dirty="0" smtClean="0"/>
              <a:t>Sources : PMSI/ OMEDIT</a:t>
            </a:r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10</a:t>
            </a:fld>
            <a:endParaRPr lang="fr-FR"/>
          </a:p>
        </p:txBody>
      </p:sp>
      <p:sp>
        <p:nvSpPr>
          <p:cNvPr id="8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539552" y="2060848"/>
            <a:ext cx="8208912" cy="22467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u="sng" dirty="0" err="1" smtClean="0"/>
              <a:t>Cf</a:t>
            </a:r>
            <a:r>
              <a:rPr lang="fr-FR" sz="2800" u="sng" dirty="0" smtClean="0"/>
              <a:t> document OMEDIT Centre Val de Loire</a:t>
            </a:r>
            <a:r>
              <a:rPr lang="fr-FR" sz="2800" dirty="0" smtClean="0"/>
              <a:t> :</a:t>
            </a:r>
          </a:p>
          <a:p>
            <a:r>
              <a:rPr lang="fr-FR" sz="2800" i="1" dirty="0" smtClean="0"/>
              <a:t>Détail par région (collecte e-PMSI  12 mois données extraites par les OMEDIT entre 1</a:t>
            </a:r>
            <a:r>
              <a:rPr lang="fr-FR" sz="2800" i="1" baseline="30000" dirty="0" smtClean="0"/>
              <a:t>er</a:t>
            </a:r>
            <a:r>
              <a:rPr lang="fr-FR" sz="2800" i="1" dirty="0" smtClean="0"/>
              <a:t> mars et 12 mars 2019)</a:t>
            </a:r>
            <a:endParaRPr lang="fr-FR" sz="2800" i="1" dirty="0"/>
          </a:p>
          <a:p>
            <a:endParaRPr lang="fr-FR" sz="2800" i="1" dirty="0"/>
          </a:p>
        </p:txBody>
      </p:sp>
    </p:spTree>
    <p:extLst>
      <p:ext uri="{BB962C8B-B14F-4D97-AF65-F5344CB8AC3E}">
        <p14:creationId xmlns:p14="http://schemas.microsoft.com/office/powerpoint/2010/main" val="9558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75240" cy="864096"/>
          </a:xfrm>
        </p:spPr>
        <p:txBody>
          <a:bodyPr>
            <a:normAutofit fontScale="90000"/>
          </a:bodyPr>
          <a:lstStyle/>
          <a:p>
            <a:pPr algn="l"/>
            <a:r>
              <a:rPr lang="fr-FR" sz="3600" b="1" dirty="0" err="1" smtClean="0"/>
              <a:t>Mitraclip</a:t>
            </a:r>
            <a:r>
              <a:rPr lang="fr-FR" sz="3600" b="1" dirty="0" smtClean="0"/>
              <a:t> </a:t>
            </a:r>
            <a:r>
              <a:rPr lang="fr-FR" sz="3100" dirty="0" smtClean="0"/>
              <a:t>/Discussion sur le seuil d’activité minimale</a:t>
            </a:r>
            <a:endParaRPr lang="fr-FR" sz="3100" dirty="0"/>
          </a:p>
        </p:txBody>
      </p:sp>
      <p:sp>
        <p:nvSpPr>
          <p:cNvPr id="2" name="Rectangle 1"/>
          <p:cNvSpPr/>
          <p:nvPr/>
        </p:nvSpPr>
        <p:spPr>
          <a:xfrm>
            <a:off x="368900" y="1412776"/>
            <a:ext cx="8595587" cy="49552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fr-FR" sz="3200" b="1" dirty="0" smtClean="0"/>
              <a:t>Actuellement  seuil 24    (arrêté  6 octobre 2016 /arrêté 21 </a:t>
            </a:r>
            <a:r>
              <a:rPr lang="fr-FR" sz="3200" b="1" dirty="0" err="1" smtClean="0"/>
              <a:t>déc</a:t>
            </a:r>
            <a:r>
              <a:rPr lang="fr-FR" sz="3200" b="1" dirty="0" smtClean="0"/>
              <a:t> </a:t>
            </a:r>
            <a:r>
              <a:rPr lang="fr-FR" sz="3200" b="1" dirty="0"/>
              <a:t>2018) Par opérateur? (Interventions sur plusieurs sites ?)</a:t>
            </a:r>
          </a:p>
          <a:p>
            <a:endParaRPr lang="fr-FR" sz="32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3200" b="1" dirty="0"/>
              <a:t> S</a:t>
            </a:r>
            <a:r>
              <a:rPr lang="fr-FR" sz="3200" b="1" dirty="0" smtClean="0"/>
              <a:t>euil inférieur? </a:t>
            </a:r>
            <a:endParaRPr lang="fr-FR" sz="3200" b="1" dirty="0"/>
          </a:p>
          <a:p>
            <a:pPr algn="just"/>
            <a:r>
              <a:rPr lang="fr-FR" sz="3200" b="1" dirty="0" smtClean="0"/>
              <a:t>(22 établissements  en dessous à M12 /34  concernés par au moins une implantation en 2018) </a:t>
            </a:r>
          </a:p>
          <a:p>
            <a:r>
              <a:rPr lang="fr-FR" sz="2800" u="sng" dirty="0" err="1"/>
              <a:t>Cf</a:t>
            </a:r>
            <a:r>
              <a:rPr lang="fr-FR" sz="2800" u="sng" dirty="0"/>
              <a:t> document OMEDIT Centre Val de </a:t>
            </a:r>
            <a:r>
              <a:rPr lang="fr-FR" sz="2800" u="sng" dirty="0" smtClean="0"/>
              <a:t>Loire</a:t>
            </a:r>
            <a:endParaRPr lang="fr-FR" sz="2800" dirty="0"/>
          </a:p>
          <a:p>
            <a:endParaRPr lang="fr-FR" sz="3200" b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11</a:t>
            </a:fld>
            <a:endParaRPr lang="fr-FR"/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4317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fr-FR" sz="2800" dirty="0" smtClean="0"/>
              <a:t>  MITRACLIP  - Actions/outils mis en place par les OMEDIT</a:t>
            </a:r>
            <a:endParaRPr lang="fr-FR"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12</a:t>
            </a:fld>
            <a:endParaRPr lang="fr-FR"/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79512" y="764704"/>
            <a:ext cx="86409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fr-FR" sz="2000" b="1" u="sng" dirty="0" smtClean="0">
              <a:solidFill>
                <a:schemeClr val="accent4"/>
              </a:solidFill>
            </a:endParaRPr>
          </a:p>
          <a:p>
            <a:endParaRPr lang="fr-FR" sz="2000" b="1" u="sng" dirty="0">
              <a:solidFill>
                <a:schemeClr val="accent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u="sng" dirty="0" smtClean="0">
                <a:solidFill>
                  <a:schemeClr val="accent4"/>
                </a:solidFill>
              </a:rPr>
              <a:t>OMEDIT Pays de La Loire </a:t>
            </a:r>
            <a:r>
              <a:rPr lang="fr-FR" sz="2000" b="1" dirty="0" smtClean="0">
                <a:solidFill>
                  <a:schemeClr val="accent4"/>
                </a:solidFill>
              </a:rPr>
              <a:t>: </a:t>
            </a:r>
            <a:r>
              <a:rPr lang="fr-FR" sz="2000" dirty="0" smtClean="0"/>
              <a:t>Extraction trimestrielle des données de MITRAGISTER 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u="sng" dirty="0" smtClean="0">
                <a:solidFill>
                  <a:schemeClr val="accent4"/>
                </a:solidFill>
              </a:rPr>
              <a:t>OMEDIT NA </a:t>
            </a:r>
            <a:r>
              <a:rPr lang="fr-FR" sz="2000" b="1" dirty="0" smtClean="0">
                <a:solidFill>
                  <a:schemeClr val="accent4"/>
                </a:solidFill>
              </a:rPr>
              <a:t>: </a:t>
            </a:r>
            <a:r>
              <a:rPr lang="fr-FR" sz="2000" dirty="0" smtClean="0"/>
              <a:t>Mise en place d’un registre de suivi  (pas de possibilité d’extraction (</a:t>
            </a:r>
            <a:r>
              <a:rPr lang="fr-FR" sz="2000" dirty="0" err="1" smtClean="0"/>
              <a:t>Cf</a:t>
            </a:r>
            <a:r>
              <a:rPr lang="fr-FR" sz="2000" dirty="0" smtClean="0"/>
              <a:t> fichier EXCEL)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2000" dirty="0" smtClean="0"/>
          </a:p>
          <a:p>
            <a:endParaRPr lang="fr-FR" sz="2000" dirty="0"/>
          </a:p>
          <a:p>
            <a:endParaRPr lang="fr-FR" sz="20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u="sng" dirty="0">
                <a:solidFill>
                  <a:schemeClr val="accent4"/>
                </a:solidFill>
              </a:rPr>
              <a:t>Autres OMEDIT </a:t>
            </a:r>
            <a:r>
              <a:rPr lang="fr-FR" sz="2000" b="1" dirty="0">
                <a:solidFill>
                  <a:schemeClr val="accent4"/>
                </a:solidFill>
              </a:rPr>
              <a:t>: </a:t>
            </a:r>
            <a:r>
              <a:rPr lang="fr-FR" sz="2000" b="1" dirty="0" smtClean="0">
                <a:solidFill>
                  <a:schemeClr val="accent4"/>
                </a:solidFill>
              </a:rPr>
              <a:t>  </a:t>
            </a:r>
            <a:r>
              <a:rPr lang="fr-FR" sz="2000" b="1" dirty="0" smtClean="0"/>
              <a:t>outils d’appui à la prescription </a:t>
            </a:r>
            <a:r>
              <a:rPr lang="fr-FR" sz="2000" dirty="0" smtClean="0"/>
              <a:t>(</a:t>
            </a:r>
            <a:r>
              <a:rPr lang="fr-FR" sz="2000" dirty="0" err="1" smtClean="0"/>
              <a:t>Cf</a:t>
            </a:r>
            <a:r>
              <a:rPr lang="fr-FR" sz="2000" dirty="0" smtClean="0"/>
              <a:t> Fiches OMEDIT Centre Val de Loire)</a:t>
            </a:r>
            <a:r>
              <a:rPr lang="fr-FR" sz="2000" b="1" dirty="0" smtClean="0"/>
              <a:t>, groupe cardio  </a:t>
            </a:r>
            <a:r>
              <a:rPr lang="fr-FR" sz="2000" b="1" dirty="0" err="1" smtClean="0"/>
              <a:t>etc</a:t>
            </a:r>
            <a:r>
              <a:rPr lang="fr-FR" sz="2000" b="1" dirty="0" smtClean="0"/>
              <a:t> … </a:t>
            </a:r>
            <a:r>
              <a:rPr lang="fr-FR" sz="2000" dirty="0" smtClean="0"/>
              <a:t>et selon moyens et en attente </a:t>
            </a:r>
            <a:r>
              <a:rPr lang="fr-FR" sz="2000" dirty="0"/>
              <a:t>de validation au niveau national des variables pour mettre un place un suivi </a:t>
            </a:r>
            <a:r>
              <a:rPr lang="fr-FR" sz="2000" dirty="0" smtClean="0"/>
              <a:t>spécifique</a:t>
            </a:r>
          </a:p>
          <a:p>
            <a:endParaRPr lang="fr-FR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2005714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Registre/ Modalités de suivi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r>
              <a:rPr lang="fr-FR" dirty="0" smtClean="0"/>
              <a:t>Registre MITRAGISTER mis en place par la SFC - état des lieux/exhaustivité/ interopérabilité autres logiciel/ Envoi des données aux OMEDIT – export trimestriel ?</a:t>
            </a:r>
          </a:p>
          <a:p>
            <a:r>
              <a:rPr lang="fr-FR" dirty="0" smtClean="0"/>
              <a:t>Prise en charge conditionnée au respect des indications, prescription, utilisation et suivi</a:t>
            </a:r>
          </a:p>
          <a:p>
            <a:r>
              <a:rPr lang="fr-FR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Variables </a:t>
            </a:r>
            <a:r>
              <a:rPr lang="fr-FR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retenues au niveau national ?</a:t>
            </a:r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13</a:t>
            </a:fld>
            <a:endParaRPr lang="fr-FR"/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1566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14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5976664"/>
          </a:xfrm>
        </p:spPr>
        <p:txBody>
          <a:bodyPr>
            <a:normAutofit fontScale="77500" lnSpcReduction="20000"/>
          </a:bodyPr>
          <a:lstStyle/>
          <a:p>
            <a:pPr>
              <a:buFont typeface="Wingdings"/>
              <a:buChar char="à"/>
            </a:pPr>
            <a:r>
              <a:rPr lang="fr-FR" sz="2400" b="1" u="sng" dirty="0" smtClean="0">
                <a:solidFill>
                  <a:schemeClr val="tx2"/>
                </a:solidFill>
                <a:sym typeface="Wingdings" panose="05000000000000000000" pitchFamily="2" charset="2"/>
              </a:rPr>
              <a:t>Caractéristique du patient/Indications</a:t>
            </a:r>
          </a:p>
          <a:p>
            <a:r>
              <a:rPr lang="fr-FR" sz="2000" dirty="0" smtClean="0"/>
              <a:t>Indication : </a:t>
            </a:r>
          </a:p>
          <a:p>
            <a:endParaRPr lang="fr-FR" sz="900" dirty="0" smtClean="0"/>
          </a:p>
          <a:p>
            <a:pPr lvl="1"/>
            <a:r>
              <a:rPr lang="fr-FR" sz="1900" dirty="0" smtClean="0"/>
              <a:t>insuffisance mitrale sévère, </a:t>
            </a:r>
            <a:r>
              <a:rPr lang="fr-FR" sz="2100" b="1" u="sng" dirty="0" smtClean="0">
                <a:solidFill>
                  <a:schemeClr val="accent4"/>
                </a:solidFill>
              </a:rPr>
              <a:t>origine dégénérative </a:t>
            </a:r>
            <a:r>
              <a:rPr lang="fr-FR" sz="1600" b="1" dirty="0" smtClean="0">
                <a:solidFill>
                  <a:srgbClr val="0070C0"/>
                </a:solidFill>
              </a:rPr>
              <a:t>(=primaire)</a:t>
            </a:r>
            <a:r>
              <a:rPr lang="fr-FR" sz="1600" dirty="0" smtClean="0"/>
              <a:t>, </a:t>
            </a:r>
            <a:r>
              <a:rPr lang="fr-FR" sz="1900" dirty="0" smtClean="0"/>
              <a:t>symptomatique.</a:t>
            </a:r>
          </a:p>
          <a:p>
            <a:pPr lvl="1"/>
            <a:r>
              <a:rPr lang="fr-FR" sz="1900" b="1" dirty="0" smtClean="0">
                <a:solidFill>
                  <a:srgbClr val="0070C0"/>
                </a:solidFill>
              </a:rPr>
              <a:t>Non éligibilité ou à haut risque </a:t>
            </a:r>
            <a:r>
              <a:rPr lang="fr-FR" sz="1900" dirty="0" smtClean="0"/>
              <a:t>à la chirurgie de réparation ou de remplacement valvulaire</a:t>
            </a:r>
          </a:p>
          <a:p>
            <a:pPr lvl="1"/>
            <a:r>
              <a:rPr lang="fr-FR" sz="1900" dirty="0" smtClean="0"/>
              <a:t>Patient répondant aux critères </a:t>
            </a:r>
            <a:r>
              <a:rPr lang="fr-FR" sz="1900" dirty="0" err="1" smtClean="0"/>
              <a:t>échocardiographiques</a:t>
            </a:r>
            <a:endParaRPr lang="fr-FR" sz="1900" dirty="0" smtClean="0"/>
          </a:p>
          <a:p>
            <a:pPr marL="0" indent="0">
              <a:buNone/>
            </a:pPr>
            <a:endParaRPr lang="fr-FR" sz="1400" dirty="0" smtClean="0"/>
          </a:p>
          <a:p>
            <a:r>
              <a:rPr lang="fr-FR" sz="2100" dirty="0"/>
              <a:t>Non-indication : </a:t>
            </a:r>
            <a:r>
              <a:rPr lang="fr-FR" sz="1700" dirty="0" smtClean="0"/>
              <a:t>espérance de vie &lt; 1 an, critères anatomiques d’exclusion : valve mitrale rhumatismale, myxomateuse, maladie de Barlow, endocardite ou présence de calcifications sur les feuillets de la valve.</a:t>
            </a:r>
          </a:p>
          <a:p>
            <a:pPr marL="0" indent="0">
              <a:buNone/>
            </a:pPr>
            <a:endParaRPr lang="fr-FR" sz="1700" dirty="0" smtClean="0"/>
          </a:p>
          <a:p>
            <a:r>
              <a:rPr lang="fr-FR" sz="2000" dirty="0" smtClean="0"/>
              <a:t>Statut cardiaque fonctionnel : </a:t>
            </a:r>
          </a:p>
          <a:p>
            <a:endParaRPr lang="fr-FR" sz="2000" dirty="0" smtClean="0"/>
          </a:p>
          <a:p>
            <a:pPr lvl="1"/>
            <a:r>
              <a:rPr lang="fr-FR" sz="1900" dirty="0" smtClean="0"/>
              <a:t>Patient symptomatique ?</a:t>
            </a:r>
          </a:p>
          <a:p>
            <a:pPr lvl="1"/>
            <a:r>
              <a:rPr lang="fr-FR" sz="1900" b="1" dirty="0" smtClean="0">
                <a:solidFill>
                  <a:srgbClr val="0070C0"/>
                </a:solidFill>
              </a:rPr>
              <a:t>Stade de l’IM : </a:t>
            </a:r>
            <a:r>
              <a:rPr lang="fr-FR" sz="1900" dirty="0" smtClean="0"/>
              <a:t>grade de sévérité (I à IV)</a:t>
            </a:r>
          </a:p>
          <a:p>
            <a:pPr lvl="1"/>
            <a:r>
              <a:rPr lang="fr-FR" sz="1900" b="1" dirty="0">
                <a:solidFill>
                  <a:srgbClr val="0070C0"/>
                </a:solidFill>
              </a:rPr>
              <a:t>Type d’IM :  </a:t>
            </a:r>
            <a:r>
              <a:rPr lang="fr-FR" sz="1900" dirty="0" smtClean="0"/>
              <a:t>classification de </a:t>
            </a:r>
            <a:r>
              <a:rPr lang="fr-FR" sz="1900" dirty="0" smtClean="0">
                <a:solidFill>
                  <a:srgbClr val="0070C0"/>
                </a:solidFill>
              </a:rPr>
              <a:t>CARPENTIER </a:t>
            </a:r>
          </a:p>
          <a:p>
            <a:pPr lvl="1"/>
            <a:r>
              <a:rPr lang="fr-FR" sz="1900" b="1" dirty="0">
                <a:solidFill>
                  <a:srgbClr val="0070C0"/>
                </a:solidFill>
              </a:rPr>
              <a:t>Classification NYHA</a:t>
            </a:r>
          </a:p>
          <a:p>
            <a:pPr lvl="1"/>
            <a:r>
              <a:rPr lang="fr-FR" sz="1900" b="1" dirty="0">
                <a:solidFill>
                  <a:srgbClr val="0070C0"/>
                </a:solidFill>
              </a:rPr>
              <a:t>Antécédents/Comorbidités : </a:t>
            </a:r>
            <a:r>
              <a:rPr lang="fr-FR" sz="1900" dirty="0" smtClean="0"/>
              <a:t>maladie coronarienne, infarctus, FA, IC…</a:t>
            </a:r>
          </a:p>
          <a:p>
            <a:pPr lvl="1"/>
            <a:endParaRPr lang="fr-FR" sz="1400" dirty="0" smtClean="0"/>
          </a:p>
          <a:p>
            <a:pPr lvl="1"/>
            <a:endParaRPr lang="fr-FR" sz="1400" dirty="0" smtClean="0"/>
          </a:p>
          <a:p>
            <a:pPr marL="0" lvl="8" indent="355600">
              <a:buFont typeface="Wingdings"/>
              <a:buChar char="à"/>
            </a:pPr>
            <a:r>
              <a:rPr lang="fr-FR" sz="2400" b="1" u="sng" dirty="0" smtClean="0">
                <a:solidFill>
                  <a:schemeClr val="tx2"/>
                </a:solidFill>
              </a:rPr>
              <a:t>RCP </a:t>
            </a:r>
          </a:p>
          <a:p>
            <a:pPr marL="0" lvl="8" indent="0">
              <a:buNone/>
            </a:pPr>
            <a:endParaRPr lang="fr-FR" sz="1400" b="1" u="sng" dirty="0">
              <a:solidFill>
                <a:schemeClr val="tx2"/>
              </a:solidFill>
            </a:endParaRPr>
          </a:p>
          <a:p>
            <a:pPr marL="730250" indent="-285750">
              <a:buFontTx/>
              <a:buChar char="-"/>
            </a:pPr>
            <a:r>
              <a:rPr lang="fr-FR" sz="1800" dirty="0" smtClean="0"/>
              <a:t>Présence </a:t>
            </a:r>
            <a:r>
              <a:rPr lang="fr-FR" sz="1800" dirty="0"/>
              <a:t>d’une </a:t>
            </a:r>
            <a:r>
              <a:rPr lang="fr-FR" sz="1800" dirty="0" smtClean="0"/>
              <a:t>équipe multidisciplinaire : cardiologue interventionnel, clinicien, Anesthésiste, </a:t>
            </a:r>
            <a:r>
              <a:rPr lang="fr-FR" sz="1800" dirty="0" err="1" smtClean="0"/>
              <a:t>Echocardiographiste</a:t>
            </a:r>
            <a:endParaRPr lang="fr-FR" sz="1800" dirty="0" smtClean="0"/>
          </a:p>
          <a:p>
            <a:pPr marL="730250" indent="-285750">
              <a:buFontTx/>
              <a:buChar char="-"/>
            </a:pPr>
            <a:r>
              <a:rPr lang="fr-FR" sz="1800" dirty="0" smtClean="0"/>
              <a:t>Obtention de l’avis d’un gériatre</a:t>
            </a:r>
          </a:p>
          <a:p>
            <a:pPr marL="730250" indent="-285750">
              <a:buFontTx/>
              <a:buChar char="-"/>
            </a:pPr>
            <a:r>
              <a:rPr lang="fr-FR" sz="1800" dirty="0" smtClean="0"/>
              <a:t>Présence de la mention dans le CR « Contre-indiqué à la chirurgie »</a:t>
            </a:r>
          </a:p>
          <a:p>
            <a:pPr marL="730250" indent="-285750">
              <a:buFontTx/>
              <a:buChar char="-"/>
            </a:pPr>
            <a:r>
              <a:rPr lang="fr-FR" sz="1800" b="1" dirty="0">
                <a:solidFill>
                  <a:srgbClr val="0070C0"/>
                </a:solidFill>
              </a:rPr>
              <a:t>Analyse de la compatibilité valvulaire à la pose du dispositif (spécialiste Laboratoires) </a:t>
            </a:r>
          </a:p>
        </p:txBody>
      </p:sp>
      <p:sp>
        <p:nvSpPr>
          <p:cNvPr id="12" name="Ellipse 11"/>
          <p:cNvSpPr/>
          <p:nvPr/>
        </p:nvSpPr>
        <p:spPr>
          <a:xfrm>
            <a:off x="5220072" y="2708920"/>
            <a:ext cx="3695666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000" dirty="0" smtClean="0"/>
              <a:t>Caractéristiques des patients à l’inclusion</a:t>
            </a:r>
            <a:endParaRPr lang="fr-FR" sz="2000" dirty="0"/>
          </a:p>
        </p:txBody>
      </p:sp>
      <p:sp>
        <p:nvSpPr>
          <p:cNvPr id="4" name="Accolade ouvrante 3"/>
          <p:cNvSpPr/>
          <p:nvPr/>
        </p:nvSpPr>
        <p:spPr>
          <a:xfrm>
            <a:off x="467544" y="3140968"/>
            <a:ext cx="216024" cy="12961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"/>
          <p:cNvSpPr txBox="1">
            <a:spLocks/>
          </p:cNvSpPr>
          <p:nvPr/>
        </p:nvSpPr>
        <p:spPr>
          <a:xfrm>
            <a:off x="323528" y="188640"/>
            <a:ext cx="8496944" cy="36004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/>
              <a:t> Registre : Quelles variables?  (1/2)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911266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33265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2000" dirty="0" smtClean="0"/>
              <a:t> Registre : Quelles variables?  (2/2) </a:t>
            </a:r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15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  <p:sp>
        <p:nvSpPr>
          <p:cNvPr id="13" name="Espace réservé du contenu 2"/>
          <p:cNvSpPr>
            <a:spLocks noGrp="1"/>
          </p:cNvSpPr>
          <p:nvPr>
            <p:ph idx="1"/>
          </p:nvPr>
        </p:nvSpPr>
        <p:spPr>
          <a:xfrm>
            <a:off x="529208" y="620688"/>
            <a:ext cx="8229600" cy="6120680"/>
          </a:xfrm>
        </p:spPr>
        <p:txBody>
          <a:bodyPr>
            <a:normAutofit lnSpcReduction="10000"/>
          </a:bodyPr>
          <a:lstStyle/>
          <a:p>
            <a:pPr marL="342900" lvl="8" indent="-342900">
              <a:buFont typeface="Wingdings"/>
              <a:buChar char="à"/>
            </a:pPr>
            <a:r>
              <a:rPr lang="fr-FR" b="1" u="sng" dirty="0" smtClean="0">
                <a:solidFill>
                  <a:schemeClr val="tx2"/>
                </a:solidFill>
              </a:rPr>
              <a:t>Procédure d’implantation </a:t>
            </a:r>
          </a:p>
          <a:p>
            <a:pPr marL="0" lvl="8" indent="0">
              <a:buNone/>
            </a:pPr>
            <a:endParaRPr lang="fr-FR" sz="700" b="1" u="sng" dirty="0" smtClean="0">
              <a:solidFill>
                <a:schemeClr val="tx2"/>
              </a:solidFill>
            </a:endParaRPr>
          </a:p>
          <a:p>
            <a:r>
              <a:rPr lang="fr-FR" sz="1700" dirty="0" smtClean="0"/>
              <a:t>Caractéristique du DM : </a:t>
            </a:r>
          </a:p>
          <a:p>
            <a:pPr marL="719138" indent="-274638">
              <a:buFontTx/>
              <a:buChar char="-"/>
            </a:pPr>
            <a:r>
              <a:rPr lang="fr-FR" sz="1500" dirty="0" smtClean="0"/>
              <a:t>Code LPP du DMI</a:t>
            </a:r>
          </a:p>
          <a:p>
            <a:pPr marL="719138" indent="-274638">
              <a:buFontTx/>
              <a:buChar char="-"/>
            </a:pPr>
            <a:r>
              <a:rPr lang="fr-FR" sz="1500" dirty="0" smtClean="0"/>
              <a:t>Nombre de clips implantés </a:t>
            </a:r>
            <a:endParaRPr lang="fr-FR" sz="1400" dirty="0" smtClean="0"/>
          </a:p>
          <a:p>
            <a:pPr marL="444500" indent="0">
              <a:buNone/>
            </a:pPr>
            <a:endParaRPr lang="fr-FR" sz="1000" dirty="0" smtClean="0"/>
          </a:p>
          <a:p>
            <a:r>
              <a:rPr lang="fr-FR" sz="1700" dirty="0"/>
              <a:t>Equipe </a:t>
            </a:r>
            <a:r>
              <a:rPr lang="fr-FR" sz="1700" dirty="0" err="1"/>
              <a:t>implantatrice</a:t>
            </a:r>
            <a:r>
              <a:rPr lang="fr-FR" sz="1700" dirty="0"/>
              <a:t> : </a:t>
            </a:r>
          </a:p>
          <a:p>
            <a:pPr lvl="1"/>
            <a:r>
              <a:rPr lang="fr-FR" sz="1500" dirty="0"/>
              <a:t>Présence des membres : </a:t>
            </a:r>
            <a:r>
              <a:rPr lang="fr-FR" sz="1100" i="1" dirty="0"/>
              <a:t>C</a:t>
            </a:r>
            <a:r>
              <a:rPr lang="fr-FR" sz="1100" i="1" dirty="0" smtClean="0"/>
              <a:t>ardiologue interventionnel;  Anesthésiste-Réanimateur</a:t>
            </a:r>
            <a:r>
              <a:rPr lang="fr-FR" sz="1100" i="1" dirty="0"/>
              <a:t>; IADE, </a:t>
            </a:r>
            <a:r>
              <a:rPr lang="fr-FR" sz="1100" i="1" dirty="0" err="1" smtClean="0"/>
              <a:t>Echocardiographiste</a:t>
            </a:r>
            <a:r>
              <a:rPr lang="fr-FR" sz="1100" i="1" dirty="0" smtClean="0"/>
              <a:t>…</a:t>
            </a:r>
            <a:endParaRPr lang="fr-FR" sz="1100" i="1" dirty="0"/>
          </a:p>
          <a:p>
            <a:pPr lvl="1"/>
            <a:r>
              <a:rPr lang="fr-FR" sz="1500" b="1" dirty="0" smtClean="0">
                <a:solidFill>
                  <a:srgbClr val="0070C0"/>
                </a:solidFill>
              </a:rPr>
              <a:t>N°RPPS </a:t>
            </a:r>
            <a:r>
              <a:rPr lang="fr-FR" sz="1500" b="1" dirty="0">
                <a:solidFill>
                  <a:srgbClr val="0070C0"/>
                </a:solidFill>
              </a:rPr>
              <a:t>du cardiologue interventionnel/</a:t>
            </a:r>
            <a:r>
              <a:rPr lang="fr-FR" sz="1500" b="1" dirty="0" err="1">
                <a:solidFill>
                  <a:srgbClr val="0070C0"/>
                </a:solidFill>
              </a:rPr>
              <a:t>rythmologie</a:t>
            </a:r>
            <a:r>
              <a:rPr lang="fr-FR" sz="1500" b="1" dirty="0">
                <a:solidFill>
                  <a:srgbClr val="0070C0"/>
                </a:solidFill>
              </a:rPr>
              <a:t> </a:t>
            </a:r>
            <a:r>
              <a:rPr lang="fr-FR" sz="1500" b="1" dirty="0" smtClean="0">
                <a:solidFill>
                  <a:srgbClr val="0070C0"/>
                </a:solidFill>
              </a:rPr>
              <a:t>interventionnel</a:t>
            </a:r>
          </a:p>
          <a:p>
            <a:pPr lvl="1"/>
            <a:endParaRPr lang="fr-FR" sz="1000" b="1" dirty="0" smtClean="0">
              <a:solidFill>
                <a:schemeClr val="tx2"/>
              </a:solidFill>
            </a:endParaRPr>
          </a:p>
          <a:p>
            <a:r>
              <a:rPr lang="fr-FR" sz="1700" dirty="0"/>
              <a:t>Suivi du patient en </a:t>
            </a:r>
            <a:r>
              <a:rPr lang="fr-FR" sz="1700" dirty="0" err="1" smtClean="0"/>
              <a:t>per-opératoire</a:t>
            </a:r>
            <a:endParaRPr lang="fr-FR" sz="1700" dirty="0"/>
          </a:p>
          <a:p>
            <a:pPr marL="719138" indent="-274638">
              <a:buFontTx/>
              <a:buChar char="-"/>
            </a:pPr>
            <a:r>
              <a:rPr lang="fr-FR" sz="1500" dirty="0"/>
              <a:t>Recou</a:t>
            </a:r>
            <a:r>
              <a:rPr lang="fr-FR" sz="1400" dirty="0" smtClean="0"/>
              <a:t>rs à une conversion chirurgicale (CEC) en urgence ?</a:t>
            </a:r>
          </a:p>
          <a:p>
            <a:pPr marL="719138" indent="-274638">
              <a:buFontTx/>
              <a:buChar char="-"/>
            </a:pPr>
            <a:r>
              <a:rPr lang="fr-FR" sz="1400" dirty="0" smtClean="0"/>
              <a:t>Fuite aortique &gt; grade II en fin de procédure</a:t>
            </a:r>
          </a:p>
          <a:p>
            <a:pPr marL="719138" indent="-274638">
              <a:buFontTx/>
              <a:buChar char="-"/>
            </a:pPr>
            <a:r>
              <a:rPr lang="fr-FR" sz="1400" dirty="0" smtClean="0"/>
              <a:t>Décès per-procédure</a:t>
            </a:r>
          </a:p>
          <a:p>
            <a:pPr marL="444500" indent="0">
              <a:buNone/>
            </a:pPr>
            <a:endParaRPr lang="fr-FR" sz="1000" b="1" dirty="0">
              <a:solidFill>
                <a:schemeClr val="tx2"/>
              </a:solidFill>
            </a:endParaRPr>
          </a:p>
          <a:p>
            <a:pPr>
              <a:buFont typeface="Wingdings"/>
              <a:buChar char="à"/>
            </a:pPr>
            <a:r>
              <a:rPr lang="fr-FR" sz="2000" b="1" u="sng" dirty="0" smtClean="0">
                <a:solidFill>
                  <a:schemeClr val="tx2"/>
                </a:solidFill>
                <a:sym typeface="Wingdings" panose="05000000000000000000" pitchFamily="2" charset="2"/>
              </a:rPr>
              <a:t>Suivi post-opératoire des patients</a:t>
            </a:r>
            <a:r>
              <a:rPr lang="fr-FR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fr-FR" sz="20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  <a:r>
              <a:rPr lang="fr-FR" sz="1600" b="1" dirty="0">
                <a:solidFill>
                  <a:srgbClr val="0070C0"/>
                </a:solidFill>
              </a:rPr>
              <a:t>1 mois, (6 mois: ville) et 1/an pdt 3 </a:t>
            </a:r>
            <a:r>
              <a:rPr lang="fr-FR" sz="1600" b="1" dirty="0" smtClean="0">
                <a:solidFill>
                  <a:srgbClr val="0070C0"/>
                </a:solidFill>
              </a:rPr>
              <a:t>ans</a:t>
            </a:r>
          </a:p>
          <a:p>
            <a:pPr>
              <a:buFont typeface="Wingdings"/>
              <a:buChar char="à"/>
            </a:pPr>
            <a:endParaRPr lang="fr-FR" sz="900" b="1" dirty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fr-FR" sz="1600" b="1" dirty="0" smtClean="0">
                <a:solidFill>
                  <a:srgbClr val="0070C0"/>
                </a:solidFill>
              </a:rPr>
              <a:t>Décès </a:t>
            </a:r>
            <a:r>
              <a:rPr lang="fr-FR" sz="1600" b="1" dirty="0">
                <a:solidFill>
                  <a:srgbClr val="0070C0"/>
                </a:solidFill>
              </a:rPr>
              <a:t>du patient : </a:t>
            </a:r>
            <a:r>
              <a:rPr lang="fr-FR" sz="1600" dirty="0" smtClean="0"/>
              <a:t>Analyse des causes (directement en lien avec le DM, évolution de la maladie…)</a:t>
            </a:r>
          </a:p>
          <a:p>
            <a:pPr>
              <a:buFontTx/>
              <a:buChar char="-"/>
            </a:pPr>
            <a:r>
              <a:rPr lang="fr-FR" sz="1600" dirty="0" smtClean="0"/>
              <a:t>Ré-intervention pour cause de dysfonction valvulaire mitrale (persistance de régurgitation)</a:t>
            </a:r>
          </a:p>
          <a:p>
            <a:pPr marL="0" indent="0">
              <a:buNone/>
            </a:pPr>
            <a:r>
              <a:rPr lang="fr-FR" sz="1600" dirty="0" smtClean="0">
                <a:solidFill>
                  <a:schemeClr val="accent4"/>
                </a:solidFill>
              </a:rPr>
              <a:t>= </a:t>
            </a:r>
            <a:r>
              <a:rPr lang="fr-FR" sz="1600" b="1" u="sng" dirty="0" smtClean="0">
                <a:solidFill>
                  <a:schemeClr val="accent4"/>
                </a:solidFill>
              </a:rPr>
              <a:t>indicateur de </a:t>
            </a:r>
            <a:r>
              <a:rPr lang="fr-FR" sz="1600" b="1" u="sng" dirty="0" err="1" smtClean="0">
                <a:solidFill>
                  <a:schemeClr val="accent4"/>
                </a:solidFill>
              </a:rPr>
              <a:t>réhospitalisation</a:t>
            </a:r>
            <a:endParaRPr lang="fr-FR" sz="1600" b="1" u="sng" dirty="0" smtClean="0">
              <a:solidFill>
                <a:schemeClr val="accent4"/>
              </a:solidFill>
            </a:endParaRPr>
          </a:p>
          <a:p>
            <a:pPr>
              <a:buFontTx/>
              <a:buChar char="-"/>
            </a:pPr>
            <a:r>
              <a:rPr lang="fr-FR" sz="1600" dirty="0"/>
              <a:t>Présence de fuites mitrales de stade 3+/4</a:t>
            </a:r>
            <a:r>
              <a:rPr lang="fr-FR" sz="1600" dirty="0" smtClean="0"/>
              <a:t>+ =&gt; évolution de l’IM = </a:t>
            </a:r>
            <a:r>
              <a:rPr lang="fr-FR" sz="1600" b="1" u="sng" dirty="0">
                <a:solidFill>
                  <a:schemeClr val="accent4"/>
                </a:solidFill>
              </a:rPr>
              <a:t>indicateurs exprimés en taux/patient</a:t>
            </a:r>
          </a:p>
          <a:p>
            <a:pPr>
              <a:buFontTx/>
              <a:buChar char="-"/>
            </a:pPr>
            <a:r>
              <a:rPr lang="fr-FR" sz="1600" dirty="0" smtClean="0"/>
              <a:t>Evolution de l’IC</a:t>
            </a:r>
          </a:p>
        </p:txBody>
      </p:sp>
      <p:cxnSp>
        <p:nvCxnSpPr>
          <p:cNvPr id="15" name="Connecteur en angle 14"/>
          <p:cNvCxnSpPr/>
          <p:nvPr/>
        </p:nvCxnSpPr>
        <p:spPr>
          <a:xfrm rot="10800000" flipV="1">
            <a:off x="7286125" y="1844823"/>
            <a:ext cx="1606359" cy="93610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23528" y="4077072"/>
            <a:ext cx="8640960" cy="2376264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6732240" y="1556791"/>
            <a:ext cx="2160240" cy="5252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dirty="0" smtClean="0"/>
              <a:t>Seuil/opérateurs ?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852775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MESH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16</a:t>
            </a:fld>
            <a:endParaRPr lang="fr-FR"/>
          </a:p>
        </p:txBody>
      </p:sp>
      <p:sp>
        <p:nvSpPr>
          <p:cNvPr id="8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1984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Implants de renfort  pelvien </a:t>
            </a:r>
            <a:br>
              <a:rPr lang="fr-FR" dirty="0"/>
            </a:b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95536" y="836712"/>
            <a:ext cx="8291264" cy="54006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 Seuils 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Lien avec codage PMSI  acte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Quantités posées ?</a:t>
            </a:r>
          </a:p>
          <a:p>
            <a:pPr marL="0" indent="0">
              <a:buNone/>
            </a:pPr>
            <a:r>
              <a:rPr lang="fr-FR" sz="2600" i="1" dirty="0" smtClean="0">
                <a:solidFill>
                  <a:schemeClr val="accent1"/>
                </a:solidFill>
              </a:rPr>
              <a:t>Retour des consommations OMEDIT Océan Indien et OMEDIT N-A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Voie d’implantation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Libelle DMI ? Traçabilité  des DM?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Indication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RCP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Information des patients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Suivi des patients, des complications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 Traçabilité du DMI - Suivi des explantations?  Codage?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17</a:t>
            </a:fld>
            <a:endParaRPr lang="fr-FR"/>
          </a:p>
        </p:txBody>
      </p:sp>
      <p:sp>
        <p:nvSpPr>
          <p:cNvPr id="8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0507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76456" cy="1080120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chemeClr val="accent1"/>
                </a:solidFill>
              </a:rPr>
              <a:t>Des retours des consommations MESH possibles sur interrogation des établissements</a:t>
            </a:r>
            <a:endParaRPr lang="fr-FR" sz="2800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u="sng" dirty="0" smtClean="0">
                <a:solidFill>
                  <a:srgbClr val="7030A0"/>
                </a:solidFill>
              </a:rPr>
              <a:t>CHU NA (1 centre)</a:t>
            </a:r>
            <a:r>
              <a:rPr lang="fr-FR" sz="2000" b="1" dirty="0" smtClean="0">
                <a:solidFill>
                  <a:srgbClr val="7030A0"/>
                </a:solidFill>
              </a:rPr>
              <a:t> : </a:t>
            </a:r>
          </a:p>
          <a:p>
            <a:r>
              <a:rPr lang="fr-FR" sz="2000" dirty="0" smtClean="0"/>
              <a:t>Treillis pour prolapsus : </a:t>
            </a:r>
          </a:p>
          <a:p>
            <a:pPr lvl="1"/>
            <a:r>
              <a:rPr lang="fr-FR" sz="1800" dirty="0" smtClean="0"/>
              <a:t>Implantation par voie vaginale : 27</a:t>
            </a:r>
          </a:p>
          <a:p>
            <a:pPr lvl="1"/>
            <a:r>
              <a:rPr lang="fr-FR" sz="1800" dirty="0" smtClean="0"/>
              <a:t>Implantation par </a:t>
            </a:r>
            <a:r>
              <a:rPr lang="fr-FR" sz="1800" dirty="0" err="1" smtClean="0"/>
              <a:t>promontofixation</a:t>
            </a:r>
            <a:r>
              <a:rPr lang="fr-FR" sz="1800" dirty="0" smtClean="0"/>
              <a:t> : 125 </a:t>
            </a:r>
          </a:p>
          <a:p>
            <a:pPr marL="457200" lvl="1" indent="0">
              <a:buNone/>
            </a:pPr>
            <a:endParaRPr lang="fr-FR" sz="1800" dirty="0" smtClean="0"/>
          </a:p>
          <a:p>
            <a:pPr marL="95250" lvl="1" indent="361950">
              <a:buFont typeface="Arial" panose="020B0604020202020204" pitchFamily="34" charset="0"/>
              <a:buChar char="•"/>
            </a:pPr>
            <a:r>
              <a:rPr lang="fr-FR" sz="2000" dirty="0"/>
              <a:t>Bandelette pour incontinence </a:t>
            </a:r>
            <a:r>
              <a:rPr lang="fr-FR" sz="2000" dirty="0" smtClean="0"/>
              <a:t>urinaire : 99</a:t>
            </a:r>
          </a:p>
          <a:p>
            <a:pPr marL="95250" lvl="1" indent="0">
              <a:buNone/>
            </a:pPr>
            <a:endParaRPr lang="fr-FR" sz="2000" dirty="0"/>
          </a:p>
          <a:p>
            <a:pPr marL="95250" lvl="1" indent="0">
              <a:buNone/>
            </a:pPr>
            <a:r>
              <a:rPr lang="fr-FR" sz="2000" b="1" u="sng" dirty="0" smtClean="0">
                <a:solidFill>
                  <a:srgbClr val="7030A0"/>
                </a:solidFill>
              </a:rPr>
              <a:t>Océan Indien (8 centres)</a:t>
            </a:r>
            <a:r>
              <a:rPr lang="fr-FR" sz="2000" b="1" dirty="0" smtClean="0">
                <a:solidFill>
                  <a:srgbClr val="7030A0"/>
                </a:solidFill>
              </a:rPr>
              <a:t> : </a:t>
            </a:r>
            <a:endParaRPr lang="fr-FR" sz="2000" dirty="0"/>
          </a:p>
          <a:p>
            <a:pPr marL="95250" lvl="1" indent="361950">
              <a:buFont typeface="Arial" panose="020B0604020202020204" pitchFamily="34" charset="0"/>
              <a:buChar char="•"/>
            </a:pPr>
            <a:r>
              <a:rPr lang="fr-FR" sz="2000" dirty="0" smtClean="0"/>
              <a:t>151 patients concernés à M12 2018 (-9,0% par rapport 2017)</a:t>
            </a:r>
          </a:p>
          <a:p>
            <a:pPr marL="95250" lvl="1" indent="361950">
              <a:buFont typeface="Arial" panose="020B0604020202020204" pitchFamily="34" charset="0"/>
              <a:buChar char="•"/>
            </a:pPr>
            <a:r>
              <a:rPr lang="fr-FR" sz="2000" dirty="0" smtClean="0"/>
              <a:t>Montants des dépenses approximatifs (3 centres) : 20 000€ </a:t>
            </a:r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D499-BDB5-44E8-8294-755585771FA3}" type="slidenum">
              <a:rPr lang="fr-FR" smtClean="0"/>
              <a:t>18</a:t>
            </a:fld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5580112" y="1908076"/>
            <a:ext cx="3168352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Codage DMI à définir </a:t>
            </a:r>
            <a:endParaRPr lang="fr-FR" dirty="0"/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3577" y="6356350"/>
            <a:ext cx="4252639" cy="365125"/>
          </a:xfrm>
        </p:spPr>
        <p:txBody>
          <a:bodyPr/>
          <a:lstStyle/>
          <a:p>
            <a:r>
              <a:rPr lang="fr-FR" dirty="0" smtClean="0"/>
              <a:t>Réunion DGOS ARS </a:t>
            </a:r>
            <a:r>
              <a:rPr lang="fr-FR" dirty="0" err="1" smtClean="0"/>
              <a:t>RésOMéDIT</a:t>
            </a:r>
            <a:r>
              <a:rPr lang="fr-FR" dirty="0" smtClean="0"/>
              <a:t> - 14/03/2019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06443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2061</Words>
  <Application>Microsoft Office PowerPoint</Application>
  <PresentationFormat>Affichage à l'écran (4:3)</PresentationFormat>
  <Paragraphs>684</Paragraphs>
  <Slides>18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Thème Office</vt:lpstr>
      <vt:lpstr>Réunion DGOS - ARS - RESOMEDIT  MITRACLIP MESH</vt:lpstr>
      <vt:lpstr>Demande DGOS</vt:lpstr>
      <vt:lpstr>Encadrement spécifique de certains dispositifs médicaux article L.1151-1 du code de la santé publique</vt:lpstr>
      <vt:lpstr>MITRACLIP </vt:lpstr>
      <vt:lpstr>Etat des lieux (données ScanSanté M10 2018)</vt:lpstr>
      <vt:lpstr>Etat des lieux par établissement (données ScanSanté M10 2018)</vt:lpstr>
      <vt:lpstr>Données par région PMSI M12 2018 – MITRACLIP Sources : PMSI/ OMEDIT</vt:lpstr>
      <vt:lpstr>Données PMSI M12 2018 – MITRACLIP Déclinaison par établissement ( collecte OMEDIT e-PMSI)</vt:lpstr>
      <vt:lpstr>Données PMSI M12 2018 – MITRACLIP Déclinaison par établissement ( collecte OMEDIT e-PMSI)</vt:lpstr>
      <vt:lpstr>Données par établissement PMSI M12 2018 – MITRACLIP Sources : PMSI/ OMEDIT</vt:lpstr>
      <vt:lpstr>Mitraclip /Discussion sur le seuil d’activité minimale</vt:lpstr>
      <vt:lpstr>  MITRACLIP  - Actions/outils mis en place par les OMEDIT</vt:lpstr>
      <vt:lpstr>Registre/ Modalités de suivi</vt:lpstr>
      <vt:lpstr>Présentation PowerPoint</vt:lpstr>
      <vt:lpstr> Registre : Quelles variables?  (2/2) </vt:lpstr>
      <vt:lpstr>MESH</vt:lpstr>
      <vt:lpstr>Implants de renfort  pelvien  </vt:lpstr>
      <vt:lpstr>Des retours des consommations MESH possibles sur interrogation des établissements</vt:lpstr>
    </vt:vector>
  </TitlesOfParts>
  <Company>CHRU Tours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DGOS - OMéDIT  suite au rapport de réévaluation des critères d’éligibilité des centres implantant des TAVI par la HAS</dc:title>
  <dc:creator>DIH32603</dc:creator>
  <cp:lastModifiedBy>Bertrice LOULIERE</cp:lastModifiedBy>
  <cp:revision>116</cp:revision>
  <cp:lastPrinted>2019-03-12T17:30:55Z</cp:lastPrinted>
  <dcterms:created xsi:type="dcterms:W3CDTF">2019-01-18T13:07:30Z</dcterms:created>
  <dcterms:modified xsi:type="dcterms:W3CDTF">2019-03-13T18:00:35Z</dcterms:modified>
</cp:coreProperties>
</file>