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23"/>
  </p:notesMasterIdLst>
  <p:sldIdLst>
    <p:sldId id="264" r:id="rId2"/>
    <p:sldId id="268" r:id="rId3"/>
    <p:sldId id="269" r:id="rId4"/>
    <p:sldId id="270" r:id="rId5"/>
    <p:sldId id="271" r:id="rId6"/>
    <p:sldId id="257" r:id="rId7"/>
    <p:sldId id="280" r:id="rId8"/>
    <p:sldId id="281" r:id="rId9"/>
    <p:sldId id="282" r:id="rId10"/>
    <p:sldId id="267" r:id="rId11"/>
    <p:sldId id="272" r:id="rId12"/>
    <p:sldId id="273" r:id="rId13"/>
    <p:sldId id="274" r:id="rId14"/>
    <p:sldId id="258" r:id="rId15"/>
    <p:sldId id="278" r:id="rId16"/>
    <p:sldId id="261" r:id="rId17"/>
    <p:sldId id="279" r:id="rId18"/>
    <p:sldId id="265" r:id="rId19"/>
    <p:sldId id="276" r:id="rId20"/>
    <p:sldId id="277" r:id="rId21"/>
    <p:sldId id="275" r:id="rId22"/>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TELAIN-JEDOR, Céline (DGOS/SOUS-DIR REGULATION OFFRE SOINS/R3)" initials="CC(ROS" lastIdx="6" clrIdx="0">
    <p:extLst>
      <p:ext uri="{19B8F6BF-5375-455C-9EA6-DF929625EA0E}">
        <p15:presenceInfo xmlns:p15="http://schemas.microsoft.com/office/powerpoint/2012/main" userId="S-1-5-21-27022435-3177379373-3347635678-82650" providerId="AD"/>
      </p:ext>
    </p:extLst>
  </p:cmAuthor>
  <p:cmAuthor id="2" name="VALADE, Sandrine (DGOS/SOUS-DIR REGULATION OFFRE SOINS/R3)" initials="VS(ROS" lastIdx="4" clrIdx="1">
    <p:extLst>
      <p:ext uri="{19B8F6BF-5375-455C-9EA6-DF929625EA0E}">
        <p15:presenceInfo xmlns:p15="http://schemas.microsoft.com/office/powerpoint/2012/main" userId="S-1-5-21-27022435-3177379373-3347635678-847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2DAD"/>
    <a:srgbClr val="DEE3FA"/>
    <a:srgbClr val="CCD4F8"/>
    <a:srgbClr val="1936AF"/>
    <a:srgbClr val="91A1F3"/>
    <a:srgbClr val="4E68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52" autoAdjust="0"/>
    <p:restoredTop sz="94660" autoAdjust="0"/>
  </p:normalViewPr>
  <p:slideViewPr>
    <p:cSldViewPr showGuides="1">
      <p:cViewPr varScale="1">
        <p:scale>
          <a:sx n="96" d="100"/>
          <a:sy n="96" d="100"/>
        </p:scale>
        <p:origin x="366" y="84"/>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23/06/2022</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23/06/2022</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23/06/2022</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dirty="0"/>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23/06/2022</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23/06/2022</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smtClean="0"/>
              <a:t>Cliquez sur l'icône pour ajouter une image</a:t>
            </a:r>
            <a:endParaRPr lang="fr-F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23/06/2022</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smtClean="0"/>
              <a:t>Cliquez sur l'icône pour ajouter un graphique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23/06/2022</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95486"/>
            <a:ext cx="2389789" cy="1508615"/>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23/06/2022</a:t>
            </a:fld>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23/06/2022</a:t>
            </a:fld>
            <a:endParaRPr lang="fr-FR" dirty="0"/>
          </a:p>
        </p:txBody>
      </p:sp>
      <p:sp>
        <p:nvSpPr>
          <p:cNvPr id="5" name="Espace réservé du pied de page 4"/>
          <p:cNvSpPr>
            <a:spLocks noGrp="1"/>
          </p:cNvSpPr>
          <p:nvPr>
            <p:ph type="ftr" sz="quarter" idx="11"/>
          </p:nvPr>
        </p:nvSpPr>
        <p:spPr bwMode="gray">
          <a:xfrm>
            <a:off x="720000" y="4371949"/>
            <a:ext cx="3240000" cy="447947"/>
          </a:xfrm>
        </p:spPr>
        <p:txBody>
          <a:bodyPr anchor="ctr" anchorCtr="0"/>
          <a:lstStyle>
            <a:lvl1pPr algn="l">
              <a:defRPr sz="1150"/>
            </a:lvl1pPr>
          </a:lstStyle>
          <a:p>
            <a:r>
              <a:rPr lang="fr-FR" dirty="0" smtClean="0"/>
              <a:t>Direction générale </a:t>
            </a:r>
          </a:p>
          <a:p>
            <a:r>
              <a:rPr lang="fr-FR" dirty="0" smtClean="0"/>
              <a:t>de l’offre de soins</a:t>
            </a:r>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458250"/>
            <a:ext cx="4146454" cy="2617556"/>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fld id="{B858D49A-5A7A-574D-A0ED-52B5C1EFA876}" type="datetime1">
              <a:rPr lang="fr-FR" cap="all" smtClean="0"/>
              <a:pPr/>
              <a:t>23/06/2022</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gray">
          <a:xfrm>
            <a:off x="288000" y="51470"/>
            <a:ext cx="946900" cy="597755"/>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www.legifrance.gouv.fr/affichCodeArticle.do?cidTexte=LEGITEXT000006072665&amp;idArticle=LEGIARTI000006691345&amp;dateTexte=&amp;categorieLien=cid"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www.legifrance.gouv.fr/affichCodeArticle.do?cidTexte=LEGITEXT000006072665&amp;idArticle=LEGIARTI000006691345&amp;dateTexte=&amp;categorieLien=cid"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hyperlink" Target="https://www.legifrance.gouv.fr/affichCodeArticle.do?cidTexte=LEGITEXT000006072665&amp;idArticle=LEGIARTI000021684608&amp;dateTexte=&amp;categorieLien=cid"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2665&amp;idArticle=LEGIARTI000021684624&amp;dateTexte=&amp;categorieLien=cid" TargetMode="External"/><Relationship Id="rId2" Type="http://schemas.openxmlformats.org/officeDocument/2006/relationships/hyperlink" Target="https://www.legifrance.gouv.fr/loda/id/LEGIARTI000044100329/2021-09-27/"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A19884-7A29-DC4E-9311-A62E54788E52}" type="datetime1">
              <a:rPr lang="fr-FR" smtClean="0"/>
              <a:t>23/06/2022</a:t>
            </a:fld>
            <a:endParaRPr lang="fr-FR" dirty="0"/>
          </a:p>
        </p:txBody>
      </p:sp>
      <p:sp>
        <p:nvSpPr>
          <p:cNvPr id="3" name="Espace réservé du pied de page 2"/>
          <p:cNvSpPr>
            <a:spLocks noGrp="1"/>
          </p:cNvSpPr>
          <p:nvPr>
            <p:ph type="ftr" sz="quarter" idx="11"/>
          </p:nvPr>
        </p:nvSpPr>
        <p:spPr/>
        <p:txBody>
          <a:bodyPr/>
          <a:lstStyle/>
          <a:p>
            <a:r>
              <a:rPr lang="fr-FR" smtClean="0"/>
              <a:t>Direction générale </a:t>
            </a:r>
          </a:p>
          <a:p>
            <a:r>
              <a:rPr lang="fr-FR" smtClean="0"/>
              <a:t>de l’offre de soins</a:t>
            </a:r>
            <a:endParaRPr lang="fr-FR" dirty="0"/>
          </a:p>
        </p:txBody>
      </p:sp>
      <p:sp>
        <p:nvSpPr>
          <p:cNvPr id="4" name="Espace réservé du numéro de diapositive 3"/>
          <p:cNvSpPr>
            <a:spLocks noGrp="1"/>
          </p:cNvSpPr>
          <p:nvPr>
            <p:ph type="sldNum" sz="quarter" idx="12"/>
          </p:nvPr>
        </p:nvSpPr>
        <p:spPr/>
        <p:txBody>
          <a:bodyPr/>
          <a:lstStyle/>
          <a:p>
            <a:fld id="{10C140CD-8AED-46FF-A9A2-77308F3F39AE}" type="slidenum">
              <a:rPr lang="fr-FR" smtClean="0"/>
              <a:pPr/>
              <a:t>1</a:t>
            </a:fld>
            <a:endParaRPr lang="fr-FR" dirty="0"/>
          </a:p>
        </p:txBody>
      </p:sp>
      <p:sp>
        <p:nvSpPr>
          <p:cNvPr id="5" name="Titre 4"/>
          <p:cNvSpPr>
            <a:spLocks noGrp="1"/>
          </p:cNvSpPr>
          <p:nvPr>
            <p:ph type="title"/>
          </p:nvPr>
        </p:nvSpPr>
        <p:spPr/>
        <p:txBody>
          <a:bodyPr/>
          <a:lstStyle/>
          <a:p>
            <a:endParaRPr lang="fr-FR"/>
          </a:p>
        </p:txBody>
      </p:sp>
      <p:sp>
        <p:nvSpPr>
          <p:cNvPr id="6" name="ZoneTexte 5"/>
          <p:cNvSpPr txBox="1"/>
          <p:nvPr/>
        </p:nvSpPr>
        <p:spPr>
          <a:xfrm>
            <a:off x="2843808" y="2715766"/>
            <a:ext cx="5040560" cy="461665"/>
          </a:xfrm>
          <a:prstGeom prst="rect">
            <a:avLst/>
          </a:prstGeom>
          <a:noFill/>
        </p:spPr>
        <p:txBody>
          <a:bodyPr wrap="square" rtlCol="0">
            <a:spAutoFit/>
          </a:bodyPr>
          <a:lstStyle/>
          <a:p>
            <a:r>
              <a:rPr lang="fr-FR" sz="2400" b="1" dirty="0" smtClean="0">
                <a:solidFill>
                  <a:srgbClr val="002060"/>
                </a:solidFill>
              </a:rPr>
              <a:t>BIOLOGIE DELOCALISEE</a:t>
            </a:r>
            <a:endParaRPr lang="fr-FR" sz="2400" b="1" dirty="0">
              <a:solidFill>
                <a:srgbClr val="002060"/>
              </a:solidFill>
            </a:endParaRPr>
          </a:p>
        </p:txBody>
      </p:sp>
      <p:sp>
        <p:nvSpPr>
          <p:cNvPr id="7" name="ZoneTexte 6"/>
          <p:cNvSpPr txBox="1"/>
          <p:nvPr/>
        </p:nvSpPr>
        <p:spPr>
          <a:xfrm>
            <a:off x="1907704" y="3147814"/>
            <a:ext cx="6264696" cy="677108"/>
          </a:xfrm>
          <a:prstGeom prst="rect">
            <a:avLst/>
          </a:prstGeom>
          <a:solidFill>
            <a:schemeClr val="bg1"/>
          </a:solidFill>
        </p:spPr>
        <p:txBody>
          <a:bodyPr wrap="square" rtlCol="0">
            <a:spAutoFit/>
          </a:bodyPr>
          <a:lstStyle/>
          <a:p>
            <a:pPr algn="ctr"/>
            <a:r>
              <a:rPr lang="fr-FR" sz="1400" b="1" dirty="0" smtClean="0">
                <a:solidFill>
                  <a:srgbClr val="002060"/>
                </a:solidFill>
              </a:rPr>
              <a:t>  </a:t>
            </a:r>
          </a:p>
          <a:p>
            <a:pPr algn="ctr"/>
            <a:r>
              <a:rPr lang="fr-FR" sz="1400" b="1" dirty="0" smtClean="0">
                <a:solidFill>
                  <a:srgbClr val="002060"/>
                </a:solidFill>
              </a:rPr>
              <a:t>CTS DOS 24 Juin 2022</a:t>
            </a:r>
          </a:p>
          <a:p>
            <a:pPr algn="ctr"/>
            <a:endParaRPr lang="fr-FR" sz="1000" b="1" dirty="0" smtClean="0">
              <a:solidFill>
                <a:srgbClr val="002060"/>
              </a:solidFill>
            </a:endParaRPr>
          </a:p>
        </p:txBody>
      </p:sp>
    </p:spTree>
    <p:extLst>
      <p:ext uri="{BB962C8B-B14F-4D97-AF65-F5344CB8AC3E}">
        <p14:creationId xmlns:p14="http://schemas.microsoft.com/office/powerpoint/2010/main" val="1883020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914378">
              <a:defRPr/>
            </a:pPr>
            <a:fld id="{733122C9-A0B9-462F-8757-0847AD287B63}" type="slidenum">
              <a:rPr lang="fr-FR">
                <a:solidFill>
                  <a:srgbClr val="000000">
                    <a:alpha val="0"/>
                  </a:srgbClr>
                </a:solidFill>
                <a:latin typeface="Arial"/>
              </a:rPr>
              <a:pPr defTabSz="914378">
                <a:defRPr/>
              </a:pPr>
              <a:t>2</a:t>
            </a:fld>
            <a:endParaRPr lang="fr-FR" dirty="0">
              <a:solidFill>
                <a:srgbClr val="000000">
                  <a:alpha val="0"/>
                </a:srgbClr>
              </a:solidFill>
              <a:latin typeface="Arial"/>
            </a:endParaRPr>
          </a:p>
        </p:txBody>
      </p:sp>
      <p:sp>
        <p:nvSpPr>
          <p:cNvPr id="9" name="Titre 8"/>
          <p:cNvSpPr>
            <a:spLocks noGrp="1"/>
          </p:cNvSpPr>
          <p:nvPr>
            <p:ph type="title"/>
          </p:nvPr>
        </p:nvSpPr>
        <p:spPr/>
        <p:txBody>
          <a:bodyPr/>
          <a:lstStyle/>
          <a:p>
            <a:r>
              <a:rPr lang="fr-FR" dirty="0" smtClean="0"/>
              <a:t>T</a:t>
            </a:r>
            <a:endParaRPr lang="fr-FR" dirty="0"/>
          </a:p>
        </p:txBody>
      </p:sp>
      <p:sp>
        <p:nvSpPr>
          <p:cNvPr id="8" name="Espace réservé du pied de page 7"/>
          <p:cNvSpPr>
            <a:spLocks noGrp="1"/>
          </p:cNvSpPr>
          <p:nvPr>
            <p:ph type="ftr" sz="quarter" idx="4294967295"/>
          </p:nvPr>
        </p:nvSpPr>
        <p:spPr>
          <a:xfrm>
            <a:off x="2915817" y="180001"/>
            <a:ext cx="5880100" cy="360362"/>
          </a:xfrm>
        </p:spPr>
        <p:txBody>
          <a:bodyPr/>
          <a:lstStyle/>
          <a:p>
            <a:pPr defTabSz="914378">
              <a:defRPr/>
            </a:pPr>
            <a:r>
              <a:rPr lang="fr-FR">
                <a:solidFill>
                  <a:srgbClr val="000000"/>
                </a:solidFill>
                <a:latin typeface="Arial"/>
              </a:rPr>
              <a:t>Direction générale de l’offre de soins</a:t>
            </a:r>
            <a:endParaRPr lang="fr-FR" dirty="0">
              <a:solidFill>
                <a:srgbClr val="000000"/>
              </a:solidFill>
              <a:latin typeface="Arial"/>
            </a:endParaRPr>
          </a:p>
        </p:txBody>
      </p:sp>
      <p:sp>
        <p:nvSpPr>
          <p:cNvPr id="11" name="Triangle isocèle 10"/>
          <p:cNvSpPr/>
          <p:nvPr/>
        </p:nvSpPr>
        <p:spPr>
          <a:xfrm rot="10800000">
            <a:off x="6097341" y="1552140"/>
            <a:ext cx="720080" cy="143917"/>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a:solidFill>
                <a:srgbClr val="FFFFFF"/>
              </a:solidFill>
              <a:latin typeface="Arial"/>
            </a:endParaRPr>
          </a:p>
        </p:txBody>
      </p:sp>
      <p:sp>
        <p:nvSpPr>
          <p:cNvPr id="14" name="Rectangle à coins arrondis 13"/>
          <p:cNvSpPr/>
          <p:nvPr/>
        </p:nvSpPr>
        <p:spPr>
          <a:xfrm>
            <a:off x="4508662" y="915566"/>
            <a:ext cx="4156575" cy="395240"/>
          </a:xfrm>
          <a:prstGeom prst="roundRect">
            <a:avLst/>
          </a:prstGeom>
          <a:solidFill>
            <a:srgbClr val="DEE3FA"/>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200" b="1" dirty="0" smtClean="0">
                <a:solidFill>
                  <a:srgbClr val="002060"/>
                </a:solidFill>
                <a:latin typeface="Arial"/>
              </a:rPr>
              <a:t>Rappel du contexte - Caractéristiques du dispositif</a:t>
            </a:r>
            <a:endParaRPr lang="fr-FR" sz="1200" b="1" dirty="0">
              <a:solidFill>
                <a:srgbClr val="002060"/>
              </a:solidFill>
              <a:latin typeface="Arial"/>
            </a:endParaRPr>
          </a:p>
        </p:txBody>
      </p:sp>
      <p:sp>
        <p:nvSpPr>
          <p:cNvPr id="10" name="Rectangle à coins arrondis 9"/>
          <p:cNvSpPr/>
          <p:nvPr/>
        </p:nvSpPr>
        <p:spPr>
          <a:xfrm>
            <a:off x="4499992" y="1820669"/>
            <a:ext cx="4150938" cy="395240"/>
          </a:xfrm>
          <a:prstGeom prst="roundRect">
            <a:avLst/>
          </a:prstGeom>
          <a:solidFill>
            <a:srgbClr val="DEE3FA"/>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200" b="1" dirty="0" smtClean="0">
                <a:solidFill>
                  <a:srgbClr val="002060"/>
                </a:solidFill>
                <a:latin typeface="Arial"/>
              </a:rPr>
              <a:t>Etat d’avancement des travaux </a:t>
            </a:r>
            <a:endParaRPr lang="fr-FR" sz="1200" b="1" dirty="0">
              <a:solidFill>
                <a:srgbClr val="002060"/>
              </a:solidFill>
              <a:latin typeface="Arial"/>
            </a:endParaRPr>
          </a:p>
        </p:txBody>
      </p:sp>
      <p:sp>
        <p:nvSpPr>
          <p:cNvPr id="12" name="Rectangle à coins arrondis 11"/>
          <p:cNvSpPr/>
          <p:nvPr/>
        </p:nvSpPr>
        <p:spPr>
          <a:xfrm>
            <a:off x="4499990" y="2646796"/>
            <a:ext cx="4150939" cy="395240"/>
          </a:xfrm>
          <a:prstGeom prst="roundRect">
            <a:avLst/>
          </a:prstGeom>
          <a:solidFill>
            <a:srgbClr val="DEE3FA"/>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200" b="1" dirty="0" smtClean="0">
                <a:solidFill>
                  <a:srgbClr val="002060"/>
                </a:solidFill>
                <a:latin typeface="Arial"/>
              </a:rPr>
              <a:t>Focus articles</a:t>
            </a:r>
            <a:endParaRPr lang="fr-FR" sz="1200" b="1" dirty="0">
              <a:solidFill>
                <a:srgbClr val="002060"/>
              </a:solidFill>
              <a:latin typeface="Arial"/>
            </a:endParaRPr>
          </a:p>
        </p:txBody>
      </p:sp>
      <p:sp>
        <p:nvSpPr>
          <p:cNvPr id="15" name="Triangle isocèle 14"/>
          <p:cNvSpPr/>
          <p:nvPr/>
        </p:nvSpPr>
        <p:spPr>
          <a:xfrm rot="10800000">
            <a:off x="6097341" y="2371775"/>
            <a:ext cx="720080" cy="143917"/>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a:solidFill>
                <a:srgbClr val="FFFFFF"/>
              </a:solidFill>
              <a:latin typeface="Arial"/>
            </a:endParaRPr>
          </a:p>
        </p:txBody>
      </p:sp>
      <p:sp>
        <p:nvSpPr>
          <p:cNvPr id="16" name="Triangle isocèle 15"/>
          <p:cNvSpPr/>
          <p:nvPr/>
        </p:nvSpPr>
        <p:spPr>
          <a:xfrm rot="10800000">
            <a:off x="6097341" y="3201690"/>
            <a:ext cx="720080" cy="143917"/>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a:solidFill>
                <a:srgbClr val="FFFFFF"/>
              </a:solidFill>
              <a:latin typeface="Arial"/>
            </a:endParaRPr>
          </a:p>
        </p:txBody>
      </p:sp>
      <p:sp>
        <p:nvSpPr>
          <p:cNvPr id="17" name="Rectangle à coins arrondis 16"/>
          <p:cNvSpPr/>
          <p:nvPr/>
        </p:nvSpPr>
        <p:spPr>
          <a:xfrm>
            <a:off x="4499990" y="3469439"/>
            <a:ext cx="4152306" cy="395240"/>
          </a:xfrm>
          <a:prstGeom prst="roundRect">
            <a:avLst/>
          </a:prstGeom>
          <a:solidFill>
            <a:srgbClr val="DEE3FA"/>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200" b="1" dirty="0" smtClean="0">
                <a:solidFill>
                  <a:srgbClr val="002060"/>
                </a:solidFill>
                <a:latin typeface="Arial"/>
              </a:rPr>
              <a:t>Projet du schéma de financement transitoire (FIR) et pérenne cible</a:t>
            </a:r>
            <a:endParaRPr lang="fr-FR" sz="1200" b="1" dirty="0">
              <a:solidFill>
                <a:srgbClr val="002060"/>
              </a:solidFill>
              <a:latin typeface="Arial"/>
            </a:endParaRPr>
          </a:p>
        </p:txBody>
      </p:sp>
      <p:sp>
        <p:nvSpPr>
          <p:cNvPr id="18" name="Rectangle à coins arrondis 17"/>
          <p:cNvSpPr/>
          <p:nvPr/>
        </p:nvSpPr>
        <p:spPr>
          <a:xfrm>
            <a:off x="4499990" y="4214976"/>
            <a:ext cx="4150940" cy="395240"/>
          </a:xfrm>
          <a:prstGeom prst="roundRect">
            <a:avLst/>
          </a:prstGeom>
          <a:solidFill>
            <a:srgbClr val="DEE3FA"/>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200" b="1" dirty="0" smtClean="0">
                <a:solidFill>
                  <a:srgbClr val="002060"/>
                </a:solidFill>
                <a:latin typeface="Arial"/>
              </a:rPr>
              <a:t>Limiter et maitriser la biologie délocaliser</a:t>
            </a:r>
            <a:endParaRPr lang="fr-FR" sz="1200" b="1" dirty="0">
              <a:solidFill>
                <a:srgbClr val="002060"/>
              </a:solidFill>
              <a:latin typeface="Arial"/>
            </a:endParaRPr>
          </a:p>
        </p:txBody>
      </p:sp>
      <p:sp>
        <p:nvSpPr>
          <p:cNvPr id="19" name="Triangle isocèle 18"/>
          <p:cNvSpPr/>
          <p:nvPr/>
        </p:nvSpPr>
        <p:spPr>
          <a:xfrm rot="10800000">
            <a:off x="6097341" y="3967869"/>
            <a:ext cx="720080" cy="143917"/>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a:solidFill>
                <a:srgbClr val="FFFFFF"/>
              </a:solidFill>
              <a:latin typeface="Arial"/>
            </a:endParaRPr>
          </a:p>
        </p:txBody>
      </p:sp>
    </p:spTree>
    <p:extLst>
      <p:ext uri="{BB962C8B-B14F-4D97-AF65-F5344CB8AC3E}">
        <p14:creationId xmlns:p14="http://schemas.microsoft.com/office/powerpoint/2010/main" val="1345431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3</a:t>
            </a:fld>
            <a:endParaRPr lang="fr-FR" dirty="0"/>
          </a:p>
        </p:txBody>
      </p:sp>
      <p:sp>
        <p:nvSpPr>
          <p:cNvPr id="3" name="Espace réservé du texte 2"/>
          <p:cNvSpPr>
            <a:spLocks noGrp="1"/>
          </p:cNvSpPr>
          <p:nvPr>
            <p:ph type="body" sz="quarter" idx="13"/>
          </p:nvPr>
        </p:nvSpPr>
        <p:spPr>
          <a:xfrm>
            <a:off x="279389" y="1419622"/>
            <a:ext cx="8425185" cy="3450017"/>
          </a:xfrm>
        </p:spPr>
        <p:txBody>
          <a:bodyPr/>
          <a:lstStyle/>
          <a:p>
            <a:pPr marL="285750" indent="-285750">
              <a:buFont typeface="Wingdings" panose="05000000000000000000" pitchFamily="2" charset="2"/>
              <a:buChar char="Ø"/>
            </a:pPr>
            <a:r>
              <a:rPr lang="fr-FR" b="0" dirty="0" smtClean="0">
                <a:solidFill>
                  <a:srgbClr val="002060"/>
                </a:solidFill>
              </a:rPr>
              <a:t>L’élargissement </a:t>
            </a:r>
            <a:r>
              <a:rPr lang="fr-FR" b="0" dirty="0">
                <a:solidFill>
                  <a:srgbClr val="002060"/>
                </a:solidFill>
              </a:rPr>
              <a:t>du cadre de la pratique de la biologie délocalisée répond à une mesure prévue dans le cadre du pacte de refondation des urgences, traduite dans la </a:t>
            </a:r>
            <a:r>
              <a:rPr lang="fr-FR" b="0" dirty="0" smtClean="0">
                <a:solidFill>
                  <a:srgbClr val="002060"/>
                </a:solidFill>
              </a:rPr>
              <a:t>Loi de financement de la sécurité sociale </a:t>
            </a:r>
            <a:r>
              <a:rPr lang="fr-FR" b="0" dirty="0">
                <a:solidFill>
                  <a:srgbClr val="002060"/>
                </a:solidFill>
              </a:rPr>
              <a:t>2020 par la révision des articles L.6211-13 et L.6211-18. </a:t>
            </a:r>
            <a:endParaRPr lang="fr-FR" b="0" dirty="0" smtClean="0">
              <a:solidFill>
                <a:srgbClr val="002060"/>
              </a:solidFill>
            </a:endParaRPr>
          </a:p>
          <a:p>
            <a:pPr marL="0" indent="0">
              <a:buNone/>
            </a:pPr>
            <a:endParaRPr lang="fr-FR" b="0" dirty="0">
              <a:solidFill>
                <a:srgbClr val="002060"/>
              </a:solidFill>
            </a:endParaRPr>
          </a:p>
          <a:p>
            <a:pPr marL="285750" indent="-285750">
              <a:buFont typeface="Wingdings" panose="05000000000000000000" pitchFamily="2" charset="2"/>
              <a:buChar char="Ø"/>
            </a:pPr>
            <a:r>
              <a:rPr lang="fr-FR" b="0" dirty="0" smtClean="0">
                <a:solidFill>
                  <a:srgbClr val="002060"/>
                </a:solidFill>
              </a:rPr>
              <a:t>Cette </a:t>
            </a:r>
            <a:r>
              <a:rPr lang="fr-FR" b="0" dirty="0">
                <a:solidFill>
                  <a:srgbClr val="002060"/>
                </a:solidFill>
              </a:rPr>
              <a:t>mesure vise à élargir le cadre de la pratique des examens de biologie délocalisée en ville pour des examens de biologie de « routine », en favorisant comme alternative aux passages aux urgences l’accès des patients à des examens de biologie dans le cadre d’explorations non </a:t>
            </a:r>
            <a:r>
              <a:rPr lang="fr-FR" b="0" dirty="0" smtClean="0">
                <a:solidFill>
                  <a:srgbClr val="002060"/>
                </a:solidFill>
              </a:rPr>
              <a:t>programmées.  Elle ouvre </a:t>
            </a:r>
            <a:r>
              <a:rPr lang="fr-FR" b="0" dirty="0">
                <a:solidFill>
                  <a:srgbClr val="002060"/>
                </a:solidFill>
              </a:rPr>
              <a:t>la possibilité de réaliser de la biologie délocalisée </a:t>
            </a:r>
            <a:r>
              <a:rPr lang="fr-FR" b="0" dirty="0" smtClean="0">
                <a:solidFill>
                  <a:srgbClr val="002060"/>
                </a:solidFill>
              </a:rPr>
              <a:t>dans </a:t>
            </a:r>
            <a:r>
              <a:rPr lang="fr-FR" b="0" dirty="0">
                <a:solidFill>
                  <a:srgbClr val="002060"/>
                </a:solidFill>
              </a:rPr>
              <a:t>d’autres lieux et d’autres circonstances que ceux qui étaient réglementairement </a:t>
            </a:r>
            <a:r>
              <a:rPr lang="fr-FR" b="0" dirty="0" smtClean="0">
                <a:solidFill>
                  <a:srgbClr val="002060"/>
                </a:solidFill>
              </a:rPr>
              <a:t>prévus. Concernant </a:t>
            </a:r>
            <a:r>
              <a:rPr lang="fr-FR" b="0" dirty="0">
                <a:solidFill>
                  <a:srgbClr val="002060"/>
                </a:solidFill>
              </a:rPr>
              <a:t>les lieux </a:t>
            </a:r>
            <a:r>
              <a:rPr lang="fr-FR" b="0" dirty="0" smtClean="0">
                <a:solidFill>
                  <a:srgbClr val="002060"/>
                </a:solidFill>
              </a:rPr>
              <a:t>ouverts </a:t>
            </a:r>
            <a:r>
              <a:rPr lang="fr-FR" b="0" dirty="0">
                <a:solidFill>
                  <a:srgbClr val="002060"/>
                </a:solidFill>
              </a:rPr>
              <a:t>à l’exercice de la biologie </a:t>
            </a:r>
            <a:r>
              <a:rPr lang="fr-FR" b="0" dirty="0" smtClean="0">
                <a:solidFill>
                  <a:srgbClr val="002060"/>
                </a:solidFill>
              </a:rPr>
              <a:t>délocalisée, ont été ciblés pour </a:t>
            </a:r>
            <a:r>
              <a:rPr lang="fr-FR" b="0" dirty="0">
                <a:solidFill>
                  <a:srgbClr val="002060"/>
                </a:solidFill>
              </a:rPr>
              <a:t>ce premier </a:t>
            </a:r>
            <a:r>
              <a:rPr lang="fr-FR" b="0" dirty="0" smtClean="0">
                <a:solidFill>
                  <a:srgbClr val="002060"/>
                </a:solidFill>
              </a:rPr>
              <a:t>déploiement : les </a:t>
            </a:r>
            <a:r>
              <a:rPr lang="fr-FR" dirty="0">
                <a:solidFill>
                  <a:srgbClr val="002060"/>
                </a:solidFill>
              </a:rPr>
              <a:t>maisons</a:t>
            </a:r>
            <a:r>
              <a:rPr lang="fr-FR" b="0" dirty="0">
                <a:solidFill>
                  <a:srgbClr val="002060"/>
                </a:solidFill>
              </a:rPr>
              <a:t> </a:t>
            </a:r>
            <a:r>
              <a:rPr lang="fr-FR" dirty="0">
                <a:solidFill>
                  <a:srgbClr val="002060"/>
                </a:solidFill>
              </a:rPr>
              <a:t>de santé</a:t>
            </a:r>
            <a:r>
              <a:rPr lang="fr-FR" b="0" dirty="0">
                <a:solidFill>
                  <a:srgbClr val="002060"/>
                </a:solidFill>
              </a:rPr>
              <a:t>, </a:t>
            </a:r>
            <a:r>
              <a:rPr lang="fr-FR" dirty="0">
                <a:solidFill>
                  <a:srgbClr val="002060"/>
                </a:solidFill>
              </a:rPr>
              <a:t>centres de santé </a:t>
            </a:r>
            <a:r>
              <a:rPr lang="fr-FR" b="0" dirty="0">
                <a:solidFill>
                  <a:srgbClr val="002060"/>
                </a:solidFill>
              </a:rPr>
              <a:t>et les </a:t>
            </a:r>
            <a:r>
              <a:rPr lang="fr-FR" dirty="0" smtClean="0">
                <a:solidFill>
                  <a:srgbClr val="002060"/>
                </a:solidFill>
              </a:rPr>
              <a:t>EHPAD</a:t>
            </a:r>
            <a:r>
              <a:rPr lang="fr-FR" b="0" dirty="0" smtClean="0">
                <a:solidFill>
                  <a:srgbClr val="002060"/>
                </a:solidFill>
              </a:rPr>
              <a:t>. </a:t>
            </a:r>
            <a:endParaRPr lang="fr-FR" b="0" dirty="0">
              <a:solidFill>
                <a:srgbClr val="002060"/>
              </a:solidFill>
            </a:endParaRPr>
          </a:p>
          <a:p>
            <a:pPr marL="0" indent="0">
              <a:buNone/>
            </a:pPr>
            <a:endParaRPr lang="fr-FR" b="0" dirty="0">
              <a:solidFill>
                <a:srgbClr val="002060"/>
              </a:solidFill>
            </a:endParaRPr>
          </a:p>
        </p:txBody>
      </p:sp>
      <p:sp>
        <p:nvSpPr>
          <p:cNvPr id="6" name="Espace réservé de la date 5"/>
          <p:cNvSpPr>
            <a:spLocks noGrp="1"/>
          </p:cNvSpPr>
          <p:nvPr>
            <p:ph type="dt" sz="half" idx="2"/>
          </p:nvPr>
        </p:nvSpPr>
        <p:spPr/>
        <p:txBody>
          <a:bodyPr/>
          <a:lstStyle/>
          <a:p>
            <a:r>
              <a:rPr lang="fr-FR" cap="all" smtClean="0"/>
              <a:t>14/04/2022</a:t>
            </a:r>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9" name="Titre 8"/>
          <p:cNvSpPr>
            <a:spLocks noGrp="1"/>
          </p:cNvSpPr>
          <p:nvPr>
            <p:ph type="title"/>
          </p:nvPr>
        </p:nvSpPr>
        <p:spPr>
          <a:xfrm>
            <a:off x="279389" y="555486"/>
            <a:ext cx="8424863" cy="539991"/>
          </a:xfrm>
        </p:spPr>
        <p:txBody>
          <a:bodyPr/>
          <a:lstStyle/>
          <a:p>
            <a:r>
              <a:rPr lang="fr-FR" dirty="0" smtClean="0">
                <a:solidFill>
                  <a:srgbClr val="002060"/>
                </a:solidFill>
              </a:rPr>
              <a:t>Rappel du contexte</a:t>
            </a:r>
            <a:endParaRPr lang="fr-FR" dirty="0">
              <a:solidFill>
                <a:srgbClr val="002060"/>
              </a:solidFill>
            </a:endParaRPr>
          </a:p>
        </p:txBody>
      </p:sp>
    </p:spTree>
    <p:extLst>
      <p:ext uri="{BB962C8B-B14F-4D97-AF65-F5344CB8AC3E}">
        <p14:creationId xmlns:p14="http://schemas.microsoft.com/office/powerpoint/2010/main" val="3972917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4</a:t>
            </a:fld>
            <a:endParaRPr lang="fr-FR" dirty="0"/>
          </a:p>
        </p:txBody>
      </p:sp>
      <p:sp>
        <p:nvSpPr>
          <p:cNvPr id="6" name="Espace réservé de la date 5"/>
          <p:cNvSpPr>
            <a:spLocks noGrp="1"/>
          </p:cNvSpPr>
          <p:nvPr>
            <p:ph type="dt" sz="half" idx="2"/>
          </p:nvPr>
        </p:nvSpPr>
        <p:spPr/>
        <p:txBody>
          <a:bodyPr/>
          <a:lstStyle/>
          <a:p>
            <a:r>
              <a:rPr lang="fr-FR" cap="all" smtClean="0"/>
              <a:t>14/04/2022</a:t>
            </a:r>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4" name="Espace réservé du texte 3"/>
          <p:cNvSpPr>
            <a:spLocks noGrp="1"/>
          </p:cNvSpPr>
          <p:nvPr>
            <p:ph type="body" sz="quarter" idx="13"/>
          </p:nvPr>
        </p:nvSpPr>
        <p:spPr>
          <a:xfrm>
            <a:off x="344132" y="1702275"/>
            <a:ext cx="8449085" cy="2448272"/>
          </a:xfrm>
        </p:spPr>
        <p:txBody>
          <a:bodyPr/>
          <a:lstStyle/>
          <a:p>
            <a:pPr marL="285750" indent="-285750">
              <a:buFont typeface="Wingdings" panose="05000000000000000000" pitchFamily="2" charset="2"/>
              <a:buChar char="Ø"/>
            </a:pPr>
            <a:r>
              <a:rPr lang="fr-FR" b="0" u="sng" dirty="0" smtClean="0">
                <a:solidFill>
                  <a:srgbClr val="002060"/>
                </a:solidFill>
              </a:rPr>
              <a:t>Permettre </a:t>
            </a:r>
            <a:r>
              <a:rPr lang="fr-FR" b="0" u="sng" dirty="0">
                <a:solidFill>
                  <a:srgbClr val="002060"/>
                </a:solidFill>
              </a:rPr>
              <a:t>l</a:t>
            </a:r>
            <a:r>
              <a:rPr lang="fr-FR" b="0" u="sng" dirty="0" smtClean="0">
                <a:solidFill>
                  <a:srgbClr val="002060"/>
                </a:solidFill>
              </a:rPr>
              <a:t>a </a:t>
            </a:r>
            <a:r>
              <a:rPr lang="fr-FR" b="0" u="sng" dirty="0">
                <a:solidFill>
                  <a:srgbClr val="002060"/>
                </a:solidFill>
              </a:rPr>
              <a:t>réalisation de la phase analytique</a:t>
            </a:r>
            <a:r>
              <a:rPr lang="fr-FR" b="0" dirty="0">
                <a:solidFill>
                  <a:srgbClr val="002060"/>
                </a:solidFill>
              </a:rPr>
              <a:t> d'un examen de biologie médicale lorsqu’elle ne peut être réalisée dans le laboratoire de biologie médicale dans des délais compatibles avec l'état de santé du patient.  </a:t>
            </a:r>
          </a:p>
          <a:p>
            <a:pPr marL="285750" lvl="0" indent="-285750">
              <a:buFont typeface="Wingdings" panose="05000000000000000000" pitchFamily="2" charset="2"/>
              <a:buChar char="Ø"/>
            </a:pPr>
            <a:endParaRPr lang="fr-FR" b="0" dirty="0">
              <a:solidFill>
                <a:srgbClr val="002060"/>
              </a:solidFill>
            </a:endParaRPr>
          </a:p>
          <a:p>
            <a:pPr marL="285750" lvl="0" indent="-285750">
              <a:buFont typeface="Wingdings" panose="05000000000000000000" pitchFamily="2" charset="2"/>
              <a:buChar char="Ø"/>
            </a:pPr>
            <a:r>
              <a:rPr lang="fr-FR" b="0" u="sng" dirty="0" smtClean="0">
                <a:solidFill>
                  <a:srgbClr val="002060"/>
                </a:solidFill>
              </a:rPr>
              <a:t>Maintenir </a:t>
            </a:r>
            <a:r>
              <a:rPr lang="fr-FR" b="0" u="sng" dirty="0">
                <a:solidFill>
                  <a:srgbClr val="002060"/>
                </a:solidFill>
              </a:rPr>
              <a:t>le rôle des laboratoires et des biologistes</a:t>
            </a:r>
            <a:r>
              <a:rPr lang="fr-FR" b="0" dirty="0">
                <a:solidFill>
                  <a:srgbClr val="002060"/>
                </a:solidFill>
              </a:rPr>
              <a:t> en matière de responsabilité et de supervision de l’ensemble des phases de l’examen. Le biologiste reste responsable de la validation des résultats obtenus et il fixe les procédures applicables.</a:t>
            </a:r>
          </a:p>
          <a:p>
            <a:endParaRPr lang="fr-FR" b="0" dirty="0">
              <a:solidFill>
                <a:srgbClr val="002060"/>
              </a:solidFill>
            </a:endParaRPr>
          </a:p>
        </p:txBody>
      </p:sp>
      <p:sp>
        <p:nvSpPr>
          <p:cNvPr id="3" name="Titre 2"/>
          <p:cNvSpPr>
            <a:spLocks noGrp="1"/>
          </p:cNvSpPr>
          <p:nvPr>
            <p:ph type="title"/>
          </p:nvPr>
        </p:nvSpPr>
        <p:spPr/>
        <p:txBody>
          <a:bodyPr/>
          <a:lstStyle/>
          <a:p>
            <a:r>
              <a:rPr lang="fr-FR" dirty="0" smtClean="0">
                <a:solidFill>
                  <a:srgbClr val="002060"/>
                </a:solidFill>
              </a:rPr>
              <a:t>Caractéristiques du dispositif</a:t>
            </a:r>
            <a:endParaRPr lang="fr-FR" dirty="0">
              <a:solidFill>
                <a:srgbClr val="002060"/>
              </a:solidFill>
            </a:endParaRPr>
          </a:p>
        </p:txBody>
      </p:sp>
    </p:spTree>
    <p:extLst>
      <p:ext uri="{BB962C8B-B14F-4D97-AF65-F5344CB8AC3E}">
        <p14:creationId xmlns:p14="http://schemas.microsoft.com/office/powerpoint/2010/main" val="2015463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5</a:t>
            </a:fld>
            <a:endParaRPr lang="fr-FR" dirty="0"/>
          </a:p>
        </p:txBody>
      </p:sp>
      <p:sp>
        <p:nvSpPr>
          <p:cNvPr id="6" name="Espace réservé de la date 5"/>
          <p:cNvSpPr>
            <a:spLocks noGrp="1"/>
          </p:cNvSpPr>
          <p:nvPr>
            <p:ph type="dt" sz="half" idx="2"/>
          </p:nvPr>
        </p:nvSpPr>
        <p:spPr/>
        <p:txBody>
          <a:bodyPr/>
          <a:lstStyle/>
          <a:p>
            <a:fld id="{251C71F6-E0A6-1740-B64F-38F332886BAF}" type="datetime1">
              <a:rPr lang="fr-FR" cap="all" smtClean="0"/>
              <a:pPr/>
              <a:t>23/06/2022</a:t>
            </a:fld>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9" name="Titre 8"/>
          <p:cNvSpPr>
            <a:spLocks noGrp="1"/>
          </p:cNvSpPr>
          <p:nvPr>
            <p:ph type="title"/>
          </p:nvPr>
        </p:nvSpPr>
        <p:spPr>
          <a:xfrm>
            <a:off x="323850" y="681817"/>
            <a:ext cx="8424863" cy="539991"/>
          </a:xfrm>
        </p:spPr>
        <p:txBody>
          <a:bodyPr/>
          <a:lstStyle/>
          <a:p>
            <a:r>
              <a:rPr lang="fr-FR" dirty="0" smtClean="0">
                <a:solidFill>
                  <a:srgbClr val="002060"/>
                </a:solidFill>
              </a:rPr>
              <a:t>Etat d’avancement des travaux  </a:t>
            </a:r>
            <a:endParaRPr lang="fr-FR" dirty="0">
              <a:solidFill>
                <a:srgbClr val="002060"/>
              </a:solidFill>
            </a:endParaRPr>
          </a:p>
        </p:txBody>
      </p:sp>
      <p:sp>
        <p:nvSpPr>
          <p:cNvPr id="4" name="Espace réservé du texte 3"/>
          <p:cNvSpPr>
            <a:spLocks noGrp="1"/>
          </p:cNvSpPr>
          <p:nvPr>
            <p:ph type="body" sz="quarter" idx="13"/>
          </p:nvPr>
        </p:nvSpPr>
        <p:spPr>
          <a:xfrm>
            <a:off x="304802" y="1403850"/>
            <a:ext cx="8712968" cy="3183478"/>
          </a:xfrm>
        </p:spPr>
        <p:txBody>
          <a:bodyPr/>
          <a:lstStyle/>
          <a:p>
            <a:pPr lvl="0"/>
            <a:r>
              <a:rPr lang="fr-FR" b="0" dirty="0" smtClean="0">
                <a:solidFill>
                  <a:srgbClr val="002060"/>
                </a:solidFill>
              </a:rPr>
              <a:t> Révision de </a:t>
            </a:r>
            <a:r>
              <a:rPr lang="fr-FR" b="0" dirty="0">
                <a:solidFill>
                  <a:srgbClr val="002060"/>
                </a:solidFill>
              </a:rPr>
              <a:t>l’arrêté du </a:t>
            </a:r>
            <a:r>
              <a:rPr lang="fr-FR" dirty="0">
                <a:solidFill>
                  <a:srgbClr val="002060"/>
                </a:solidFill>
              </a:rPr>
              <a:t>13 août 2014 </a:t>
            </a:r>
            <a:r>
              <a:rPr lang="fr-FR" b="0" dirty="0">
                <a:solidFill>
                  <a:srgbClr val="002060"/>
                </a:solidFill>
              </a:rPr>
              <a:t>fixant les catégories de professionnels de santé autorisés </a:t>
            </a:r>
            <a:r>
              <a:rPr lang="fr-FR" b="0" dirty="0" smtClean="0">
                <a:solidFill>
                  <a:srgbClr val="002060"/>
                </a:solidFill>
              </a:rPr>
              <a:t>à </a:t>
            </a:r>
            <a:r>
              <a:rPr lang="fr-FR" b="0" dirty="0">
                <a:solidFill>
                  <a:srgbClr val="002060"/>
                </a:solidFill>
              </a:rPr>
              <a:t>réaliser des prélèvements d'échantillons biologiques aux fins d'un examen de biologie médicale et la phase analytique de l'examen de biologie médicale en dehors d'un laboratoire de biologie médicale, ainsi que les lieux de réalisation de ces phases </a:t>
            </a:r>
          </a:p>
          <a:p>
            <a:pPr lvl="0"/>
            <a:r>
              <a:rPr lang="fr-FR" b="0" dirty="0" smtClean="0">
                <a:solidFill>
                  <a:srgbClr val="002060"/>
                </a:solidFill>
              </a:rPr>
              <a:t> </a:t>
            </a:r>
            <a:r>
              <a:rPr lang="fr-FR" b="0" dirty="0">
                <a:solidFill>
                  <a:srgbClr val="002060"/>
                </a:solidFill>
              </a:rPr>
              <a:t>L</a:t>
            </a:r>
            <a:r>
              <a:rPr lang="fr-FR" dirty="0" smtClean="0">
                <a:solidFill>
                  <a:srgbClr val="002060"/>
                </a:solidFill>
              </a:rPr>
              <a:t>iste </a:t>
            </a:r>
            <a:r>
              <a:rPr lang="fr-FR" dirty="0">
                <a:solidFill>
                  <a:srgbClr val="002060"/>
                </a:solidFill>
              </a:rPr>
              <a:t>d’examens </a:t>
            </a:r>
            <a:r>
              <a:rPr lang="fr-FR" b="0" dirty="0">
                <a:solidFill>
                  <a:srgbClr val="002060"/>
                </a:solidFill>
              </a:rPr>
              <a:t>de biologie médicale ouverts à la biologie délocalisée </a:t>
            </a:r>
            <a:r>
              <a:rPr lang="fr-FR" b="0" dirty="0" smtClean="0">
                <a:solidFill>
                  <a:srgbClr val="002060"/>
                </a:solidFill>
              </a:rPr>
              <a:t> (</a:t>
            </a:r>
            <a:r>
              <a:rPr lang="fr-FR" b="0" dirty="0">
                <a:solidFill>
                  <a:srgbClr val="002060"/>
                </a:solidFill>
              </a:rPr>
              <a:t>EBMD), </a:t>
            </a:r>
            <a:r>
              <a:rPr lang="fr-FR" b="0" dirty="0" smtClean="0">
                <a:solidFill>
                  <a:srgbClr val="002060"/>
                </a:solidFill>
              </a:rPr>
              <a:t>annexée à l’arrêté</a:t>
            </a:r>
          </a:p>
          <a:p>
            <a:pPr lvl="0"/>
            <a:endParaRPr lang="fr-FR" b="0" dirty="0">
              <a:solidFill>
                <a:srgbClr val="002060"/>
              </a:solidFill>
            </a:endParaRPr>
          </a:p>
          <a:p>
            <a:pPr marL="0" lvl="0" indent="0">
              <a:buNone/>
            </a:pPr>
            <a:endParaRPr lang="fr-FR" b="0" dirty="0" smtClean="0">
              <a:solidFill>
                <a:srgbClr val="002060"/>
              </a:solidFill>
            </a:endParaRPr>
          </a:p>
        </p:txBody>
      </p:sp>
      <p:sp>
        <p:nvSpPr>
          <p:cNvPr id="5" name="Flèche droite 4"/>
          <p:cNvSpPr/>
          <p:nvPr/>
        </p:nvSpPr>
        <p:spPr>
          <a:xfrm>
            <a:off x="886213" y="3584216"/>
            <a:ext cx="648072" cy="144016"/>
          </a:xfrm>
          <a:prstGeom prst="rightArrow">
            <a:avLst/>
          </a:prstGeom>
          <a:solidFill>
            <a:srgbClr val="DEE3FA"/>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1907704" y="3363837"/>
            <a:ext cx="4223616" cy="584775"/>
          </a:xfrm>
          <a:prstGeom prst="rect">
            <a:avLst/>
          </a:prstGeom>
          <a:noFill/>
          <a:ln>
            <a:solidFill>
              <a:srgbClr val="002060"/>
            </a:solidFill>
          </a:ln>
        </p:spPr>
        <p:txBody>
          <a:bodyPr wrap="square" rtlCol="0">
            <a:spAutoFit/>
          </a:bodyPr>
          <a:lstStyle/>
          <a:p>
            <a:r>
              <a:rPr lang="fr-FR" sz="1600" b="1" dirty="0" smtClean="0">
                <a:solidFill>
                  <a:srgbClr val="002060"/>
                </a:solidFill>
              </a:rPr>
              <a:t>CNBM</a:t>
            </a:r>
            <a:r>
              <a:rPr lang="fr-FR" sz="1600" dirty="0" smtClean="0">
                <a:solidFill>
                  <a:srgbClr val="002060"/>
                </a:solidFill>
              </a:rPr>
              <a:t>  12 avril 2021 et le 28 avril 2022 </a:t>
            </a:r>
            <a:endParaRPr lang="fr-FR" sz="1600" dirty="0">
              <a:solidFill>
                <a:srgbClr val="002060"/>
              </a:solidFill>
            </a:endParaRPr>
          </a:p>
          <a:p>
            <a:r>
              <a:rPr lang="fr-FR" sz="1600" b="1" dirty="0" smtClean="0">
                <a:solidFill>
                  <a:srgbClr val="002060"/>
                </a:solidFill>
              </a:rPr>
              <a:t>HCPP</a:t>
            </a:r>
            <a:r>
              <a:rPr lang="fr-FR" sz="1600" dirty="0" smtClean="0">
                <a:solidFill>
                  <a:srgbClr val="002060"/>
                </a:solidFill>
              </a:rPr>
              <a:t>   22 avril 2022</a:t>
            </a:r>
            <a:endParaRPr lang="fr-FR" sz="1600" dirty="0">
              <a:solidFill>
                <a:srgbClr val="002060"/>
              </a:solidFill>
            </a:endParaRPr>
          </a:p>
        </p:txBody>
      </p:sp>
    </p:spTree>
    <p:extLst>
      <p:ext uri="{BB962C8B-B14F-4D97-AF65-F5344CB8AC3E}">
        <p14:creationId xmlns:p14="http://schemas.microsoft.com/office/powerpoint/2010/main" val="4023898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6</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23/06/2022</a:t>
            </a:fld>
            <a:endParaRPr lang="fr-FR" cap="all"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8" name="ZoneTexte 7"/>
          <p:cNvSpPr txBox="1"/>
          <p:nvPr/>
        </p:nvSpPr>
        <p:spPr>
          <a:xfrm flipH="1">
            <a:off x="489060" y="1299413"/>
            <a:ext cx="4320480" cy="1200329"/>
          </a:xfrm>
          <a:prstGeom prst="rect">
            <a:avLst/>
          </a:prstGeom>
          <a:noFill/>
        </p:spPr>
        <p:txBody>
          <a:bodyPr wrap="square" rtlCol="0">
            <a:spAutoFit/>
          </a:bodyPr>
          <a:lstStyle/>
          <a:p>
            <a:r>
              <a:rPr lang="fr-FR" b="1" dirty="0" smtClean="0">
                <a:solidFill>
                  <a:srgbClr val="002060"/>
                </a:solidFill>
              </a:rPr>
              <a:t>Prélèvements</a:t>
            </a:r>
            <a:r>
              <a:rPr lang="fr-FR" dirty="0" smtClean="0">
                <a:solidFill>
                  <a:srgbClr val="002060"/>
                </a:solidFill>
              </a:rPr>
              <a:t> </a:t>
            </a:r>
            <a:endParaRPr lang="fr-FR" dirty="0" smtClean="0"/>
          </a:p>
          <a:p>
            <a:r>
              <a:rPr lang="fr-FR" dirty="0" smtClean="0"/>
              <a:t>Art. 1 catégories professionnels</a:t>
            </a:r>
          </a:p>
          <a:p>
            <a:r>
              <a:rPr lang="fr-FR" dirty="0" smtClean="0"/>
              <a:t>Art. 2 lieux de prélèvements </a:t>
            </a:r>
          </a:p>
          <a:p>
            <a:r>
              <a:rPr lang="fr-FR" dirty="0" smtClean="0"/>
              <a:t>Art. 3 autres lieux de prélèvements</a:t>
            </a:r>
            <a:endParaRPr lang="fr-FR" dirty="0"/>
          </a:p>
        </p:txBody>
      </p:sp>
      <p:sp>
        <p:nvSpPr>
          <p:cNvPr id="9" name="Rectangle 8"/>
          <p:cNvSpPr/>
          <p:nvPr/>
        </p:nvSpPr>
        <p:spPr>
          <a:xfrm>
            <a:off x="5953601" y="1831829"/>
            <a:ext cx="2433680" cy="307777"/>
          </a:xfrm>
          <a:prstGeom prst="rect">
            <a:avLst/>
          </a:prstGeom>
        </p:spPr>
        <p:txBody>
          <a:bodyPr wrap="none">
            <a:spAutoFit/>
          </a:bodyPr>
          <a:lstStyle/>
          <a:p>
            <a:r>
              <a:rPr lang="fr-FR" sz="1400" dirty="0" smtClean="0">
                <a:solidFill>
                  <a:srgbClr val="000000"/>
                </a:solidFill>
              </a:rPr>
              <a:t>Ajout </a:t>
            </a:r>
            <a:r>
              <a:rPr lang="fr-FR" sz="1400" dirty="0">
                <a:solidFill>
                  <a:srgbClr val="000000"/>
                </a:solidFill>
              </a:rPr>
              <a:t>des maisons de santé </a:t>
            </a:r>
            <a:endParaRPr lang="fr-FR" sz="1400" dirty="0"/>
          </a:p>
        </p:txBody>
      </p:sp>
      <p:sp>
        <p:nvSpPr>
          <p:cNvPr id="10" name="Flèche droite 9"/>
          <p:cNvSpPr/>
          <p:nvPr/>
        </p:nvSpPr>
        <p:spPr>
          <a:xfrm>
            <a:off x="5207759" y="1583535"/>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droite 10"/>
          <p:cNvSpPr/>
          <p:nvPr/>
        </p:nvSpPr>
        <p:spPr>
          <a:xfrm>
            <a:off x="5223848" y="1913709"/>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1"/>
          <p:cNvSpPr/>
          <p:nvPr/>
        </p:nvSpPr>
        <p:spPr>
          <a:xfrm>
            <a:off x="5223848" y="2243782"/>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6660232" y="3708720"/>
            <a:ext cx="2232248" cy="307777"/>
          </a:xfrm>
          <a:prstGeom prst="rect">
            <a:avLst/>
          </a:prstGeom>
          <a:noFill/>
        </p:spPr>
        <p:txBody>
          <a:bodyPr wrap="square" rtlCol="0">
            <a:spAutoFit/>
          </a:bodyPr>
          <a:lstStyle/>
          <a:p>
            <a:r>
              <a:rPr lang="fr-FR" sz="1400" dirty="0" smtClean="0"/>
              <a:t>Ajout de l’article</a:t>
            </a:r>
            <a:endParaRPr lang="fr-FR" sz="1400" dirty="0"/>
          </a:p>
        </p:txBody>
      </p:sp>
      <p:sp>
        <p:nvSpPr>
          <p:cNvPr id="14" name="ZoneTexte 13"/>
          <p:cNvSpPr txBox="1"/>
          <p:nvPr/>
        </p:nvSpPr>
        <p:spPr>
          <a:xfrm>
            <a:off x="5953601" y="2128438"/>
            <a:ext cx="2232248" cy="307777"/>
          </a:xfrm>
          <a:prstGeom prst="rect">
            <a:avLst/>
          </a:prstGeom>
          <a:noFill/>
        </p:spPr>
        <p:txBody>
          <a:bodyPr wrap="square" rtlCol="0">
            <a:spAutoFit/>
          </a:bodyPr>
          <a:lstStyle/>
          <a:p>
            <a:r>
              <a:rPr lang="fr-FR" sz="1400" dirty="0" smtClean="0"/>
              <a:t>Pas d’ajout</a:t>
            </a:r>
            <a:endParaRPr lang="fr-FR" sz="1400" dirty="0"/>
          </a:p>
        </p:txBody>
      </p:sp>
      <p:sp>
        <p:nvSpPr>
          <p:cNvPr id="16" name="ZoneTexte 15"/>
          <p:cNvSpPr txBox="1"/>
          <p:nvPr/>
        </p:nvSpPr>
        <p:spPr>
          <a:xfrm>
            <a:off x="489060" y="2867468"/>
            <a:ext cx="7128792" cy="369332"/>
          </a:xfrm>
          <a:prstGeom prst="rect">
            <a:avLst/>
          </a:prstGeom>
          <a:noFill/>
        </p:spPr>
        <p:txBody>
          <a:bodyPr wrap="square" rtlCol="0">
            <a:spAutoFit/>
          </a:bodyPr>
          <a:lstStyle/>
          <a:p>
            <a:r>
              <a:rPr lang="fr-FR" b="1" dirty="0" smtClean="0">
                <a:solidFill>
                  <a:srgbClr val="002060"/>
                </a:solidFill>
              </a:rPr>
              <a:t>Réalisation de la phase analytique </a:t>
            </a:r>
            <a:endParaRPr lang="fr-FR" b="1" dirty="0">
              <a:solidFill>
                <a:srgbClr val="002060"/>
              </a:solidFill>
            </a:endParaRPr>
          </a:p>
        </p:txBody>
      </p:sp>
      <p:sp>
        <p:nvSpPr>
          <p:cNvPr id="17" name="ZoneTexte 16"/>
          <p:cNvSpPr txBox="1"/>
          <p:nvPr/>
        </p:nvSpPr>
        <p:spPr>
          <a:xfrm flipH="1">
            <a:off x="489060" y="3133084"/>
            <a:ext cx="5589614" cy="1200329"/>
          </a:xfrm>
          <a:prstGeom prst="rect">
            <a:avLst/>
          </a:prstGeom>
          <a:noFill/>
        </p:spPr>
        <p:txBody>
          <a:bodyPr wrap="square" rtlCol="0">
            <a:spAutoFit/>
          </a:bodyPr>
          <a:lstStyle/>
          <a:p>
            <a:r>
              <a:rPr lang="fr-FR" dirty="0" smtClean="0"/>
              <a:t>Art. </a:t>
            </a:r>
            <a:r>
              <a:rPr lang="fr-FR" dirty="0"/>
              <a:t>4</a:t>
            </a:r>
            <a:r>
              <a:rPr lang="fr-FR" dirty="0" smtClean="0"/>
              <a:t> catégories professionnels</a:t>
            </a:r>
          </a:p>
          <a:p>
            <a:r>
              <a:rPr lang="fr-FR" dirty="0" smtClean="0"/>
              <a:t>Art. 5 lieux ouverts à la biologie délocalisée</a:t>
            </a:r>
          </a:p>
          <a:p>
            <a:r>
              <a:rPr lang="fr-FR" dirty="0" smtClean="0"/>
              <a:t>Art. 6 convention</a:t>
            </a:r>
          </a:p>
          <a:p>
            <a:r>
              <a:rPr lang="fr-FR" dirty="0" smtClean="0"/>
              <a:t>Art. 7 conditions de réalisation des prélèvements </a:t>
            </a:r>
            <a:endParaRPr lang="fr-FR" dirty="0"/>
          </a:p>
        </p:txBody>
      </p:sp>
      <p:sp>
        <p:nvSpPr>
          <p:cNvPr id="18" name="Flèche droite 17"/>
          <p:cNvSpPr/>
          <p:nvPr/>
        </p:nvSpPr>
        <p:spPr>
          <a:xfrm>
            <a:off x="6086799" y="3841734"/>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droite 18"/>
          <p:cNvSpPr/>
          <p:nvPr/>
        </p:nvSpPr>
        <p:spPr>
          <a:xfrm>
            <a:off x="6084168" y="3509380"/>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droite 19"/>
          <p:cNvSpPr/>
          <p:nvPr/>
        </p:nvSpPr>
        <p:spPr>
          <a:xfrm>
            <a:off x="6084168" y="3210718"/>
            <a:ext cx="504056" cy="137461"/>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p:nvSpPr>
        <p:spPr>
          <a:xfrm>
            <a:off x="6654738" y="3097410"/>
            <a:ext cx="2232248" cy="307777"/>
          </a:xfrm>
          <a:prstGeom prst="rect">
            <a:avLst/>
          </a:prstGeom>
          <a:noFill/>
        </p:spPr>
        <p:txBody>
          <a:bodyPr wrap="square" rtlCol="0">
            <a:spAutoFit/>
          </a:bodyPr>
          <a:lstStyle/>
          <a:p>
            <a:r>
              <a:rPr lang="fr-FR" sz="1400" dirty="0" smtClean="0"/>
              <a:t>Pas d’ajout</a:t>
            </a:r>
            <a:endParaRPr lang="fr-FR" sz="1400" dirty="0"/>
          </a:p>
        </p:txBody>
      </p:sp>
      <p:sp>
        <p:nvSpPr>
          <p:cNvPr id="22" name="ZoneTexte 21"/>
          <p:cNvSpPr txBox="1"/>
          <p:nvPr/>
        </p:nvSpPr>
        <p:spPr>
          <a:xfrm>
            <a:off x="6654738" y="3410083"/>
            <a:ext cx="2232248" cy="307777"/>
          </a:xfrm>
          <a:prstGeom prst="rect">
            <a:avLst/>
          </a:prstGeom>
          <a:noFill/>
        </p:spPr>
        <p:txBody>
          <a:bodyPr wrap="square" rtlCol="0">
            <a:spAutoFit/>
          </a:bodyPr>
          <a:lstStyle/>
          <a:p>
            <a:r>
              <a:rPr lang="fr-FR" sz="1400" dirty="0" smtClean="0"/>
              <a:t>Ajouts cf. Focus </a:t>
            </a:r>
            <a:endParaRPr lang="fr-FR" sz="1400" dirty="0"/>
          </a:p>
        </p:txBody>
      </p:sp>
      <p:sp>
        <p:nvSpPr>
          <p:cNvPr id="24" name="ZoneTexte 23"/>
          <p:cNvSpPr txBox="1"/>
          <p:nvPr/>
        </p:nvSpPr>
        <p:spPr>
          <a:xfrm>
            <a:off x="5942595" y="1375255"/>
            <a:ext cx="3748122" cy="523220"/>
          </a:xfrm>
          <a:prstGeom prst="rect">
            <a:avLst/>
          </a:prstGeom>
          <a:noFill/>
        </p:spPr>
        <p:txBody>
          <a:bodyPr wrap="square" rtlCol="0">
            <a:spAutoFit/>
          </a:bodyPr>
          <a:lstStyle/>
          <a:p>
            <a:r>
              <a:rPr lang="fr-FR" sz="1400" dirty="0" smtClean="0"/>
              <a:t>Pas d’ajout de Professionnels</a:t>
            </a:r>
          </a:p>
          <a:p>
            <a:r>
              <a:rPr lang="fr-FR" sz="1400" dirty="0" smtClean="0"/>
              <a:t>Introduction notion de convention</a:t>
            </a:r>
            <a:endParaRPr lang="fr-FR" sz="1400" dirty="0"/>
          </a:p>
        </p:txBody>
      </p:sp>
      <p:sp>
        <p:nvSpPr>
          <p:cNvPr id="23" name="Flèche droite 22"/>
          <p:cNvSpPr/>
          <p:nvPr/>
        </p:nvSpPr>
        <p:spPr>
          <a:xfrm>
            <a:off x="6078674" y="4142426"/>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p:cNvSpPr txBox="1"/>
          <p:nvPr/>
        </p:nvSpPr>
        <p:spPr>
          <a:xfrm>
            <a:off x="6654738" y="4002618"/>
            <a:ext cx="2232248" cy="307777"/>
          </a:xfrm>
          <a:prstGeom prst="rect">
            <a:avLst/>
          </a:prstGeom>
          <a:noFill/>
        </p:spPr>
        <p:txBody>
          <a:bodyPr wrap="square" rtlCol="0">
            <a:spAutoFit/>
          </a:bodyPr>
          <a:lstStyle/>
          <a:p>
            <a:r>
              <a:rPr lang="fr-FR" sz="1400" dirty="0" smtClean="0"/>
              <a:t>Ajout de l’article</a:t>
            </a:r>
            <a:endParaRPr lang="fr-FR" sz="1400" dirty="0"/>
          </a:p>
        </p:txBody>
      </p:sp>
      <p:sp>
        <p:nvSpPr>
          <p:cNvPr id="26" name="Titre 8"/>
          <p:cNvSpPr>
            <a:spLocks noGrp="1"/>
          </p:cNvSpPr>
          <p:nvPr>
            <p:ph type="title"/>
          </p:nvPr>
        </p:nvSpPr>
        <p:spPr>
          <a:xfrm>
            <a:off x="1276860" y="527313"/>
            <a:ext cx="8424863" cy="539991"/>
          </a:xfrm>
        </p:spPr>
        <p:txBody>
          <a:bodyPr/>
          <a:lstStyle/>
          <a:p>
            <a:r>
              <a:rPr lang="fr-FR" dirty="0" smtClean="0">
                <a:solidFill>
                  <a:srgbClr val="002060"/>
                </a:solidFill>
              </a:rPr>
              <a:t>Révision de l’arrêté du 13 août 2014</a:t>
            </a:r>
            <a:endParaRPr lang="fr-FR" dirty="0">
              <a:solidFill>
                <a:srgbClr val="002060"/>
              </a:solidFill>
            </a:endParaRPr>
          </a:p>
        </p:txBody>
      </p:sp>
      <p:sp>
        <p:nvSpPr>
          <p:cNvPr id="4" name="Accolade ouvrante 3"/>
          <p:cNvSpPr/>
          <p:nvPr/>
        </p:nvSpPr>
        <p:spPr>
          <a:xfrm>
            <a:off x="5870779" y="1391448"/>
            <a:ext cx="133465" cy="45354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537647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7</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23/06/2022</a:t>
            </a:fld>
            <a:endParaRPr lang="fr-FR" cap="all" dirty="0"/>
          </a:p>
        </p:txBody>
      </p:sp>
      <p:sp>
        <p:nvSpPr>
          <p:cNvPr id="7" name="Espace réservé du pied de page 6"/>
          <p:cNvSpPr>
            <a:spLocks noGrp="1"/>
          </p:cNvSpPr>
          <p:nvPr>
            <p:ph type="ftr" sz="quarter" idx="3"/>
          </p:nvPr>
        </p:nvSpPr>
        <p:spPr/>
        <p:txBody>
          <a:bodyPr/>
          <a:lstStyle/>
          <a:p>
            <a:r>
              <a:rPr lang="fr-FR" dirty="0" smtClean="0"/>
              <a:t>Direction générale de l’offre de soins</a:t>
            </a:r>
            <a:endParaRPr lang="fr-FR" dirty="0"/>
          </a:p>
        </p:txBody>
      </p:sp>
      <p:sp>
        <p:nvSpPr>
          <p:cNvPr id="4" name="Rectangle 3"/>
          <p:cNvSpPr/>
          <p:nvPr/>
        </p:nvSpPr>
        <p:spPr>
          <a:xfrm>
            <a:off x="467544" y="642268"/>
            <a:ext cx="7704856" cy="4501232"/>
          </a:xfrm>
          <a:prstGeom prst="rect">
            <a:avLst/>
          </a:prstGeom>
        </p:spPr>
        <p:txBody>
          <a:bodyPr wrap="square">
            <a:spAutoFit/>
          </a:bodyPr>
          <a:lstStyle/>
          <a:p>
            <a:pPr algn="ctr">
              <a:lnSpc>
                <a:spcPct val="115000"/>
              </a:lnSpc>
              <a:spcAft>
                <a:spcPts val="600"/>
              </a:spcAft>
            </a:pPr>
            <a:r>
              <a:rPr lang="fr-FR" sz="1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Article 1</a:t>
            </a:r>
            <a:r>
              <a:rPr lang="fr-FR" sz="1400" b="1" baseline="30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er</a:t>
            </a:r>
            <a:endParaRPr lang="fr-FR" sz="14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Les catégories de professionnels de santé, autres qu'un biologiste médical au sens des articles L. 6213-1, L. 6213-2 et L. 6213-2-1 du code de la santé publique, habilités à réaliser, en application de l'article L. 6211-13 du code précité, dans le cadre de leurs compétences définies par ce même code, les prélèvements d'échantillons de biologie médicale, sont les suivantes :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1) Les médecins ;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2) Les chirurgiens-dentistes ;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3) Les sages-femmes ;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4) Les infirmiers ;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5) Les techniciens de laboratoire médical titulaires du certificat de capacité pour effectuer des prélèvements sanguins mentionnés à l'article R. 4352-13 du code précité ;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6) Les manipulateurs d'électroradiologie médicale conformément aux dispositions de l'article R. 4351-2 du même code.</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Les procédures applicables sont fixées conformément à l’article L. 6211-14 du même code </a:t>
            </a:r>
            <a:endParaRPr lang="fr-FR" sz="1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fr-FR" sz="14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Titre 8"/>
          <p:cNvSpPr>
            <a:spLocks noGrp="1"/>
          </p:cNvSpPr>
          <p:nvPr>
            <p:ph type="title"/>
          </p:nvPr>
        </p:nvSpPr>
        <p:spPr>
          <a:xfrm>
            <a:off x="1403648" y="174739"/>
            <a:ext cx="5671404" cy="539991"/>
          </a:xfrm>
        </p:spPr>
        <p:txBody>
          <a:bodyPr/>
          <a:lstStyle/>
          <a:p>
            <a:r>
              <a:rPr lang="fr-FR" dirty="0" smtClean="0">
                <a:solidFill>
                  <a:srgbClr val="002060"/>
                </a:solidFill>
              </a:rPr>
              <a:t>Focus sur les articles</a:t>
            </a:r>
            <a:endParaRPr lang="fr-FR" dirty="0">
              <a:solidFill>
                <a:srgbClr val="002060"/>
              </a:solidFill>
            </a:endParaRPr>
          </a:p>
        </p:txBody>
      </p:sp>
    </p:spTree>
    <p:extLst>
      <p:ext uri="{BB962C8B-B14F-4D97-AF65-F5344CB8AC3E}">
        <p14:creationId xmlns:p14="http://schemas.microsoft.com/office/powerpoint/2010/main" val="661938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8</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23/06/2022</a:t>
            </a:fld>
            <a:endParaRPr lang="fr-FR" cap="all"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4" name="Rectangle 3"/>
          <p:cNvSpPr/>
          <p:nvPr/>
        </p:nvSpPr>
        <p:spPr>
          <a:xfrm>
            <a:off x="467544" y="468506"/>
            <a:ext cx="7704856" cy="4455066"/>
          </a:xfrm>
          <a:prstGeom prst="rect">
            <a:avLst/>
          </a:prstGeom>
        </p:spPr>
        <p:txBody>
          <a:bodyPr wrap="square">
            <a:spAutoFit/>
          </a:bodyPr>
          <a:lstStyle/>
          <a:p>
            <a:pPr algn="ctr">
              <a:lnSpc>
                <a:spcPct val="115000"/>
              </a:lnSpc>
              <a:spcAft>
                <a:spcPts val="600"/>
              </a:spcAft>
            </a:pPr>
            <a:r>
              <a:rPr lang="fr-FR" sz="1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Article </a:t>
            </a:r>
            <a:r>
              <a:rPr lang="fr-FR" sz="14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2</a:t>
            </a:r>
            <a:endParaRPr lang="fr-FR" sz="14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smtClean="0">
                <a:latin typeface="Times New Roman" panose="02020603050405020304" pitchFamily="18" charset="0"/>
                <a:ea typeface="Times New Roman" panose="02020603050405020304" pitchFamily="18" charset="0"/>
                <a:cs typeface="Times New Roman" panose="02020603050405020304" pitchFamily="18" charset="0"/>
              </a:rPr>
              <a:t>Lorsque </a:t>
            </a: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le prélèvement d'un échantillon biologique ne peut être réalisé ni dans un site d'un laboratoire de biologie médicale, ni dans un hôpital des armées, ni dans un établissement de santé, ni au domicile du patient, il peut l'être dans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1) Les cabinets de médecins, de chirurgiens-dentistes et de sages-femmes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2) Les cabinets d'infirmiers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3) Le lieu d'intervention d'aide médicale urgente sur une personne justifiant des soins immédiats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4) Les véhicules sanitaires lors d'un transport sanitaire médicalisé, en cas d'urgence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5) Les lieux d'exercice du service de santé au travail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6) Les centres de santé définis à l'</a:t>
            </a:r>
            <a:r>
              <a:rPr lang="fr-FR" sz="1100" b="1" dirty="0">
                <a:solidFill>
                  <a:srgbClr val="0563C1"/>
                </a:solidFill>
                <a:latin typeface="Times New Roman" panose="02020603050405020304" pitchFamily="18" charset="0"/>
                <a:ea typeface="Times New Roman" panose="02020603050405020304" pitchFamily="18" charset="0"/>
                <a:cs typeface="Times New Roman" panose="02020603050405020304" pitchFamily="18" charset="0"/>
                <a:hlinkClick r:id="rId2"/>
              </a:rPr>
              <a:t>article L. 6323-1 du code de la santé publique</a:t>
            </a: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7) Les maisons de santé définies à l’article L. 6323-3 du code de la santé publique ; </a:t>
            </a:r>
            <a:endParaRPr lang="fr-FR" sz="11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8) Les maisons de naissance définies à l’article L. 6323-4 du code de la santé publique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9) Les établissements ou services médico-sociaux mentionnés aux 6°,7°et 9 °du I. de l'article L. 312-1 du code de l'action sociale et des familles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10) Les centres médicaux du service de santé des armées mentionné à l’article L. 6326-1 du code de la santé publique et les </a:t>
            </a:r>
            <a:r>
              <a:rPr lang="fr-FR" sz="1100" b="1" dirty="0">
                <a:latin typeface="Times New Roman" panose="02020603050405020304" pitchFamily="18" charset="0"/>
                <a:ea typeface="Calibri" panose="020F0502020204030204" pitchFamily="34" charset="0"/>
                <a:cs typeface="Times New Roman" panose="02020603050405020304" pitchFamily="18" charset="0"/>
              </a:rPr>
              <a:t>bâtiments de la Marine nationale mentionnés au II de l’article L. 5000-2 du code des transports ;</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latin typeface="Times New Roman" panose="02020603050405020304" pitchFamily="18" charset="0"/>
                <a:ea typeface="Times New Roman" panose="02020603050405020304" pitchFamily="18" charset="0"/>
                <a:cs typeface="Times New Roman" panose="02020603050405020304" pitchFamily="18" charset="0"/>
              </a:rPr>
              <a:t>11) Les centres de rétention administrative.</a:t>
            </a: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endParaRPr lang="fr-FR" sz="11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8352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9</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23/06/2022</a:t>
            </a:fld>
            <a:endParaRPr lang="fr-FR" cap="all"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4" name="Rectangle 3"/>
          <p:cNvSpPr/>
          <p:nvPr/>
        </p:nvSpPr>
        <p:spPr>
          <a:xfrm>
            <a:off x="467544" y="1203598"/>
            <a:ext cx="7704856" cy="2954655"/>
          </a:xfrm>
          <a:prstGeom prst="rect">
            <a:avLst/>
          </a:prstGeom>
        </p:spPr>
        <p:txBody>
          <a:bodyPr wrap="square">
            <a:spAutoFit/>
          </a:bodyPr>
          <a:lstStyle/>
          <a:p>
            <a:pPr algn="ctr"/>
            <a:r>
              <a:rPr lang="fr-FR" b="1" dirty="0">
                <a:solidFill>
                  <a:srgbClr val="002060"/>
                </a:solidFill>
                <a:latin typeface="Times New Roman" panose="02020603050405020304" pitchFamily="18" charset="0"/>
                <a:cs typeface="Times New Roman" panose="02020603050405020304" pitchFamily="18" charset="0"/>
              </a:rPr>
              <a:t>Article </a:t>
            </a:r>
            <a:r>
              <a:rPr lang="fr-FR" b="1" dirty="0" smtClean="0">
                <a:solidFill>
                  <a:srgbClr val="002060"/>
                </a:solidFill>
                <a:latin typeface="Times New Roman" panose="02020603050405020304" pitchFamily="18" charset="0"/>
                <a:cs typeface="Times New Roman" panose="02020603050405020304" pitchFamily="18" charset="0"/>
              </a:rPr>
              <a:t>3</a:t>
            </a:r>
          </a:p>
          <a:p>
            <a:pPr algn="ctr"/>
            <a:endParaRPr lang="fr-FR" sz="1400" b="1" dirty="0">
              <a:solidFill>
                <a:srgbClr val="002060"/>
              </a:solidFill>
              <a:latin typeface="Times New Roman" panose="02020603050405020304" pitchFamily="18" charset="0"/>
              <a:cs typeface="Times New Roman" panose="02020603050405020304" pitchFamily="18" charset="0"/>
            </a:endParaRPr>
          </a:p>
          <a:p>
            <a:r>
              <a:rPr lang="fr-FR" sz="1400" b="1" dirty="0">
                <a:latin typeface="Times New Roman" panose="02020603050405020304" pitchFamily="18" charset="0"/>
                <a:cs typeface="Times New Roman" panose="02020603050405020304" pitchFamily="18" charset="0"/>
              </a:rPr>
              <a:t>Le prélèvement d'un échantillon biologique peut également être réalisé dans : </a:t>
            </a:r>
            <a:endParaRPr lang="fr-FR" sz="1400" b="1" dirty="0" smtClean="0">
              <a:latin typeface="Times New Roman" panose="02020603050405020304" pitchFamily="18" charset="0"/>
              <a:cs typeface="Times New Roman" panose="02020603050405020304" pitchFamily="18" charset="0"/>
            </a:endParaRPr>
          </a:p>
          <a:p>
            <a:endParaRPr lang="fr-FR" sz="1400" b="1" dirty="0">
              <a:latin typeface="Times New Roman" panose="02020603050405020304" pitchFamily="18" charset="0"/>
              <a:cs typeface="Times New Roman" panose="02020603050405020304" pitchFamily="18" charset="0"/>
            </a:endParaRPr>
          </a:p>
          <a:p>
            <a:r>
              <a:rPr lang="fr-FR" sz="1400" b="1" dirty="0">
                <a:latin typeface="Times New Roman" panose="02020603050405020304" pitchFamily="18" charset="0"/>
                <a:cs typeface="Times New Roman" panose="02020603050405020304" pitchFamily="18" charset="0"/>
              </a:rPr>
              <a:t>1) Les centres d'examen de santé pratiquant les examens périodiques de santé mentionnés aux articles L. 321-3 et R. 321-5 du code de la sécurité sociale ; </a:t>
            </a:r>
          </a:p>
          <a:p>
            <a:r>
              <a:rPr lang="fr-FR" sz="1400" b="1" dirty="0">
                <a:latin typeface="Times New Roman" panose="02020603050405020304" pitchFamily="18" charset="0"/>
                <a:cs typeface="Times New Roman" panose="02020603050405020304" pitchFamily="18" charset="0"/>
              </a:rPr>
              <a:t>2) Les services de consultations de dépistage anonyme et gratuit mentionnés à l'article L. 3121-2 du code de la santé publique ; </a:t>
            </a:r>
          </a:p>
          <a:p>
            <a:r>
              <a:rPr lang="fr-FR" sz="1400" b="1" dirty="0">
                <a:latin typeface="Times New Roman" panose="02020603050405020304" pitchFamily="18" charset="0"/>
                <a:cs typeface="Times New Roman" panose="02020603050405020304" pitchFamily="18" charset="0"/>
              </a:rPr>
              <a:t>3) Les établissements ou organismes habilités en tant que centre d'information, de dépistage et de diagnostic des infections sexuellement transmissibles mentionnés à l'article L. 3121-2-1 du même code, pour le dépistage des maladies infectieuses transmissibles ; </a:t>
            </a:r>
          </a:p>
          <a:p>
            <a:r>
              <a:rPr lang="fr-FR" sz="1400" b="1" dirty="0">
                <a:latin typeface="Times New Roman" panose="02020603050405020304" pitchFamily="18" charset="0"/>
                <a:cs typeface="Times New Roman" panose="02020603050405020304" pitchFamily="18" charset="0"/>
              </a:rPr>
              <a:t>4) Les centres de soins, d'accompagnement et de prévention en addictologie mentionnés à l'article L. 3411-4 du code de la santé publique pour le diagnostic des hépatites virales. </a:t>
            </a:r>
          </a:p>
        </p:txBody>
      </p:sp>
    </p:spTree>
    <p:extLst>
      <p:ext uri="{BB962C8B-B14F-4D97-AF65-F5344CB8AC3E}">
        <p14:creationId xmlns:p14="http://schemas.microsoft.com/office/powerpoint/2010/main" val="1434461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10</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23/06/2022</a:t>
            </a:fld>
            <a:endParaRPr lang="fr-FR" cap="all"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4" name="Rectangle 3"/>
          <p:cNvSpPr/>
          <p:nvPr/>
        </p:nvSpPr>
        <p:spPr>
          <a:xfrm>
            <a:off x="467544" y="987574"/>
            <a:ext cx="7704856" cy="3257495"/>
          </a:xfrm>
          <a:prstGeom prst="rect">
            <a:avLst/>
          </a:prstGeom>
        </p:spPr>
        <p:txBody>
          <a:bodyPr wrap="square">
            <a:spAutoFit/>
          </a:bodyPr>
          <a:lstStyle/>
          <a:p>
            <a:pPr algn="ctr">
              <a:lnSpc>
                <a:spcPct val="115000"/>
              </a:lnSpc>
              <a:spcAft>
                <a:spcPts val="600"/>
              </a:spcAft>
            </a:pPr>
            <a:r>
              <a:rPr lang="fr-FR"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Article 4</a:t>
            </a:r>
            <a:endParaRPr lang="fr-FR"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Les catégories de professionnels de santé, autres que les biologistes médicaux, habilités à réaliser en application de l’article L. 6211-18 du code de la santé publique et exclusivement sous la responsabilité du biologiste médical en dehors du laboratoire de biologie médicale, la phase analytique des examens de biologie médicale pour des motifs liés à l’état de santé du patient, sont les suivantes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1) Les médecins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2) Les sages-femmes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3) Les infirmiers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4) Les techniciens de laboratoire biologie médical et les personnes autorisées à exercer ces fonctions en application des articles L. 4352-3-1 et L. 4352-3-2 du code de la santé publique.</a:t>
            </a:r>
            <a:endParaRPr lang="fr-FR" sz="14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005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11</a:t>
            </a:fld>
            <a:endParaRPr lang="fr-FR" dirty="0"/>
          </a:p>
        </p:txBody>
      </p:sp>
      <p:sp>
        <p:nvSpPr>
          <p:cNvPr id="6" name="Espace réservé de la date 5"/>
          <p:cNvSpPr>
            <a:spLocks noGrp="1"/>
          </p:cNvSpPr>
          <p:nvPr>
            <p:ph type="dt" sz="half" idx="2"/>
          </p:nvPr>
        </p:nvSpPr>
        <p:spPr/>
        <p:txBody>
          <a:bodyPr/>
          <a:lstStyle/>
          <a:p>
            <a:fld id="{251C71F6-E0A6-1740-B64F-38F332886BAF}" type="datetime1">
              <a:rPr lang="fr-FR" cap="all" smtClean="0"/>
              <a:pPr/>
              <a:t>23/06/2022</a:t>
            </a:fld>
            <a:endParaRPr lang="fr-FR" cap="all" dirty="0"/>
          </a:p>
        </p:txBody>
      </p:sp>
      <p:sp>
        <p:nvSpPr>
          <p:cNvPr id="8" name="Espace réservé du pied de page 7"/>
          <p:cNvSpPr>
            <a:spLocks noGrp="1"/>
          </p:cNvSpPr>
          <p:nvPr>
            <p:ph type="ftr" sz="quarter" idx="3"/>
          </p:nvPr>
        </p:nvSpPr>
        <p:spPr/>
        <p:txBody>
          <a:bodyPr/>
          <a:lstStyle/>
          <a:p>
            <a:r>
              <a:rPr lang="fr-FR" dirty="0" smtClean="0"/>
              <a:t>Direction générale de l’offre de soins</a:t>
            </a:r>
            <a:endParaRPr lang="fr-FR" dirty="0"/>
          </a:p>
        </p:txBody>
      </p:sp>
      <p:sp>
        <p:nvSpPr>
          <p:cNvPr id="9" name="Rectangle 8"/>
          <p:cNvSpPr/>
          <p:nvPr/>
        </p:nvSpPr>
        <p:spPr>
          <a:xfrm>
            <a:off x="512873" y="987574"/>
            <a:ext cx="7560840" cy="3444020"/>
          </a:xfrm>
          <a:prstGeom prst="rect">
            <a:avLst/>
          </a:prstGeom>
        </p:spPr>
        <p:txBody>
          <a:bodyPr wrap="square">
            <a:spAutoFit/>
          </a:bodyPr>
          <a:lstStyle/>
          <a:p>
            <a:pPr algn="ctr">
              <a:lnSpc>
                <a:spcPct val="115000"/>
              </a:lnSpc>
              <a:spcAft>
                <a:spcPts val="600"/>
              </a:spcAft>
            </a:pPr>
            <a:r>
              <a:rPr lang="fr-FR"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Article 5</a:t>
            </a:r>
            <a:endParaRPr lang="fr-FR"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La phase analytique d'un examen de biologie médicale, peut être réalisée en dehors d'un établissement de santé, en application du 2° du I de l'article L. 6211-18 du même code, si l’état de santé du patient le nécessite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1) Dans un véhicule sanitaire lors d'un transport sanitaire médicalisé ;</a:t>
            </a:r>
            <a:endParaRPr lang="fr-FR" sz="1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Dans un centre médical du service de santé des armées </a:t>
            </a:r>
            <a:r>
              <a:rPr lang="fr-FR" sz="14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mentionné </a:t>
            </a:r>
            <a:r>
              <a:rPr lang="fr-F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à l’article L.6326-1 du code de la santé publique et les bâtiments de la Marine nationale mentionnés au II de l’article L. 5000-2 du code des transports ;</a:t>
            </a:r>
            <a:endParaRPr lang="fr-FR" sz="1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 Pour les examens mentionnés en annexe du présent arrêté, dans un des centres de santé définis à l'</a:t>
            </a:r>
            <a:r>
              <a:rPr lang="fr-F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hlinkClick r:id="rId2"/>
              </a:rPr>
              <a:t>article L. 6323-1 du code de la santé publique</a:t>
            </a:r>
            <a:r>
              <a:rPr lang="fr-F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une des maisons de santé définies à l’article L. 6323-4 du même code ainsi que dans un des établissements d’hébergement pour personnes âgées dépendantes mentionnés au 6° du I de l’article L. 312-1 du code de l’action sociale et des familles. </a:t>
            </a:r>
            <a:endParaRPr lang="fr-FR" sz="14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Ellipse 9"/>
          <p:cNvSpPr/>
          <p:nvPr/>
        </p:nvSpPr>
        <p:spPr>
          <a:xfrm rot="602440">
            <a:off x="7157321" y="470725"/>
            <a:ext cx="1751465" cy="978234"/>
          </a:xfrm>
          <a:prstGeom prst="ellipse">
            <a:avLst/>
          </a:prstGeom>
          <a:solidFill>
            <a:srgbClr val="DEE3F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rgbClr val="002060"/>
                </a:solidFill>
              </a:rPr>
              <a:t>Restriction </a:t>
            </a:r>
          </a:p>
          <a:p>
            <a:pPr algn="ctr"/>
            <a:r>
              <a:rPr lang="fr-FR" sz="1100" dirty="0" smtClean="0">
                <a:solidFill>
                  <a:srgbClr val="002060"/>
                </a:solidFill>
              </a:rPr>
              <a:t>lieux d’ouverture et </a:t>
            </a:r>
          </a:p>
          <a:p>
            <a:pPr algn="ctr"/>
            <a:r>
              <a:rPr lang="fr-FR" sz="1100" dirty="0" smtClean="0">
                <a:solidFill>
                  <a:srgbClr val="002060"/>
                </a:solidFill>
              </a:rPr>
              <a:t>liste d’examens </a:t>
            </a:r>
            <a:endParaRPr lang="fr-FR" sz="1100" dirty="0">
              <a:solidFill>
                <a:srgbClr val="002060"/>
              </a:solidFill>
            </a:endParaRPr>
          </a:p>
        </p:txBody>
      </p:sp>
    </p:spTree>
    <p:extLst>
      <p:ext uri="{BB962C8B-B14F-4D97-AF65-F5344CB8AC3E}">
        <p14:creationId xmlns:p14="http://schemas.microsoft.com/office/powerpoint/2010/main" val="60769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12</a:t>
            </a:fld>
            <a:endParaRPr lang="fr-FR" dirty="0"/>
          </a:p>
        </p:txBody>
      </p:sp>
      <p:sp>
        <p:nvSpPr>
          <p:cNvPr id="6" name="Espace réservé de la date 5"/>
          <p:cNvSpPr>
            <a:spLocks noGrp="1"/>
          </p:cNvSpPr>
          <p:nvPr>
            <p:ph type="dt" sz="half" idx="2"/>
          </p:nvPr>
        </p:nvSpPr>
        <p:spPr/>
        <p:txBody>
          <a:bodyPr/>
          <a:lstStyle/>
          <a:p>
            <a:fld id="{251C71F6-E0A6-1740-B64F-38F332886BAF}" type="datetime1">
              <a:rPr lang="fr-FR" cap="all" smtClean="0"/>
              <a:pPr/>
              <a:t>23/06/2022</a:t>
            </a:fld>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9" name="Rectangle 8"/>
          <p:cNvSpPr/>
          <p:nvPr/>
        </p:nvSpPr>
        <p:spPr>
          <a:xfrm>
            <a:off x="512873" y="1275606"/>
            <a:ext cx="7560840" cy="2926635"/>
          </a:xfrm>
          <a:prstGeom prst="rect">
            <a:avLst/>
          </a:prstGeom>
        </p:spPr>
        <p:txBody>
          <a:bodyPr wrap="square">
            <a:spAutoFit/>
          </a:bodyPr>
          <a:lstStyle/>
          <a:p>
            <a:pPr algn="ctr">
              <a:lnSpc>
                <a:spcPct val="115000"/>
              </a:lnSpc>
              <a:spcAft>
                <a:spcPts val="600"/>
              </a:spcAft>
            </a:pPr>
            <a:r>
              <a:rPr lang="fr-FR"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Article </a:t>
            </a:r>
            <a:r>
              <a:rPr lang="fr-FR"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6</a:t>
            </a:r>
          </a:p>
          <a:p>
            <a:pPr algn="ctr">
              <a:lnSpc>
                <a:spcPct val="115000"/>
              </a:lnSpc>
              <a:spcAft>
                <a:spcPts val="600"/>
              </a:spcAft>
            </a:pPr>
            <a:endParaRPr lang="fr-FR" b="1"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La convention citée au II de l’article L. 6211-18 du code de la santé publique, entre les professionnels de santé exerçant dans les lieux mentionnés au 3) de l’article 5 du présent arrêté ou le représentant légal de la structure, et le représentant légal du laboratoire de biologie médicale répondant aux exigences d’accréditation de l’article L. 6221-1 du même code pour ces examens, comprend notamment les modalités de réalisation de la phase analytique et la formation à la lecture du résultat.</a:t>
            </a:r>
            <a:endParaRPr lang="fr-FR" sz="1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Les clauses de cette convention peuvent être ajoutées à celle prévue à l’article L. 6211-14 du même code, pour la réalisation du prélèvement. </a:t>
            </a:r>
            <a:endParaRPr lang="fr-FR" sz="14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Ellipse 6"/>
          <p:cNvSpPr/>
          <p:nvPr/>
        </p:nvSpPr>
        <p:spPr>
          <a:xfrm rot="524198">
            <a:off x="5941556" y="606242"/>
            <a:ext cx="2961923" cy="1257365"/>
          </a:xfrm>
          <a:prstGeom prst="ellipse">
            <a:avLst/>
          </a:prstGeom>
          <a:solidFill>
            <a:srgbClr val="DEE3F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rgbClr val="002060"/>
                </a:solidFill>
              </a:rPr>
              <a:t>Convention(s)</a:t>
            </a:r>
            <a:r>
              <a:rPr lang="fr-FR" sz="1100" dirty="0" smtClean="0">
                <a:solidFill>
                  <a:srgbClr val="002060"/>
                </a:solidFill>
              </a:rPr>
              <a:t>  </a:t>
            </a:r>
          </a:p>
          <a:p>
            <a:r>
              <a:rPr lang="fr-FR" sz="1100" dirty="0" smtClean="0">
                <a:solidFill>
                  <a:srgbClr val="002060"/>
                </a:solidFill>
              </a:rPr>
              <a:t>phase analytique  prélèvements</a:t>
            </a:r>
          </a:p>
          <a:p>
            <a:pPr algn="ctr"/>
            <a:r>
              <a:rPr lang="fr-FR" sz="1100" b="1" dirty="0" smtClean="0">
                <a:solidFill>
                  <a:srgbClr val="002060"/>
                </a:solidFill>
              </a:rPr>
              <a:t>Accréditation</a:t>
            </a:r>
          </a:p>
          <a:p>
            <a:r>
              <a:rPr lang="fr-FR" sz="1100" b="1" dirty="0" smtClean="0">
                <a:solidFill>
                  <a:srgbClr val="002060"/>
                </a:solidFill>
              </a:rPr>
              <a:t>Responsabilité du biologiste</a:t>
            </a:r>
            <a:endParaRPr lang="fr-FR" sz="1100" b="1" dirty="0">
              <a:solidFill>
                <a:srgbClr val="002060"/>
              </a:solidFill>
            </a:endParaRPr>
          </a:p>
        </p:txBody>
      </p:sp>
    </p:spTree>
    <p:extLst>
      <p:ext uri="{BB962C8B-B14F-4D97-AF65-F5344CB8AC3E}">
        <p14:creationId xmlns:p14="http://schemas.microsoft.com/office/powerpoint/2010/main" val="2557821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13</a:t>
            </a:fld>
            <a:endParaRPr lang="fr-FR" dirty="0"/>
          </a:p>
        </p:txBody>
      </p:sp>
      <p:sp>
        <p:nvSpPr>
          <p:cNvPr id="6" name="Espace réservé de la date 5"/>
          <p:cNvSpPr>
            <a:spLocks noGrp="1"/>
          </p:cNvSpPr>
          <p:nvPr>
            <p:ph type="dt" sz="half" idx="2"/>
          </p:nvPr>
        </p:nvSpPr>
        <p:spPr/>
        <p:txBody>
          <a:bodyPr/>
          <a:lstStyle/>
          <a:p>
            <a:fld id="{251C71F6-E0A6-1740-B64F-38F332886BAF}" type="datetime1">
              <a:rPr lang="fr-FR" cap="all" smtClean="0"/>
              <a:pPr/>
              <a:t>23/06/2022</a:t>
            </a:fld>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9" name="Rectangle 8"/>
          <p:cNvSpPr/>
          <p:nvPr/>
        </p:nvSpPr>
        <p:spPr>
          <a:xfrm>
            <a:off x="512873" y="1275606"/>
            <a:ext cx="7560840" cy="806375"/>
          </a:xfrm>
          <a:prstGeom prst="rect">
            <a:avLst/>
          </a:prstGeom>
        </p:spPr>
        <p:txBody>
          <a:bodyPr wrap="square">
            <a:spAutoFit/>
          </a:bodyPr>
          <a:lstStyle/>
          <a:p>
            <a:pPr algn="ctr">
              <a:lnSpc>
                <a:spcPct val="115000"/>
              </a:lnSpc>
              <a:spcAft>
                <a:spcPts val="600"/>
              </a:spcAft>
            </a:pPr>
            <a:r>
              <a:rPr lang="fr-FR"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Article 7</a:t>
            </a:r>
            <a:endParaRPr lang="fr-FR"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15000"/>
              </a:lnSpc>
              <a:spcAft>
                <a:spcPts val="600"/>
              </a:spcAft>
            </a:pPr>
            <a:endParaRPr lang="fr-FR"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935582" y="2139702"/>
            <a:ext cx="7102113" cy="1945148"/>
          </a:xfrm>
          <a:prstGeom prst="rect">
            <a:avLst/>
          </a:prstGeom>
        </p:spPr>
        <p:txBody>
          <a:bodyPr wrap="square">
            <a:spAutoFit/>
          </a:bodyPr>
          <a:lstStyle/>
          <a:p>
            <a:pPr algn="just">
              <a:lnSpc>
                <a:spcPct val="115000"/>
              </a:lnSpc>
              <a:spcAft>
                <a:spcPts val="600"/>
              </a:spcAft>
            </a:pPr>
            <a:r>
              <a:rPr lang="fr-FR"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Les </a:t>
            </a:r>
            <a:r>
              <a:rPr lang="fr-FR"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conditions</a:t>
            </a:r>
            <a:r>
              <a:rPr lang="fr-FR"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de </a:t>
            </a:r>
            <a:r>
              <a:rPr lang="fr-FR"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réalisation</a:t>
            </a:r>
            <a:r>
              <a:rPr lang="fr-FR"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des </a:t>
            </a:r>
            <a:r>
              <a:rPr lang="fr-FR"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prélèvements</a:t>
            </a:r>
            <a:r>
              <a:rPr lang="fr-FR"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des examens de biologie médicale, ne pouvant être réalisés dans le laboratoire de biologie médicale dans des délais compatibles avec l'état de santé du patient, sont celles prévues par les dispositions de l’article D. 6211-2 du code de la santé </a:t>
            </a:r>
            <a:r>
              <a:rPr lang="fr-FR" sz="1600"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publique.</a:t>
            </a:r>
          </a:p>
          <a:p>
            <a:pPr algn="just">
              <a:lnSpc>
                <a:spcPct val="115000"/>
              </a:lnSpc>
              <a:spcAft>
                <a:spcPts val="600"/>
              </a:spcAft>
            </a:pPr>
            <a:endParaRPr lang="fr-FR" sz="16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600" dirty="0">
                <a:latin typeface="Times New Roman" panose="02020603050405020304" pitchFamily="18" charset="0"/>
                <a:ea typeface="Times New Roman" panose="02020603050405020304" pitchFamily="18" charset="0"/>
                <a:cs typeface="Times New Roman" panose="02020603050405020304" pitchFamily="18" charset="0"/>
              </a:rPr>
              <a:t> </a:t>
            </a:r>
            <a:endParaRPr lang="fr-FR"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Ellipse 9"/>
          <p:cNvSpPr/>
          <p:nvPr/>
        </p:nvSpPr>
        <p:spPr>
          <a:xfrm rot="602440">
            <a:off x="6933089" y="877616"/>
            <a:ext cx="1751465" cy="978234"/>
          </a:xfrm>
          <a:prstGeom prst="ellipse">
            <a:avLst/>
          </a:prstGeom>
          <a:solidFill>
            <a:srgbClr val="DEE3F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002060"/>
                </a:solidFill>
              </a:rPr>
              <a:t>I</a:t>
            </a:r>
            <a:r>
              <a:rPr lang="fr-FR" sz="1100" dirty="0" smtClean="0">
                <a:solidFill>
                  <a:srgbClr val="002060"/>
                </a:solidFill>
              </a:rPr>
              <a:t>dentification </a:t>
            </a:r>
            <a:r>
              <a:rPr lang="fr-FR" sz="1100" dirty="0">
                <a:solidFill>
                  <a:srgbClr val="002060"/>
                </a:solidFill>
              </a:rPr>
              <a:t>et </a:t>
            </a:r>
            <a:r>
              <a:rPr lang="fr-FR" sz="1100" dirty="0" smtClean="0">
                <a:solidFill>
                  <a:srgbClr val="002060"/>
                </a:solidFill>
              </a:rPr>
              <a:t>traçabilité des prélèvements</a:t>
            </a:r>
            <a:endParaRPr lang="fr-FR" sz="1100" dirty="0">
              <a:solidFill>
                <a:srgbClr val="002060"/>
              </a:solidFill>
            </a:endParaRPr>
          </a:p>
        </p:txBody>
      </p:sp>
    </p:spTree>
    <p:extLst>
      <p:ext uri="{BB962C8B-B14F-4D97-AF65-F5344CB8AC3E}">
        <p14:creationId xmlns:p14="http://schemas.microsoft.com/office/powerpoint/2010/main" val="3958965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14</a:t>
            </a:fld>
            <a:endParaRPr lang="fr-FR" dirty="0"/>
          </a:p>
        </p:txBody>
      </p:sp>
      <p:sp>
        <p:nvSpPr>
          <p:cNvPr id="6" name="Espace réservé de la date 5"/>
          <p:cNvSpPr>
            <a:spLocks noGrp="1"/>
          </p:cNvSpPr>
          <p:nvPr>
            <p:ph type="dt" sz="half" idx="2"/>
          </p:nvPr>
        </p:nvSpPr>
        <p:spPr/>
        <p:txBody>
          <a:bodyPr/>
          <a:lstStyle/>
          <a:p>
            <a:fld id="{251C71F6-E0A6-1740-B64F-38F332886BAF}" type="datetime1">
              <a:rPr lang="fr-FR" cap="all" smtClean="0"/>
              <a:pPr/>
              <a:t>23/06/2022</a:t>
            </a:fld>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9" name="Rectangle 8"/>
          <p:cNvSpPr/>
          <p:nvPr/>
        </p:nvSpPr>
        <p:spPr>
          <a:xfrm>
            <a:off x="539552" y="1347614"/>
            <a:ext cx="7776864" cy="1478866"/>
          </a:xfrm>
          <a:prstGeom prst="rect">
            <a:avLst/>
          </a:prstGeom>
        </p:spPr>
        <p:txBody>
          <a:bodyPr wrap="square">
            <a:spAutoFit/>
          </a:bodyPr>
          <a:lstStyle/>
          <a:p>
            <a:pPr algn="ctr">
              <a:lnSpc>
                <a:spcPct val="115000"/>
              </a:lnSpc>
              <a:spcAft>
                <a:spcPts val="600"/>
              </a:spcAft>
            </a:pPr>
            <a:r>
              <a:rPr lang="fr-FR"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Article 8</a:t>
            </a:r>
            <a:endParaRPr lang="fr-FR"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dirty="0">
                <a:latin typeface="Times New Roman" panose="02020603050405020304" pitchFamily="18" charset="0"/>
                <a:ea typeface="Times New Roman" panose="02020603050405020304" pitchFamily="18" charset="0"/>
                <a:cs typeface="Times New Roman" panose="02020603050405020304" pitchFamily="18" charset="0"/>
              </a:rPr>
              <a:t>L’arrêté du 13 août 2014 fixant les catégories de professionnels de santé autorisés à réaliser des prélèvements d'échantillons biologiques aux fins d'un examen de biologie médicale et la phase analytique de l'examen de biologie médicale en dehors d'un laboratoire de biologie médicale ainsi que les lieux de réalisation de ces phases, est </a:t>
            </a:r>
            <a:r>
              <a:rPr lang="fr-FR" sz="1400" b="1" dirty="0">
                <a:latin typeface="Times New Roman" panose="02020603050405020304" pitchFamily="18" charset="0"/>
                <a:ea typeface="Times New Roman" panose="02020603050405020304" pitchFamily="18" charset="0"/>
                <a:cs typeface="Times New Roman" panose="02020603050405020304" pitchFamily="18" charset="0"/>
              </a:rPr>
              <a:t>abrogé</a:t>
            </a:r>
            <a:r>
              <a:rPr lang="fr-FR" sz="1400" dirty="0">
                <a:latin typeface="Times New Roman" panose="02020603050405020304" pitchFamily="18" charset="0"/>
                <a:ea typeface="Times New Roman" panose="02020603050405020304" pitchFamily="18" charset="0"/>
                <a:cs typeface="Times New Roman" panose="02020603050405020304" pitchFamily="18" charset="0"/>
              </a:rPr>
              <a:t>.</a:t>
            </a:r>
            <a:endParaRPr lang="fr-F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0554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15</a:t>
            </a:fld>
            <a:endParaRPr lang="fr-FR" dirty="0"/>
          </a:p>
        </p:txBody>
      </p:sp>
      <p:sp>
        <p:nvSpPr>
          <p:cNvPr id="6" name="Espace réservé de la date 5"/>
          <p:cNvSpPr>
            <a:spLocks noGrp="1"/>
          </p:cNvSpPr>
          <p:nvPr>
            <p:ph type="dt" sz="half" idx="2"/>
          </p:nvPr>
        </p:nvSpPr>
        <p:spPr/>
        <p:txBody>
          <a:bodyPr/>
          <a:lstStyle/>
          <a:p>
            <a:r>
              <a:rPr lang="fr-FR" cap="all" dirty="0" smtClean="0"/>
              <a:t>06/10/2021</a:t>
            </a:r>
            <a:endParaRPr lang="fr-FR" cap="all" dirty="0"/>
          </a:p>
        </p:txBody>
      </p:sp>
      <p:sp>
        <p:nvSpPr>
          <p:cNvPr id="8" name="Espace réservé du pied de page 7"/>
          <p:cNvSpPr>
            <a:spLocks noGrp="1"/>
          </p:cNvSpPr>
          <p:nvPr>
            <p:ph type="ftr" sz="quarter" idx="3"/>
          </p:nvPr>
        </p:nvSpPr>
        <p:spPr/>
        <p:txBody>
          <a:bodyPr/>
          <a:lstStyle/>
          <a:p>
            <a:r>
              <a:rPr lang="fr-FR" dirty="0" smtClean="0"/>
              <a:t>Direction générale de l’offre de soins</a:t>
            </a:r>
            <a:endParaRPr lang="fr-FR" dirty="0"/>
          </a:p>
        </p:txBody>
      </p:sp>
      <p:sp>
        <p:nvSpPr>
          <p:cNvPr id="17" name="ZoneTexte 16"/>
          <p:cNvSpPr txBox="1"/>
          <p:nvPr/>
        </p:nvSpPr>
        <p:spPr>
          <a:xfrm>
            <a:off x="316010" y="1025416"/>
            <a:ext cx="8555892" cy="830997"/>
          </a:xfrm>
          <a:prstGeom prst="rect">
            <a:avLst/>
          </a:prstGeom>
          <a:solidFill>
            <a:srgbClr val="DEE3FA"/>
          </a:solidFill>
        </p:spPr>
        <p:txBody>
          <a:bodyPr wrap="square" rtlCol="0">
            <a:spAutoFit/>
          </a:bodyPr>
          <a:lstStyle>
            <a:defPPr>
              <a:defRPr lang="fr-FR"/>
            </a:defPPr>
            <a:lvl1pPr algn="just">
              <a:defRPr sz="1600" b="1">
                <a:solidFill>
                  <a:srgbClr val="002060"/>
                </a:solidFill>
                <a:latin typeface="+mj-lt"/>
                <a:ea typeface="+mj-ea"/>
                <a:cs typeface="+mj-cs"/>
              </a:defRPr>
            </a:lvl1pPr>
          </a:lstStyle>
          <a:p>
            <a:r>
              <a:rPr lang="fr-FR" i="1" u="sng" dirty="0" smtClean="0"/>
              <a:t>2021</a:t>
            </a:r>
            <a:r>
              <a:rPr lang="fr-FR" i="1" dirty="0" smtClean="0"/>
              <a:t> crédits d’amorçage via le FIR</a:t>
            </a:r>
            <a:endParaRPr lang="fr-FR" i="1" dirty="0"/>
          </a:p>
          <a:p>
            <a:r>
              <a:rPr lang="fr-FR" dirty="0" smtClean="0"/>
              <a:t>Première délégation aux ARS (11M€) accompagnée de consigne de mise en réserve dans l’attente de la publication de l’arrêté </a:t>
            </a:r>
            <a:endParaRPr lang="fr-FR" dirty="0"/>
          </a:p>
        </p:txBody>
      </p:sp>
      <p:sp>
        <p:nvSpPr>
          <p:cNvPr id="18" name="ZoneTexte 17"/>
          <p:cNvSpPr txBox="1"/>
          <p:nvPr/>
        </p:nvSpPr>
        <p:spPr>
          <a:xfrm>
            <a:off x="323850" y="1957416"/>
            <a:ext cx="8555892" cy="1077218"/>
          </a:xfrm>
          <a:prstGeom prst="rect">
            <a:avLst/>
          </a:prstGeom>
          <a:solidFill>
            <a:srgbClr val="DEE3FA"/>
          </a:solidFill>
        </p:spPr>
        <p:txBody>
          <a:bodyPr wrap="square" rtlCol="0">
            <a:spAutoFit/>
          </a:bodyPr>
          <a:lstStyle/>
          <a:p>
            <a:r>
              <a:rPr lang="fr-FR" sz="1600" b="1" i="1" u="sng" dirty="0" smtClean="0">
                <a:solidFill>
                  <a:srgbClr val="002060"/>
                </a:solidFill>
              </a:rPr>
              <a:t>2023</a:t>
            </a:r>
          </a:p>
          <a:p>
            <a:r>
              <a:rPr lang="fr-FR" sz="1600" b="1" i="1" dirty="0" smtClean="0">
                <a:solidFill>
                  <a:srgbClr val="002060"/>
                </a:solidFill>
              </a:rPr>
              <a:t>Délégation de crédits via le FIR </a:t>
            </a:r>
          </a:p>
          <a:p>
            <a:r>
              <a:rPr lang="fr-FR" sz="1600" b="1" dirty="0" smtClean="0">
                <a:solidFill>
                  <a:srgbClr val="002060"/>
                </a:solidFill>
              </a:rPr>
              <a:t>Création des actes dédiés à la biologie </a:t>
            </a:r>
            <a:r>
              <a:rPr lang="fr-FR" sz="1600" b="1" smtClean="0">
                <a:solidFill>
                  <a:srgbClr val="002060"/>
                </a:solidFill>
              </a:rPr>
              <a:t>délocalisée par la CNAM</a:t>
            </a:r>
            <a:endParaRPr lang="fr-FR" sz="1600" b="1" dirty="0" smtClean="0">
              <a:solidFill>
                <a:srgbClr val="002060"/>
              </a:solidFill>
            </a:endParaRPr>
          </a:p>
          <a:p>
            <a:r>
              <a:rPr lang="fr-FR" sz="1600" b="1" dirty="0" smtClean="0">
                <a:solidFill>
                  <a:srgbClr val="002060"/>
                </a:solidFill>
              </a:rPr>
              <a:t>Enregistrement des données d’activité </a:t>
            </a:r>
          </a:p>
        </p:txBody>
      </p:sp>
      <p:sp>
        <p:nvSpPr>
          <p:cNvPr id="12" name="Titre 8"/>
          <p:cNvSpPr>
            <a:spLocks noGrp="1"/>
          </p:cNvSpPr>
          <p:nvPr>
            <p:ph type="title"/>
          </p:nvPr>
        </p:nvSpPr>
        <p:spPr>
          <a:xfrm>
            <a:off x="251520" y="485425"/>
            <a:ext cx="8892480" cy="539991"/>
          </a:xfrm>
        </p:spPr>
        <p:txBody>
          <a:bodyPr>
            <a:normAutofit fontScale="90000"/>
          </a:bodyPr>
          <a:lstStyle/>
          <a:p>
            <a:r>
              <a:rPr lang="fr-FR" dirty="0" smtClean="0">
                <a:solidFill>
                  <a:srgbClr val="002060"/>
                </a:solidFill>
              </a:rPr>
              <a:t>Projet du schéma transitoire et cible pérenne de financement</a:t>
            </a:r>
            <a:endParaRPr lang="fr-FR" dirty="0">
              <a:solidFill>
                <a:srgbClr val="002060"/>
              </a:solidFill>
            </a:endParaRPr>
          </a:p>
        </p:txBody>
      </p:sp>
      <p:sp>
        <p:nvSpPr>
          <p:cNvPr id="9" name="ZoneTexte 8"/>
          <p:cNvSpPr txBox="1"/>
          <p:nvPr/>
        </p:nvSpPr>
        <p:spPr>
          <a:xfrm>
            <a:off x="323850" y="3135643"/>
            <a:ext cx="8555892" cy="1569660"/>
          </a:xfrm>
          <a:prstGeom prst="rect">
            <a:avLst/>
          </a:prstGeom>
          <a:solidFill>
            <a:srgbClr val="DEE3FA"/>
          </a:solidFill>
        </p:spPr>
        <p:txBody>
          <a:bodyPr wrap="square" rtlCol="0">
            <a:spAutoFit/>
          </a:bodyPr>
          <a:lstStyle>
            <a:defPPr>
              <a:defRPr lang="fr-FR"/>
            </a:defPPr>
            <a:lvl1pPr algn="just">
              <a:defRPr sz="1600" b="1">
                <a:solidFill>
                  <a:srgbClr val="002060"/>
                </a:solidFill>
                <a:latin typeface="+mj-lt"/>
                <a:ea typeface="+mj-ea"/>
                <a:cs typeface="+mj-cs"/>
              </a:defRPr>
            </a:lvl1pPr>
          </a:lstStyle>
          <a:p>
            <a:r>
              <a:rPr lang="fr-FR" i="1" u="sng" dirty="0" smtClean="0"/>
              <a:t>2024</a:t>
            </a:r>
            <a:endParaRPr lang="fr-FR" dirty="0" smtClean="0"/>
          </a:p>
          <a:p>
            <a:r>
              <a:rPr lang="fr-FR" dirty="0" smtClean="0"/>
              <a:t>Fin des crédits d’amorçage via le FIR (sous réserve des délais d’évolution du SI CNAM)</a:t>
            </a:r>
          </a:p>
          <a:p>
            <a:r>
              <a:rPr lang="fr-FR" dirty="0" smtClean="0"/>
              <a:t>Mise en place du modèle de financement pérenne avec les actes </a:t>
            </a:r>
            <a:r>
              <a:rPr lang="fr-FR" dirty="0" err="1" smtClean="0"/>
              <a:t>nomenclaturés</a:t>
            </a:r>
            <a:r>
              <a:rPr lang="fr-FR" dirty="0" smtClean="0"/>
              <a:t> pour les biologistes et les médecins (convention 2023)</a:t>
            </a:r>
          </a:p>
          <a:p>
            <a:r>
              <a:rPr lang="fr-FR" dirty="0" smtClean="0"/>
              <a:t>Suivi et évaluation du dispositif </a:t>
            </a:r>
            <a:endParaRPr lang="fr-FR" dirty="0"/>
          </a:p>
        </p:txBody>
      </p:sp>
      <p:sp>
        <p:nvSpPr>
          <p:cNvPr id="10" name="Ellipse 9"/>
          <p:cNvSpPr/>
          <p:nvPr/>
        </p:nvSpPr>
        <p:spPr>
          <a:xfrm rot="602440">
            <a:off x="7822248" y="2726759"/>
            <a:ext cx="1288759" cy="491683"/>
          </a:xfrm>
          <a:prstGeom prst="ellipse">
            <a:avLst/>
          </a:prstGeom>
          <a:solidFill>
            <a:srgbClr val="DEE3F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rgbClr val="002060"/>
                </a:solidFill>
              </a:rPr>
              <a:t>A stabiliser</a:t>
            </a:r>
            <a:endParaRPr lang="fr-FR" sz="1100" dirty="0">
              <a:solidFill>
                <a:srgbClr val="002060"/>
              </a:solidFill>
            </a:endParaRPr>
          </a:p>
        </p:txBody>
      </p:sp>
    </p:spTree>
    <p:extLst>
      <p:ext uri="{BB962C8B-B14F-4D97-AF65-F5344CB8AC3E}">
        <p14:creationId xmlns:p14="http://schemas.microsoft.com/office/powerpoint/2010/main" val="1836029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16</a:t>
            </a:fld>
            <a:endParaRPr lang="fr-FR" dirty="0"/>
          </a:p>
        </p:txBody>
      </p:sp>
      <p:sp>
        <p:nvSpPr>
          <p:cNvPr id="3" name="Espace réservé du texte 2"/>
          <p:cNvSpPr>
            <a:spLocks noGrp="1"/>
          </p:cNvSpPr>
          <p:nvPr>
            <p:ph type="body" sz="quarter" idx="14"/>
          </p:nvPr>
        </p:nvSpPr>
        <p:spPr>
          <a:xfrm>
            <a:off x="401805" y="1102295"/>
            <a:ext cx="7554569" cy="1559318"/>
          </a:xfrm>
          <a:ln>
            <a:solidFill>
              <a:srgbClr val="002060"/>
            </a:solidFill>
          </a:ln>
        </p:spPr>
        <p:txBody>
          <a:bodyPr/>
          <a:lstStyle/>
          <a:p>
            <a:r>
              <a:rPr lang="fr-FR" sz="1800" b="1" dirty="0" smtClean="0">
                <a:solidFill>
                  <a:srgbClr val="002060"/>
                </a:solidFill>
              </a:rPr>
              <a:t>Projet d’arrêté en cours</a:t>
            </a:r>
          </a:p>
          <a:p>
            <a:pPr>
              <a:spcAft>
                <a:spcPts val="0"/>
              </a:spcAft>
            </a:pPr>
            <a:r>
              <a:rPr lang="fr-FR" dirty="0" smtClean="0">
                <a:solidFill>
                  <a:srgbClr val="002060"/>
                </a:solidFill>
              </a:rPr>
              <a:t>		</a:t>
            </a:r>
            <a:r>
              <a:rPr lang="fr-FR" sz="1600" dirty="0" smtClean="0">
                <a:solidFill>
                  <a:srgbClr val="002060"/>
                </a:solidFill>
              </a:rPr>
              <a:t>Ouverture des </a:t>
            </a:r>
            <a:r>
              <a:rPr lang="fr-FR" sz="1600" b="1" dirty="0" smtClean="0">
                <a:solidFill>
                  <a:srgbClr val="002060"/>
                </a:solidFill>
              </a:rPr>
              <a:t>lieux</a:t>
            </a:r>
            <a:r>
              <a:rPr lang="fr-FR" sz="1600" dirty="0" smtClean="0">
                <a:solidFill>
                  <a:srgbClr val="002060"/>
                </a:solidFill>
              </a:rPr>
              <a:t> </a:t>
            </a:r>
            <a:r>
              <a:rPr lang="fr-FR" sz="1600" b="1" dirty="0" smtClean="0">
                <a:solidFill>
                  <a:srgbClr val="002060"/>
                </a:solidFill>
              </a:rPr>
              <a:t>limitée</a:t>
            </a:r>
            <a:r>
              <a:rPr lang="fr-FR" sz="1600" dirty="0" smtClean="0">
                <a:solidFill>
                  <a:srgbClr val="002060"/>
                </a:solidFill>
              </a:rPr>
              <a:t> </a:t>
            </a:r>
          </a:p>
          <a:p>
            <a:pPr>
              <a:spcAft>
                <a:spcPts val="0"/>
              </a:spcAft>
            </a:pPr>
            <a:r>
              <a:rPr lang="fr-FR" sz="1600" dirty="0" smtClean="0"/>
              <a:t>			</a:t>
            </a:r>
            <a:r>
              <a:rPr lang="fr-FR" sz="1600" dirty="0" smtClean="0">
                <a:solidFill>
                  <a:srgbClr val="002060"/>
                </a:solidFill>
              </a:rPr>
              <a:t>Centres de santé</a:t>
            </a:r>
          </a:p>
          <a:p>
            <a:pPr>
              <a:spcAft>
                <a:spcPts val="0"/>
              </a:spcAft>
            </a:pPr>
            <a:r>
              <a:rPr lang="fr-FR" sz="1600" dirty="0" smtClean="0">
                <a:solidFill>
                  <a:srgbClr val="002060"/>
                </a:solidFill>
              </a:rPr>
              <a:t>			Maisons de santé</a:t>
            </a:r>
          </a:p>
          <a:p>
            <a:pPr>
              <a:spcAft>
                <a:spcPts val="0"/>
              </a:spcAft>
            </a:pPr>
            <a:r>
              <a:rPr lang="fr-FR" sz="1600" dirty="0" smtClean="0">
                <a:solidFill>
                  <a:srgbClr val="002060"/>
                </a:solidFill>
              </a:rPr>
              <a:t>			EHPAD</a:t>
            </a:r>
            <a:endParaRPr lang="fr-FR" sz="1600" b="1" dirty="0" smtClean="0">
              <a:solidFill>
                <a:srgbClr val="002060"/>
              </a:solidFill>
            </a:endParaRPr>
          </a:p>
          <a:p>
            <a:r>
              <a:rPr lang="fr-FR" sz="1600" b="1" dirty="0">
                <a:solidFill>
                  <a:srgbClr val="002060"/>
                </a:solidFill>
              </a:rPr>
              <a:t>	</a:t>
            </a:r>
            <a:r>
              <a:rPr lang="fr-FR" sz="1600" b="1" dirty="0" smtClean="0">
                <a:solidFill>
                  <a:srgbClr val="002060"/>
                </a:solidFill>
              </a:rPr>
              <a:t>	Examens</a:t>
            </a:r>
            <a:r>
              <a:rPr lang="fr-FR" sz="1600" dirty="0" smtClean="0"/>
              <a:t> </a:t>
            </a:r>
            <a:r>
              <a:rPr lang="fr-FR" sz="1600" dirty="0" smtClean="0">
                <a:solidFill>
                  <a:srgbClr val="002060"/>
                </a:solidFill>
              </a:rPr>
              <a:t>autorisés</a:t>
            </a:r>
            <a:r>
              <a:rPr lang="fr-FR" sz="1600" dirty="0" smtClean="0"/>
              <a:t> </a:t>
            </a:r>
            <a:r>
              <a:rPr lang="fr-FR" sz="1600" b="1" dirty="0" smtClean="0">
                <a:solidFill>
                  <a:srgbClr val="002060"/>
                </a:solidFill>
              </a:rPr>
              <a:t>restreints</a:t>
            </a:r>
            <a:endParaRPr lang="fr-FR" sz="1600" b="1" dirty="0">
              <a:solidFill>
                <a:srgbClr val="002060"/>
              </a:solidFill>
            </a:endParaRPr>
          </a:p>
        </p:txBody>
      </p:sp>
      <p:sp>
        <p:nvSpPr>
          <p:cNvPr id="4" name="Espace réservé de la date 3"/>
          <p:cNvSpPr>
            <a:spLocks noGrp="1"/>
          </p:cNvSpPr>
          <p:nvPr>
            <p:ph type="dt" sz="half" idx="2"/>
          </p:nvPr>
        </p:nvSpPr>
        <p:spPr/>
        <p:txBody>
          <a:bodyPr/>
          <a:lstStyle/>
          <a:p>
            <a:fld id="{0597CDB5-73DC-8641-8CC1-FAD9379FD627}" type="datetime1">
              <a:rPr lang="fr-FR" cap="all" smtClean="0"/>
              <a:pPr/>
              <a:t>23/06/2022</a:t>
            </a:fld>
            <a:endParaRPr lang="fr-FR" cap="all" dirty="0"/>
          </a:p>
        </p:txBody>
      </p:sp>
      <p:sp>
        <p:nvSpPr>
          <p:cNvPr id="6" name="Titre 5"/>
          <p:cNvSpPr>
            <a:spLocks noGrp="1"/>
          </p:cNvSpPr>
          <p:nvPr>
            <p:ph type="title"/>
          </p:nvPr>
        </p:nvSpPr>
        <p:spPr>
          <a:xfrm>
            <a:off x="467544" y="487060"/>
            <a:ext cx="8424863" cy="539991"/>
          </a:xfrm>
        </p:spPr>
        <p:txBody>
          <a:bodyPr/>
          <a:lstStyle/>
          <a:p>
            <a:r>
              <a:rPr lang="fr-FR" dirty="0" smtClean="0">
                <a:solidFill>
                  <a:srgbClr val="002060"/>
                </a:solidFill>
              </a:rPr>
              <a:t>Objectifs : limiter et maitriser la biologie délocalisée</a:t>
            </a:r>
            <a:endParaRPr lang="fr-FR" dirty="0">
              <a:solidFill>
                <a:srgbClr val="002060"/>
              </a:solidFill>
            </a:endParaRPr>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9" name="ZoneTexte 8"/>
          <p:cNvSpPr txBox="1"/>
          <p:nvPr/>
        </p:nvSpPr>
        <p:spPr>
          <a:xfrm>
            <a:off x="410063" y="2767982"/>
            <a:ext cx="7560840" cy="923330"/>
          </a:xfrm>
          <a:prstGeom prst="rect">
            <a:avLst/>
          </a:prstGeom>
          <a:noFill/>
          <a:ln>
            <a:solidFill>
              <a:srgbClr val="002060"/>
            </a:solidFill>
          </a:ln>
        </p:spPr>
        <p:txBody>
          <a:bodyPr wrap="square" rtlCol="0">
            <a:spAutoFit/>
          </a:bodyPr>
          <a:lstStyle/>
          <a:p>
            <a:r>
              <a:rPr lang="fr-FR" b="1" dirty="0" smtClean="0">
                <a:solidFill>
                  <a:srgbClr val="002060"/>
                </a:solidFill>
              </a:rPr>
              <a:t>Risques</a:t>
            </a:r>
            <a:r>
              <a:rPr lang="fr-FR" dirty="0">
                <a:solidFill>
                  <a:srgbClr val="002060"/>
                </a:solidFill>
              </a:rPr>
              <a:t>	</a:t>
            </a:r>
            <a:r>
              <a:rPr lang="fr-FR" dirty="0" smtClean="0">
                <a:solidFill>
                  <a:srgbClr val="002060"/>
                </a:solidFill>
              </a:rPr>
              <a:t>	Explosion du nombre d’actes</a:t>
            </a:r>
          </a:p>
          <a:p>
            <a:r>
              <a:rPr lang="fr-FR" dirty="0">
                <a:solidFill>
                  <a:srgbClr val="002060"/>
                </a:solidFill>
              </a:rPr>
              <a:t>	</a:t>
            </a:r>
            <a:r>
              <a:rPr lang="fr-FR" dirty="0" smtClean="0">
                <a:solidFill>
                  <a:srgbClr val="002060"/>
                </a:solidFill>
              </a:rPr>
              <a:t>	Désorganisation de la biologie </a:t>
            </a:r>
          </a:p>
          <a:p>
            <a:r>
              <a:rPr lang="fr-FR" dirty="0">
                <a:solidFill>
                  <a:srgbClr val="002060"/>
                </a:solidFill>
              </a:rPr>
              <a:t>	</a:t>
            </a:r>
            <a:r>
              <a:rPr lang="fr-FR" dirty="0" smtClean="0">
                <a:solidFill>
                  <a:srgbClr val="002060"/>
                </a:solidFill>
              </a:rPr>
              <a:t>	Manque de visibilité pour les ARS  </a:t>
            </a:r>
            <a:endParaRPr lang="fr-FR" dirty="0">
              <a:solidFill>
                <a:srgbClr val="002060"/>
              </a:solidFill>
            </a:endParaRPr>
          </a:p>
        </p:txBody>
      </p:sp>
      <p:sp>
        <p:nvSpPr>
          <p:cNvPr id="10" name="Flèche droite 9"/>
          <p:cNvSpPr/>
          <p:nvPr/>
        </p:nvSpPr>
        <p:spPr>
          <a:xfrm>
            <a:off x="395536" y="4171867"/>
            <a:ext cx="792088" cy="288032"/>
          </a:xfrm>
          <a:prstGeom prst="rightArrow">
            <a:avLst/>
          </a:prstGeom>
          <a:solidFill>
            <a:srgbClr val="DEE3FA"/>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1" name="ZoneTexte 10"/>
          <p:cNvSpPr txBox="1"/>
          <p:nvPr/>
        </p:nvSpPr>
        <p:spPr>
          <a:xfrm>
            <a:off x="1534285" y="3775741"/>
            <a:ext cx="6422090" cy="923330"/>
          </a:xfrm>
          <a:prstGeom prst="rect">
            <a:avLst/>
          </a:prstGeom>
          <a:noFill/>
          <a:ln>
            <a:solidFill>
              <a:srgbClr val="002060"/>
            </a:solidFill>
          </a:ln>
        </p:spPr>
        <p:txBody>
          <a:bodyPr wrap="square" rtlCol="0">
            <a:spAutoFit/>
          </a:bodyPr>
          <a:lstStyle/>
          <a:p>
            <a:r>
              <a:rPr lang="fr-FR" b="1" dirty="0" smtClean="0">
                <a:solidFill>
                  <a:srgbClr val="002060"/>
                </a:solidFill>
              </a:rPr>
              <a:t>En questionnement dans le cadre du PLFSS 2023 </a:t>
            </a:r>
          </a:p>
          <a:p>
            <a:r>
              <a:rPr lang="fr-FR" dirty="0" smtClean="0">
                <a:solidFill>
                  <a:srgbClr val="002060"/>
                </a:solidFill>
              </a:rPr>
              <a:t>introduire la possibilité d’une régulation par les ARS via l’introduction de </a:t>
            </a:r>
            <a:r>
              <a:rPr lang="fr-FR" b="1" dirty="0" smtClean="0">
                <a:solidFill>
                  <a:srgbClr val="002060"/>
                </a:solidFill>
              </a:rPr>
              <a:t>critères</a:t>
            </a:r>
            <a:r>
              <a:rPr lang="fr-FR" dirty="0" smtClean="0">
                <a:solidFill>
                  <a:srgbClr val="002060"/>
                </a:solidFill>
              </a:rPr>
              <a:t> fixés dans l’arrêté </a:t>
            </a:r>
            <a:endParaRPr lang="fr-FR" dirty="0">
              <a:solidFill>
                <a:srgbClr val="002060"/>
              </a:solidFill>
            </a:endParaRPr>
          </a:p>
        </p:txBody>
      </p:sp>
    </p:spTree>
    <p:extLst>
      <p:ext uri="{BB962C8B-B14F-4D97-AF65-F5344CB8AC3E}">
        <p14:creationId xmlns:p14="http://schemas.microsoft.com/office/powerpoint/2010/main" val="3155337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17</a:t>
            </a:fld>
            <a:endParaRPr lang="fr-FR" dirty="0"/>
          </a:p>
        </p:txBody>
      </p:sp>
      <p:sp>
        <p:nvSpPr>
          <p:cNvPr id="4" name="Espace réservé de la date 3"/>
          <p:cNvSpPr>
            <a:spLocks noGrp="1"/>
          </p:cNvSpPr>
          <p:nvPr>
            <p:ph type="dt" sz="half" idx="2"/>
          </p:nvPr>
        </p:nvSpPr>
        <p:spPr/>
        <p:txBody>
          <a:bodyPr/>
          <a:lstStyle/>
          <a:p>
            <a:fld id="{0597CDB5-73DC-8641-8CC1-FAD9379FD627}" type="datetime1">
              <a:rPr lang="fr-FR" cap="all" smtClean="0"/>
              <a:pPr/>
              <a:t>23/06/2022</a:t>
            </a:fld>
            <a:endParaRPr lang="fr-FR" cap="all" dirty="0"/>
          </a:p>
        </p:txBody>
      </p:sp>
      <p:sp>
        <p:nvSpPr>
          <p:cNvPr id="6" name="Titre 5"/>
          <p:cNvSpPr>
            <a:spLocks noGrp="1"/>
          </p:cNvSpPr>
          <p:nvPr>
            <p:ph type="title"/>
          </p:nvPr>
        </p:nvSpPr>
        <p:spPr>
          <a:xfrm>
            <a:off x="467544" y="487060"/>
            <a:ext cx="8424863" cy="539991"/>
          </a:xfrm>
        </p:spPr>
        <p:txBody>
          <a:bodyPr/>
          <a:lstStyle/>
          <a:p>
            <a:r>
              <a:rPr lang="fr-FR" dirty="0" smtClean="0">
                <a:solidFill>
                  <a:srgbClr val="002060"/>
                </a:solidFill>
              </a:rPr>
              <a:t>Perspectives d’évolution de court/moyen terme</a:t>
            </a:r>
            <a:endParaRPr lang="fr-FR" dirty="0">
              <a:solidFill>
                <a:srgbClr val="002060"/>
              </a:solidFill>
            </a:endParaRPr>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12" name="Espace réservé du texte 2"/>
          <p:cNvSpPr>
            <a:spLocks noGrp="1"/>
          </p:cNvSpPr>
          <p:nvPr>
            <p:ph type="body" sz="quarter" idx="14"/>
          </p:nvPr>
        </p:nvSpPr>
        <p:spPr>
          <a:xfrm>
            <a:off x="562509" y="1360504"/>
            <a:ext cx="7704856" cy="1559317"/>
          </a:xfrm>
          <a:ln>
            <a:solidFill>
              <a:srgbClr val="002060"/>
            </a:solidFill>
          </a:ln>
        </p:spPr>
        <p:txBody>
          <a:bodyPr/>
          <a:lstStyle/>
          <a:p>
            <a:r>
              <a:rPr lang="fr-FR" sz="1800" b="1" dirty="0" smtClean="0">
                <a:solidFill>
                  <a:srgbClr val="002060"/>
                </a:solidFill>
              </a:rPr>
              <a:t>Demandes</a:t>
            </a:r>
            <a:r>
              <a:rPr lang="fr-FR" sz="1800" dirty="0" smtClean="0">
                <a:solidFill>
                  <a:srgbClr val="002060"/>
                </a:solidFill>
              </a:rPr>
              <a:t> </a:t>
            </a:r>
            <a:r>
              <a:rPr lang="fr-FR" sz="1800" b="1" dirty="0" smtClean="0">
                <a:solidFill>
                  <a:srgbClr val="002060"/>
                </a:solidFill>
              </a:rPr>
              <a:t>d’élargissement</a:t>
            </a:r>
            <a:r>
              <a:rPr lang="fr-FR" sz="1800" dirty="0" smtClean="0">
                <a:solidFill>
                  <a:srgbClr val="002060"/>
                </a:solidFill>
              </a:rPr>
              <a:t> de la biologie délocalisée</a:t>
            </a:r>
          </a:p>
          <a:p>
            <a:endParaRPr kumimoji="1" lang="fr-FR" dirty="0">
              <a:solidFill>
                <a:srgbClr val="002060"/>
              </a:solidFill>
            </a:endParaRPr>
          </a:p>
          <a:p>
            <a:r>
              <a:rPr kumimoji="1" lang="en-US" sz="1600" dirty="0" err="1" smtClean="0">
                <a:solidFill>
                  <a:srgbClr val="002060"/>
                </a:solidFill>
              </a:rPr>
              <a:t>en</a:t>
            </a:r>
            <a:r>
              <a:rPr kumimoji="1" lang="en-US" sz="1600" dirty="0" smtClean="0">
                <a:solidFill>
                  <a:srgbClr val="002060"/>
                </a:solidFill>
              </a:rPr>
              <a:t> </a:t>
            </a:r>
            <a:r>
              <a:rPr kumimoji="1" lang="en-US" sz="1600" dirty="0">
                <a:solidFill>
                  <a:srgbClr val="002060"/>
                </a:solidFill>
              </a:rPr>
              <a:t>structures </a:t>
            </a:r>
            <a:r>
              <a:rPr kumimoji="1" lang="en-US" sz="1600" dirty="0" err="1">
                <a:solidFill>
                  <a:srgbClr val="002060"/>
                </a:solidFill>
              </a:rPr>
              <a:t>médico-sociales</a:t>
            </a:r>
            <a:r>
              <a:rPr kumimoji="1" lang="en-US" sz="1600" dirty="0">
                <a:solidFill>
                  <a:srgbClr val="002060"/>
                </a:solidFill>
              </a:rPr>
              <a:t> et </a:t>
            </a:r>
            <a:r>
              <a:rPr kumimoji="1" lang="en-US" sz="1600" dirty="0" err="1">
                <a:solidFill>
                  <a:srgbClr val="002060"/>
                </a:solidFill>
              </a:rPr>
              <a:t>associatives</a:t>
            </a:r>
            <a:r>
              <a:rPr kumimoji="1" lang="en-US" sz="1600" dirty="0">
                <a:solidFill>
                  <a:srgbClr val="002060"/>
                </a:solidFill>
              </a:rPr>
              <a:t> à forte </a:t>
            </a:r>
            <a:r>
              <a:rPr kumimoji="1" lang="en-US" sz="1600" dirty="0" err="1">
                <a:solidFill>
                  <a:srgbClr val="002060"/>
                </a:solidFill>
              </a:rPr>
              <a:t>prévalence</a:t>
            </a:r>
            <a:r>
              <a:rPr kumimoji="1" lang="en-US" sz="1600" dirty="0">
                <a:solidFill>
                  <a:srgbClr val="002060"/>
                </a:solidFill>
              </a:rPr>
              <a:t> pour le VHC (CSAPA, CAARUD, ….)</a:t>
            </a:r>
          </a:p>
          <a:p>
            <a:endParaRPr lang="fr-FR" b="1" dirty="0">
              <a:solidFill>
                <a:srgbClr val="002060"/>
              </a:solidFill>
            </a:endParaRPr>
          </a:p>
        </p:txBody>
      </p:sp>
    </p:spTree>
    <p:extLst>
      <p:ext uri="{BB962C8B-B14F-4D97-AF65-F5344CB8AC3E}">
        <p14:creationId xmlns:p14="http://schemas.microsoft.com/office/powerpoint/2010/main" val="3377484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914378">
              <a:defRPr/>
            </a:pPr>
            <a:fld id="{733122C9-A0B9-462F-8757-0847AD287B63}" type="slidenum">
              <a:rPr lang="fr-FR">
                <a:solidFill>
                  <a:srgbClr val="000000">
                    <a:alpha val="0"/>
                  </a:srgbClr>
                </a:solidFill>
                <a:latin typeface="Arial"/>
              </a:rPr>
              <a:pPr defTabSz="914378">
                <a:defRPr/>
              </a:pPr>
              <a:t>18</a:t>
            </a:fld>
            <a:endParaRPr lang="fr-FR" dirty="0">
              <a:solidFill>
                <a:srgbClr val="000000">
                  <a:alpha val="0"/>
                </a:srgbClr>
              </a:solidFill>
              <a:latin typeface="Arial"/>
            </a:endParaRPr>
          </a:p>
        </p:txBody>
      </p:sp>
      <p:sp>
        <p:nvSpPr>
          <p:cNvPr id="9" name="Titre 8"/>
          <p:cNvSpPr>
            <a:spLocks noGrp="1"/>
          </p:cNvSpPr>
          <p:nvPr>
            <p:ph type="title"/>
          </p:nvPr>
        </p:nvSpPr>
        <p:spPr/>
        <p:txBody>
          <a:bodyPr/>
          <a:lstStyle/>
          <a:p>
            <a:r>
              <a:rPr lang="fr-FR" dirty="0" smtClean="0"/>
              <a:t>T</a:t>
            </a:r>
            <a:endParaRPr lang="fr-FR" dirty="0"/>
          </a:p>
        </p:txBody>
      </p:sp>
      <p:sp>
        <p:nvSpPr>
          <p:cNvPr id="8" name="Espace réservé du pied de page 7"/>
          <p:cNvSpPr>
            <a:spLocks noGrp="1"/>
          </p:cNvSpPr>
          <p:nvPr>
            <p:ph type="ftr" sz="quarter" idx="4294967295"/>
          </p:nvPr>
        </p:nvSpPr>
        <p:spPr>
          <a:xfrm>
            <a:off x="6481661" y="3862300"/>
            <a:ext cx="5880100" cy="360362"/>
          </a:xfrm>
        </p:spPr>
        <p:txBody>
          <a:bodyPr/>
          <a:lstStyle/>
          <a:p>
            <a:pPr defTabSz="914378">
              <a:defRPr/>
            </a:pPr>
            <a:r>
              <a:rPr lang="fr-FR">
                <a:solidFill>
                  <a:srgbClr val="000000"/>
                </a:solidFill>
                <a:latin typeface="Arial"/>
              </a:rPr>
              <a:t>Direction générale de l’offre de soins</a:t>
            </a:r>
            <a:endParaRPr lang="fr-FR" dirty="0">
              <a:solidFill>
                <a:srgbClr val="000000"/>
              </a:solidFill>
              <a:latin typeface="Arial"/>
            </a:endParaRPr>
          </a:p>
        </p:txBody>
      </p:sp>
      <p:sp>
        <p:nvSpPr>
          <p:cNvPr id="14" name="Rectangle à coins arrondis 13"/>
          <p:cNvSpPr/>
          <p:nvPr/>
        </p:nvSpPr>
        <p:spPr>
          <a:xfrm>
            <a:off x="1907704" y="2513570"/>
            <a:ext cx="6048672" cy="1368152"/>
          </a:xfrm>
          <a:prstGeom prst="roundRect">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2000" b="1" dirty="0" smtClean="0">
                <a:solidFill>
                  <a:srgbClr val="002060"/>
                </a:solidFill>
                <a:latin typeface="Arial"/>
              </a:rPr>
              <a:t>Annexes</a:t>
            </a:r>
            <a:endParaRPr lang="fr-FR" sz="2000" b="1" dirty="0">
              <a:solidFill>
                <a:srgbClr val="002060"/>
              </a:solidFill>
              <a:latin typeface="Arial"/>
            </a:endParaRPr>
          </a:p>
        </p:txBody>
      </p:sp>
    </p:spTree>
    <p:extLst>
      <p:ext uri="{BB962C8B-B14F-4D97-AF65-F5344CB8AC3E}">
        <p14:creationId xmlns:p14="http://schemas.microsoft.com/office/powerpoint/2010/main" val="24966008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19</a:t>
            </a:fld>
            <a:endParaRPr lang="fr-FR" dirty="0"/>
          </a:p>
        </p:txBody>
      </p:sp>
      <p:sp>
        <p:nvSpPr>
          <p:cNvPr id="3" name="Espace réservé du texte 2"/>
          <p:cNvSpPr>
            <a:spLocks noGrp="1"/>
          </p:cNvSpPr>
          <p:nvPr>
            <p:ph type="body" sz="quarter" idx="13"/>
          </p:nvPr>
        </p:nvSpPr>
        <p:spPr>
          <a:xfrm>
            <a:off x="251520" y="699542"/>
            <a:ext cx="3960440" cy="2880320"/>
          </a:xfrm>
        </p:spPr>
        <p:txBody>
          <a:bodyPr/>
          <a:lstStyle/>
          <a:p>
            <a:r>
              <a:rPr lang="fr-FR" sz="1100" dirty="0"/>
              <a:t>Article L6211-13</a:t>
            </a:r>
          </a:p>
          <a:p>
            <a:pPr marL="0" indent="0">
              <a:buNone/>
            </a:pPr>
            <a:r>
              <a:rPr lang="fr-FR" sz="1100" b="0" dirty="0" smtClean="0"/>
              <a:t>Lorsque </a:t>
            </a:r>
            <a:r>
              <a:rPr lang="fr-FR" sz="1100" b="0" dirty="0"/>
              <a:t>le prélèvement d'un examen de biologie médicale ne peut être réalisé dans le laboratoire de biologie médicale dans des délais compatibles avec l'état de santé du patient, il peut être réalisé dans un établissement de santé, dans un hôpital des armées, au domicile du patient ou dans des lieux en permettant la réalisation, par un professionnel de santé autorisé conformément aux procédures déterminées avec le biologiste responsable du laboratoire mentionné à l'article </a:t>
            </a:r>
            <a:r>
              <a:rPr lang="fr-FR" sz="1100" b="0" u="sng" dirty="0">
                <a:hlinkClick r:id="rId2"/>
              </a:rPr>
              <a:t>L. 6211-11.</a:t>
            </a:r>
            <a:endParaRPr lang="fr-FR" sz="1100" b="0" dirty="0"/>
          </a:p>
          <a:p>
            <a:pPr marL="0" indent="0">
              <a:buNone/>
            </a:pPr>
            <a:r>
              <a:rPr lang="fr-FR" sz="1100" b="0" dirty="0"/>
              <a:t>Les catégories de professionnels de santé autorisés à réaliser le prélèvement ainsi que les lieux et les conditions permettant sa réalisation sont fixés par arrêté du ministre chargé de la santé.</a:t>
            </a:r>
          </a:p>
        </p:txBody>
      </p:sp>
      <p:sp>
        <p:nvSpPr>
          <p:cNvPr id="5" name="Espace réservé du texte 4"/>
          <p:cNvSpPr>
            <a:spLocks noGrp="1"/>
          </p:cNvSpPr>
          <p:nvPr>
            <p:ph type="body" sz="quarter" idx="15"/>
          </p:nvPr>
        </p:nvSpPr>
        <p:spPr>
          <a:xfrm>
            <a:off x="4499992" y="51470"/>
            <a:ext cx="4139991" cy="2860762"/>
          </a:xfrm>
        </p:spPr>
        <p:txBody>
          <a:bodyPr/>
          <a:lstStyle/>
          <a:p>
            <a:r>
              <a:rPr lang="fr-FR" sz="900" dirty="0"/>
              <a:t>Article L6211-18</a:t>
            </a:r>
          </a:p>
          <a:p>
            <a:pPr marL="0" indent="0">
              <a:buNone/>
            </a:pPr>
            <a:r>
              <a:rPr lang="fr-FR" sz="900" b="0" dirty="0" smtClean="0"/>
              <a:t>I</a:t>
            </a:r>
            <a:r>
              <a:rPr lang="fr-FR" sz="900" b="0" dirty="0"/>
              <a:t>. ― Lorsque la phase analytique d'un examen de biologie médicale ne peut être réalisée dans un laboratoire de biologie médicale dans des délais compatibles avec l'état de santé du patient, elle peut être réalisée :</a:t>
            </a:r>
          </a:p>
          <a:p>
            <a:pPr marL="0" indent="0">
              <a:buNone/>
            </a:pPr>
            <a:r>
              <a:rPr lang="fr-FR" sz="900" b="0" dirty="0"/>
              <a:t>1° Soit dans un établissement de santé ou un hôpital des armées ;</a:t>
            </a:r>
          </a:p>
          <a:p>
            <a:pPr marL="0" indent="0">
              <a:buNone/>
            </a:pPr>
            <a:r>
              <a:rPr lang="fr-FR" sz="900" b="0" dirty="0"/>
              <a:t>2° Soit, pour des motifs liés à l'état de santé du patient, dans des lieux déterminés par arrêté du ministre chargé de la santé et, le cas échéant, du ministre de la défense.</a:t>
            </a:r>
          </a:p>
          <a:p>
            <a:pPr marL="0" indent="0">
              <a:buNone/>
            </a:pPr>
            <a:r>
              <a:rPr lang="fr-FR" sz="900" b="0" dirty="0"/>
              <a:t>La lecture du résultat nécessaire à la décision thérapeutique est alors assurée par le médecin. Le biologiste médical conserve toutefois la responsabilité de la validation des résultats obtenus.</a:t>
            </a:r>
          </a:p>
          <a:p>
            <a:pPr marL="0" indent="0">
              <a:buNone/>
            </a:pPr>
            <a:r>
              <a:rPr lang="fr-FR" sz="900" b="0" dirty="0"/>
              <a:t>La liste des examens et les catégories de professionnels de santé habilités à en réaliser la phase analytique en dehors d'un laboratoire de biologie médicale sont fixées par arrêté du ministre chargé de la santé.</a:t>
            </a:r>
          </a:p>
          <a:p>
            <a:pPr marL="0" indent="0">
              <a:buNone/>
            </a:pPr>
            <a:r>
              <a:rPr lang="fr-FR" sz="900" b="0" dirty="0"/>
              <a:t>II. ― Lorsque la phase analytique de l'examen n'est réalisée ni dans un laboratoire de biologie médicale, ni dans l'établissement de santé dont relève ce laboratoire, une convention signée entre le représentant légal du laboratoire et le professionnel de santé ou, le cas échéant, entre le représentant légal du laboratoire et le représentant légal de la structure dans laquelle exerce ce professionnel de santé fixe les procédures applicables.</a:t>
            </a:r>
          </a:p>
          <a:p>
            <a:pPr marL="0" indent="0">
              <a:buNone/>
            </a:pPr>
            <a:r>
              <a:rPr lang="fr-FR" sz="900" b="0" dirty="0"/>
              <a:t>Lorsque la phase analytique de l'examen est réalisée en dehors du laboratoire et dans un établissement de santé dont relève ce laboratoire et que le professionnel de santé qui réalise cet examen n'appartient pas au laboratoire mais exerce au sein de l'établissement de santé, les lieux de réalisation de l'examen et les procédures applicables sont déterminés par le biologiste-responsable du laboratoire de biologie médicale. Le directeur de l'établissement veille à leur application.</a:t>
            </a:r>
          </a:p>
          <a:p>
            <a:pPr marL="0" indent="0">
              <a:buNone/>
            </a:pPr>
            <a:endParaRPr lang="fr-FR" sz="900" dirty="0"/>
          </a:p>
        </p:txBody>
      </p:sp>
      <p:sp>
        <p:nvSpPr>
          <p:cNvPr id="6" name="Espace réservé de la date 5"/>
          <p:cNvSpPr>
            <a:spLocks noGrp="1"/>
          </p:cNvSpPr>
          <p:nvPr>
            <p:ph type="dt" sz="half" idx="2"/>
          </p:nvPr>
        </p:nvSpPr>
        <p:spPr/>
        <p:txBody>
          <a:bodyPr/>
          <a:lstStyle/>
          <a:p>
            <a:r>
              <a:rPr lang="fr-FR" cap="all" smtClean="0"/>
              <a:t>14/04/2022</a:t>
            </a:r>
            <a:endParaRPr lang="fr-FR" cap="all" dirty="0"/>
          </a:p>
        </p:txBody>
      </p:sp>
      <p:sp>
        <p:nvSpPr>
          <p:cNvPr id="8" name="Espace réservé du pied de page 7"/>
          <p:cNvSpPr>
            <a:spLocks noGrp="1"/>
          </p:cNvSpPr>
          <p:nvPr>
            <p:ph type="ftr" sz="quarter" idx="3"/>
          </p:nvPr>
        </p:nvSpPr>
        <p:spPr/>
        <p:txBody>
          <a:bodyPr/>
          <a:lstStyle/>
          <a:p>
            <a:r>
              <a:rPr lang="fr-FR" dirty="0" smtClean="0"/>
              <a:t>Direction générale de l’offre de soins</a:t>
            </a:r>
            <a:endParaRPr lang="fr-FR" dirty="0"/>
          </a:p>
        </p:txBody>
      </p:sp>
    </p:spTree>
    <p:extLst>
      <p:ext uri="{BB962C8B-B14F-4D97-AF65-F5344CB8AC3E}">
        <p14:creationId xmlns:p14="http://schemas.microsoft.com/office/powerpoint/2010/main" val="1135806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20</a:t>
            </a:fld>
            <a:endParaRPr lang="fr-FR" dirty="0"/>
          </a:p>
        </p:txBody>
      </p:sp>
      <p:sp>
        <p:nvSpPr>
          <p:cNvPr id="3" name="Espace réservé du texte 2"/>
          <p:cNvSpPr>
            <a:spLocks noGrp="1"/>
          </p:cNvSpPr>
          <p:nvPr>
            <p:ph type="body" sz="quarter" idx="13"/>
          </p:nvPr>
        </p:nvSpPr>
        <p:spPr>
          <a:xfrm>
            <a:off x="334174" y="555486"/>
            <a:ext cx="7982242" cy="2880320"/>
          </a:xfrm>
        </p:spPr>
        <p:txBody>
          <a:bodyPr/>
          <a:lstStyle/>
          <a:p>
            <a:pPr marL="0" indent="0">
              <a:buNone/>
            </a:pPr>
            <a:endParaRPr lang="fr-FR" sz="1000" dirty="0" smtClean="0"/>
          </a:p>
          <a:p>
            <a:pPr marL="0" indent="0">
              <a:buNone/>
            </a:pPr>
            <a:r>
              <a:rPr lang="fr-FR" sz="1000" dirty="0" smtClean="0"/>
              <a:t>Article D6211-2</a:t>
            </a:r>
            <a:r>
              <a:rPr lang="fr-FR" sz="1000" u="sng" dirty="0">
                <a:hlinkClick r:id="rId2"/>
              </a:rPr>
              <a:t/>
            </a:r>
            <a:br>
              <a:rPr lang="fr-FR" sz="1000" u="sng" dirty="0">
                <a:hlinkClick r:id="rId2"/>
              </a:rPr>
            </a:br>
            <a:endParaRPr lang="fr-FR" sz="1000" dirty="0"/>
          </a:p>
          <a:p>
            <a:pPr marL="0" indent="0">
              <a:buNone/>
            </a:pPr>
            <a:r>
              <a:rPr lang="fr-FR" sz="1000" b="0" dirty="0"/>
              <a:t>Lors de la réalisation d'un examen de biologie médicale, chaque échantillon biologique est identifié dès le prélèvement, sur support informatique ou manuel, par les éléments suivants :</a:t>
            </a:r>
            <a:br>
              <a:rPr lang="fr-FR" sz="1000" b="0" dirty="0"/>
            </a:br>
            <a:r>
              <a:rPr lang="fr-FR" sz="1000" b="0" dirty="0"/>
              <a:t/>
            </a:r>
            <a:br>
              <a:rPr lang="fr-FR" sz="1000" b="0" dirty="0"/>
            </a:br>
            <a:r>
              <a:rPr lang="fr-FR" sz="1000" b="0" dirty="0"/>
              <a:t>1° L'identification du patient : son nom de famille, appelé aussi nom de naissance, son premier prénom d'état civil, sa date de naissance, son sexe et son numéro d'identification. Ce numéro d'identification, propre à chaque patient, distinct du numéro d'assuré social, est connu ou attribué, avant le prélèvement, par le laboratoire de biologie médicale. Toutefois, lorsque le patient est hospitalisé, ce numéro est le numéro d'identification du patient au sein de l'établissement de santé ou de l'hôpital des armées ;</a:t>
            </a:r>
            <a:br>
              <a:rPr lang="fr-FR" sz="1000" b="0" dirty="0"/>
            </a:br>
            <a:r>
              <a:rPr lang="fr-FR" sz="1000" b="0" dirty="0"/>
              <a:t/>
            </a:r>
            <a:br>
              <a:rPr lang="fr-FR" sz="1000" b="0" dirty="0"/>
            </a:br>
            <a:r>
              <a:rPr lang="fr-FR" sz="1000" b="0" dirty="0"/>
              <a:t>2° L'identification du professionnel de santé préleveur : son nom de famille, son prénom, sa qualité professionnelle et son numéro d'identification professionnelle ;</a:t>
            </a:r>
            <a:br>
              <a:rPr lang="fr-FR" sz="1000" b="0" dirty="0"/>
            </a:br>
            <a:r>
              <a:rPr lang="fr-FR" sz="1000" b="0" dirty="0"/>
              <a:t/>
            </a:r>
            <a:br>
              <a:rPr lang="fr-FR" sz="1000" b="0" dirty="0"/>
            </a:br>
            <a:r>
              <a:rPr lang="fr-FR" sz="1000" b="0" dirty="0"/>
              <a:t>3° L'identification de chaque échantillon : la nature de l'examen, la date et l'heure de réalisation du prélèvement.</a:t>
            </a:r>
            <a:br>
              <a:rPr lang="fr-FR" sz="1000" b="0" dirty="0"/>
            </a:br>
            <a:r>
              <a:rPr lang="fr-FR" sz="1000" b="0" dirty="0"/>
              <a:t/>
            </a:r>
            <a:br>
              <a:rPr lang="fr-FR" sz="1000" b="0" dirty="0"/>
            </a:br>
            <a:r>
              <a:rPr lang="fr-FR" sz="1000" b="0" dirty="0"/>
              <a:t>Les éléments de l'identification qui figurent sur l'étiquette apposée sur le prélèvement sont définis par le laboratoire dans le cadre de ses procédures </a:t>
            </a:r>
            <a:r>
              <a:rPr lang="fr-FR" sz="1000" b="0" dirty="0" err="1"/>
              <a:t>préanalytiques</a:t>
            </a:r>
            <a:r>
              <a:rPr lang="fr-FR" sz="1000" b="0" dirty="0"/>
              <a:t>. Le numéro d'identification du patient fait partie de ces éléments.</a:t>
            </a:r>
            <a:br>
              <a:rPr lang="fr-FR" sz="1000" b="0" dirty="0"/>
            </a:br>
            <a:r>
              <a:rPr lang="fr-FR" sz="1000" b="0" dirty="0"/>
              <a:t/>
            </a:r>
            <a:br>
              <a:rPr lang="fr-FR" sz="1000" b="0" dirty="0"/>
            </a:br>
            <a:r>
              <a:rPr lang="fr-FR" sz="1000" b="0" dirty="0"/>
              <a:t>Lors de la transmission d'un échantillon dans le cadre des dispositions de l'article </a:t>
            </a:r>
            <a:r>
              <a:rPr lang="fr-FR" sz="1000" b="0" u="sng" dirty="0">
                <a:hlinkClick r:id="rId3"/>
              </a:rPr>
              <a:t>L. 6211-19</a:t>
            </a:r>
            <a:r>
              <a:rPr lang="fr-FR" sz="1000" b="0" dirty="0"/>
              <a:t>, les deux laboratoires s'assurent de la traçabilité du prélèvement par le numéro d'identification du patient.</a:t>
            </a:r>
          </a:p>
          <a:p>
            <a:pPr marL="0" indent="0">
              <a:buNone/>
            </a:pPr>
            <a:endParaRPr lang="fr-FR" sz="1000" dirty="0"/>
          </a:p>
        </p:txBody>
      </p:sp>
      <p:sp>
        <p:nvSpPr>
          <p:cNvPr id="6" name="Espace réservé de la date 5"/>
          <p:cNvSpPr>
            <a:spLocks noGrp="1"/>
          </p:cNvSpPr>
          <p:nvPr>
            <p:ph type="dt" sz="half" idx="2"/>
          </p:nvPr>
        </p:nvSpPr>
        <p:spPr/>
        <p:txBody>
          <a:bodyPr/>
          <a:lstStyle/>
          <a:p>
            <a:r>
              <a:rPr lang="fr-FR" cap="all" smtClean="0"/>
              <a:t>14/04/2022</a:t>
            </a:r>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1169562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21</a:t>
            </a:fld>
            <a:endParaRPr lang="fr-FR" dirty="0"/>
          </a:p>
        </p:txBody>
      </p:sp>
      <p:sp>
        <p:nvSpPr>
          <p:cNvPr id="6" name="Espace réservé de la date 5"/>
          <p:cNvSpPr>
            <a:spLocks noGrp="1"/>
          </p:cNvSpPr>
          <p:nvPr>
            <p:ph type="dt" sz="half" idx="2"/>
          </p:nvPr>
        </p:nvSpPr>
        <p:spPr/>
        <p:txBody>
          <a:bodyPr/>
          <a:lstStyle/>
          <a:p>
            <a:r>
              <a:rPr lang="fr-FR" cap="all" dirty="0" smtClean="0"/>
              <a:t>14/04/2022</a:t>
            </a:r>
            <a:endParaRPr lang="fr-FR" cap="all" dirty="0"/>
          </a:p>
        </p:txBody>
      </p:sp>
      <p:sp>
        <p:nvSpPr>
          <p:cNvPr id="7" name="Titre 6"/>
          <p:cNvSpPr>
            <a:spLocks noGrp="1"/>
          </p:cNvSpPr>
          <p:nvPr>
            <p:ph type="title"/>
          </p:nvPr>
        </p:nvSpPr>
        <p:spPr/>
        <p:txBody>
          <a:bodyPr>
            <a:noAutofit/>
          </a:bodyPr>
          <a:lstStyle/>
          <a:p>
            <a:r>
              <a:rPr lang="fr-FR" sz="1200" dirty="0"/>
              <a:t>Liste d’examens de biologie médicale annexée à l’arrêté du XXXXX fixant les conditions de réalisation des prélèvements et de la phase analytique des examens de biologie médicale réalisés en dehors d’un laboratoire de biologie médicale</a:t>
            </a:r>
            <a:br>
              <a:rPr lang="fr-FR" sz="1200" dirty="0"/>
            </a:br>
            <a:endParaRPr lang="fr-FR" sz="1200"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graphicFrame>
        <p:nvGraphicFramePr>
          <p:cNvPr id="10" name="Tableau 9"/>
          <p:cNvGraphicFramePr>
            <a:graphicFrameLocks noGrp="1"/>
          </p:cNvGraphicFramePr>
          <p:nvPr>
            <p:extLst/>
          </p:nvPr>
        </p:nvGraphicFramePr>
        <p:xfrm>
          <a:off x="1331640" y="1350104"/>
          <a:ext cx="6552728" cy="3309208"/>
        </p:xfrm>
        <a:graphic>
          <a:graphicData uri="http://schemas.openxmlformats.org/drawingml/2006/table">
            <a:tbl>
              <a:tblPr firstRow="1" firstCol="1" bandRow="1">
                <a:tableStyleId>{5C22544A-7EE6-4342-B048-85BDC9FD1C3A}</a:tableStyleId>
              </a:tblPr>
              <a:tblGrid>
                <a:gridCol w="1953463">
                  <a:extLst>
                    <a:ext uri="{9D8B030D-6E8A-4147-A177-3AD203B41FA5}">
                      <a16:colId xmlns:a16="http://schemas.microsoft.com/office/drawing/2014/main" val="971367695"/>
                    </a:ext>
                  </a:extLst>
                </a:gridCol>
                <a:gridCol w="4599265">
                  <a:extLst>
                    <a:ext uri="{9D8B030D-6E8A-4147-A177-3AD203B41FA5}">
                      <a16:colId xmlns:a16="http://schemas.microsoft.com/office/drawing/2014/main" val="2305509518"/>
                    </a:ext>
                  </a:extLst>
                </a:gridCol>
              </a:tblGrid>
              <a:tr h="180788">
                <a:tc>
                  <a:txBody>
                    <a:bodyPr/>
                    <a:lstStyle/>
                    <a:p>
                      <a:pPr algn="ctr">
                        <a:lnSpc>
                          <a:spcPct val="115000"/>
                        </a:lnSpc>
                        <a:spcAft>
                          <a:spcPts val="1000"/>
                        </a:spcAft>
                      </a:pPr>
                      <a:r>
                        <a:rPr lang="fr-FR" sz="900">
                          <a:effectLst/>
                        </a:rPr>
                        <a:t>Domaine</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ctr">
                        <a:lnSpc>
                          <a:spcPct val="115000"/>
                        </a:lnSpc>
                        <a:spcAft>
                          <a:spcPts val="1000"/>
                        </a:spcAft>
                      </a:pPr>
                      <a:r>
                        <a:rPr lang="fr-FR" sz="900">
                          <a:effectLst/>
                        </a:rPr>
                        <a:t>Examen justifié par l’état de santé du patient</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1313150982"/>
                  </a:ext>
                </a:extLst>
              </a:tr>
              <a:tr h="180788">
                <a:tc>
                  <a:txBody>
                    <a:bodyPr/>
                    <a:lstStyle/>
                    <a:p>
                      <a:pPr algn="l">
                        <a:lnSpc>
                          <a:spcPct val="115000"/>
                        </a:lnSpc>
                        <a:spcAft>
                          <a:spcPts val="0"/>
                        </a:spcAft>
                      </a:pPr>
                      <a:r>
                        <a:rPr lang="fr-FR" sz="900">
                          <a:effectLst/>
                        </a:rPr>
                        <a:t>Hématologie</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Hémoglobine/Plaquettes</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1419284929"/>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Hémogramme NFP</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3375368679"/>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Hématocrite</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2525607836"/>
                  </a:ext>
                </a:extLst>
              </a:tr>
              <a:tr h="180788">
                <a:tc>
                  <a:txBody>
                    <a:bodyPr/>
                    <a:lstStyle/>
                    <a:p>
                      <a:pPr algn="l">
                        <a:lnSpc>
                          <a:spcPct val="115000"/>
                        </a:lnSpc>
                      </a:pPr>
                      <a:endParaRPr lang="fr-FR" sz="900">
                        <a:effectLst/>
                        <a:latin typeface="Calibri" panose="020F0502020204030204" pitchFamily="34" charset="0"/>
                        <a:cs typeface="Times New Roman" panose="02020603050405020304" pitchFamily="18" charset="0"/>
                      </a:endParaRPr>
                    </a:p>
                  </a:txBody>
                  <a:tcPr marL="37174" marR="37174" marT="0" marB="0" anchor="b"/>
                </a:tc>
                <a:tc>
                  <a:txBody>
                    <a:bodyPr/>
                    <a:lstStyle/>
                    <a:p>
                      <a:pPr algn="l">
                        <a:lnSpc>
                          <a:spcPct val="115000"/>
                        </a:lnSpc>
                      </a:pPr>
                      <a:endParaRPr lang="fr-FR" sz="900">
                        <a:effectLst/>
                        <a:latin typeface="Calibri" panose="020F0502020204030204" pitchFamily="34" charset="0"/>
                        <a:cs typeface="Times New Roman" panose="02020603050405020304" pitchFamily="18" charset="0"/>
                      </a:endParaRPr>
                    </a:p>
                  </a:txBody>
                  <a:tcPr marL="37174" marR="37174" marT="0" marB="0" anchor="b"/>
                </a:tc>
                <a:extLst>
                  <a:ext uri="{0D108BD9-81ED-4DB2-BD59-A6C34878D82A}">
                    <a16:rowId xmlns:a16="http://schemas.microsoft.com/office/drawing/2014/main" val="2794188562"/>
                  </a:ext>
                </a:extLst>
              </a:tr>
              <a:tr h="180788">
                <a:tc>
                  <a:txBody>
                    <a:bodyPr/>
                    <a:lstStyle/>
                    <a:p>
                      <a:pPr algn="l">
                        <a:lnSpc>
                          <a:spcPct val="115000"/>
                        </a:lnSpc>
                        <a:spcAft>
                          <a:spcPts val="0"/>
                        </a:spcAft>
                      </a:pPr>
                      <a:r>
                        <a:rPr lang="fr-FR" sz="900">
                          <a:effectLst/>
                        </a:rPr>
                        <a:t>Hémostase</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TP/INR</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1406196865"/>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pPr>
                      <a:endParaRPr lang="fr-FR" sz="900">
                        <a:effectLst/>
                        <a:latin typeface="Calibri" panose="020F0502020204030204" pitchFamily="34" charset="0"/>
                        <a:cs typeface="Times New Roman" panose="02020603050405020304" pitchFamily="18" charset="0"/>
                      </a:endParaRPr>
                    </a:p>
                  </a:txBody>
                  <a:tcPr marL="37174" marR="37174" marT="0" marB="0" anchor="b"/>
                </a:tc>
                <a:extLst>
                  <a:ext uri="{0D108BD9-81ED-4DB2-BD59-A6C34878D82A}">
                    <a16:rowId xmlns:a16="http://schemas.microsoft.com/office/drawing/2014/main" val="439141120"/>
                  </a:ext>
                </a:extLst>
              </a:tr>
              <a:tr h="235811">
                <a:tc>
                  <a:txBody>
                    <a:bodyPr/>
                    <a:lstStyle/>
                    <a:p>
                      <a:pPr algn="l">
                        <a:lnSpc>
                          <a:spcPct val="150000"/>
                        </a:lnSpc>
                        <a:spcAft>
                          <a:spcPts val="0"/>
                        </a:spcAft>
                      </a:pPr>
                      <a:r>
                        <a:rPr lang="fr-FR" sz="900">
                          <a:effectLst/>
                        </a:rPr>
                        <a:t>Biochimie</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Gaz du sang (GDS), lactate, CO-oxymétrie</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123672150"/>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Electrolytes/substrats sur sang total :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1949201856"/>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Na, K, créatinine</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2568404250"/>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Calcium ionisé</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2160657918"/>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Bilirubine totale sang total</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1268777167"/>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Protéine C réactive (CRP)</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82161934"/>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Procalcitonine (PCT) en pédiatrie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2513393835"/>
                  </a:ext>
                </a:extLst>
              </a:tr>
              <a:tr h="361577">
                <a:tc>
                  <a:txBody>
                    <a:bodyPr/>
                    <a:lstStyle/>
                    <a:p>
                      <a:pPr algn="l">
                        <a:lnSpc>
                          <a:spcPct val="115000"/>
                        </a:lnSpc>
                        <a:spcAft>
                          <a:spcPts val="1000"/>
                        </a:spcAft>
                      </a:pPr>
                      <a:r>
                        <a:rPr lang="fr-FR" sz="900">
                          <a:effectLst/>
                        </a:rPr>
                        <a:t>Biochimie  : marqueurs cardiaques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1000"/>
                        </a:spcAft>
                      </a:pPr>
                      <a:r>
                        <a:rPr lang="fr-FR" sz="900">
                          <a:effectLst/>
                        </a:rPr>
                        <a:t>Troponine i ou 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2150419409"/>
                  </a:ext>
                </a:extLst>
              </a:tr>
              <a:tr h="180788">
                <a:tc>
                  <a:txBody>
                    <a:bodyPr/>
                    <a:lstStyle/>
                    <a:p>
                      <a:pPr algn="l">
                        <a:lnSpc>
                          <a:spcPct val="115000"/>
                        </a:lnSpc>
                        <a:spcAft>
                          <a:spcPts val="0"/>
                        </a:spcAft>
                      </a:pPr>
                      <a:r>
                        <a:rPr lang="fr-FR" sz="900">
                          <a:effectLst/>
                        </a:rPr>
                        <a:t> </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a:effectLst/>
                        </a:rPr>
                        <a:t>Peptide natriurétique cardiaque ou BNP</a:t>
                      </a:r>
                      <a:endParaRPr lang="fr-FR" sz="90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612945564"/>
                  </a:ext>
                </a:extLst>
              </a:tr>
              <a:tr h="180788">
                <a:tc>
                  <a:txBody>
                    <a:bodyPr/>
                    <a:lstStyle/>
                    <a:p>
                      <a:pPr algn="l">
                        <a:lnSpc>
                          <a:spcPct val="115000"/>
                        </a:lnSpc>
                        <a:spcAft>
                          <a:spcPts val="0"/>
                        </a:spcAft>
                      </a:pPr>
                      <a:r>
                        <a:rPr lang="fr-FR" sz="900" dirty="0">
                          <a:effectLst/>
                        </a:rPr>
                        <a:t> </a:t>
                      </a:r>
                      <a:endParaRPr lang="fr-FR" sz="900" dirty="0">
                        <a:effectLst/>
                        <a:latin typeface="Calibri" panose="020F0502020204030204" pitchFamily="34" charset="0"/>
                        <a:ea typeface="MS Mincho"/>
                        <a:cs typeface="Times New Roman" panose="02020603050405020304" pitchFamily="18" charset="0"/>
                      </a:endParaRPr>
                    </a:p>
                  </a:txBody>
                  <a:tcPr marL="37174" marR="37174" marT="0" marB="0" anchor="b"/>
                </a:tc>
                <a:tc>
                  <a:txBody>
                    <a:bodyPr/>
                    <a:lstStyle/>
                    <a:p>
                      <a:pPr algn="l">
                        <a:lnSpc>
                          <a:spcPct val="115000"/>
                        </a:lnSpc>
                        <a:spcAft>
                          <a:spcPts val="0"/>
                        </a:spcAft>
                      </a:pPr>
                      <a:r>
                        <a:rPr lang="fr-FR" sz="900" dirty="0">
                          <a:effectLst/>
                        </a:rPr>
                        <a:t>D-dimères</a:t>
                      </a:r>
                      <a:endParaRPr lang="fr-FR" sz="900" dirty="0">
                        <a:effectLst/>
                        <a:latin typeface="Calibri" panose="020F0502020204030204" pitchFamily="34" charset="0"/>
                        <a:ea typeface="MS Mincho"/>
                        <a:cs typeface="Times New Roman" panose="02020603050405020304" pitchFamily="18" charset="0"/>
                      </a:endParaRPr>
                    </a:p>
                  </a:txBody>
                  <a:tcPr marL="37174" marR="37174" marT="0" marB="0" anchor="b"/>
                </a:tc>
                <a:extLst>
                  <a:ext uri="{0D108BD9-81ED-4DB2-BD59-A6C34878D82A}">
                    <a16:rowId xmlns:a16="http://schemas.microsoft.com/office/drawing/2014/main" val="1680713383"/>
                  </a:ext>
                </a:extLst>
              </a:tr>
            </a:tbl>
          </a:graphicData>
        </a:graphic>
      </p:graphicFrame>
    </p:spTree>
    <p:extLst>
      <p:ext uri="{BB962C8B-B14F-4D97-AF65-F5344CB8AC3E}">
        <p14:creationId xmlns:p14="http://schemas.microsoft.com/office/powerpoint/2010/main" val="110298157"/>
      </p:ext>
    </p:extLst>
  </p:cSld>
  <p:clrMapOvr>
    <a:masterClrMapping/>
  </p:clrMapOvr>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presentation ppt_DGOS.pptx" id="{B0064140-0F82-488E-B524-C6C2029099B4}" vid="{AA084E05-CF0D-4549-B783-425241C1B68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MSP Template PPT DGOS_mai 2022</Template>
  <TotalTime>925</TotalTime>
  <Words>2718</Words>
  <Application>Microsoft Office PowerPoint</Application>
  <PresentationFormat>Affichage à l'écran (16:9)</PresentationFormat>
  <Paragraphs>239</Paragraphs>
  <Slides>21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21</vt:i4>
      </vt:variant>
    </vt:vector>
  </HeadingPairs>
  <TitlesOfParts>
    <vt:vector size="27" baseType="lpstr">
      <vt:lpstr>Arial</vt:lpstr>
      <vt:lpstr>Calibri</vt:lpstr>
      <vt:lpstr>MS Mincho</vt:lpstr>
      <vt:lpstr>Times New Roman</vt:lpstr>
      <vt:lpstr>Wingdings</vt:lpstr>
      <vt:lpstr>TEMPLATE_INTITULE_OFFICIEL</vt:lpstr>
      <vt:lpstr>Présentation PowerPoint</vt:lpstr>
      <vt:lpstr>T</vt:lpstr>
      <vt:lpstr>Rappel du contexte</vt:lpstr>
      <vt:lpstr>Caractéristiques du dispositif</vt:lpstr>
      <vt:lpstr>Etat d’avancement des travaux  </vt:lpstr>
      <vt:lpstr>Révision de l’arrêté du 13 août 2014</vt:lpstr>
      <vt:lpstr>Focus sur les articles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Projet du schéma transitoire et cible pérenne de financement</vt:lpstr>
      <vt:lpstr>Objectifs : limiter et maitriser la biologie délocalisée</vt:lpstr>
      <vt:lpstr>Perspectives d’évolution de court/moyen terme</vt:lpstr>
      <vt:lpstr>T</vt:lpstr>
      <vt:lpstr>Présentation PowerPoint</vt:lpstr>
      <vt:lpstr>Présentation PowerPoint</vt:lpstr>
      <vt:lpstr>Liste d’examens de biologie médicale annexée à l’arrêté du XXXXX fixant les conditions de réalisation des prélèvements et de la phase analytique des examens de biologie médicale réalisés en dehors d’un laboratoire de biologie médicale </vt:lpstr>
    </vt:vector>
  </TitlesOfParts>
  <Manager>Client</Manager>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VALADE, Sandrine (DGOS/SOUS-DIR REGULATION OFFRE SOINS/R3)</dc:creator>
  <cp:lastModifiedBy>ESCALON, Sylvie (DGOS/SOUS-DIR REGULATION OFFRE SOINS/R)</cp:lastModifiedBy>
  <cp:revision>39</cp:revision>
  <dcterms:created xsi:type="dcterms:W3CDTF">2022-06-21T07:01:16Z</dcterms:created>
  <dcterms:modified xsi:type="dcterms:W3CDTF">2022-06-23T21:53:28Z</dcterms:modified>
</cp:coreProperties>
</file>