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3" r:id="rId1"/>
  </p:sldMasterIdLst>
  <p:notesMasterIdLst>
    <p:notesMasterId r:id="rId16"/>
  </p:notesMasterIdLst>
  <p:sldIdLst>
    <p:sldId id="256" r:id="rId2"/>
    <p:sldId id="257" r:id="rId3"/>
    <p:sldId id="258" r:id="rId4"/>
    <p:sldId id="259" r:id="rId5"/>
    <p:sldId id="268" r:id="rId6"/>
    <p:sldId id="266" r:id="rId7"/>
    <p:sldId id="267" r:id="rId8"/>
    <p:sldId id="269" r:id="rId9"/>
    <p:sldId id="270" r:id="rId10"/>
    <p:sldId id="273" r:id="rId11"/>
    <p:sldId id="265" r:id="rId12"/>
    <p:sldId id="262" r:id="rId13"/>
    <p:sldId id="272" r:id="rId14"/>
    <p:sldId id="264" r:id="rId15"/>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autoAdjust="0"/>
  </p:normalViewPr>
  <p:slideViewPr>
    <p:cSldViewPr showGuides="1">
      <p:cViewPr varScale="1">
        <p:scale>
          <a:sx n="95" d="100"/>
          <a:sy n="95" d="100"/>
        </p:scale>
        <p:origin x="690" y="72"/>
      </p:cViewPr>
      <p:guideLst>
        <p:guide orient="horz" pos="1620"/>
        <p:guide orient="horz" pos="191"/>
        <p:guide orient="horz" pos="854"/>
        <p:guide orient="horz" pos="821"/>
        <p:guide orient="horz" pos="3049"/>
        <p:guide orient="horz" pos="3151"/>
        <p:guide pos="2880"/>
        <p:guide pos="476"/>
        <p:guide pos="5193"/>
        <p:guide pos="546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7" d="100"/>
          <a:sy n="97" d="100"/>
        </p:scale>
        <p:origin x="3688"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31/01/2023</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323850" y="4797631"/>
            <a:ext cx="1170000" cy="345869"/>
          </a:xfrm>
          <a:prstGeom prst="rect">
            <a:avLst/>
          </a:prstGeom>
        </p:spPr>
        <p:txBody>
          <a:bodyPr vert="horz" lIns="0" tIns="0" rIns="0" bIns="0" rtlCol="0" anchor="ctr" anchorCtr="0">
            <a:noAutofit/>
          </a:bodyPr>
          <a:lstStyle>
            <a:lvl1pPr algn="l">
              <a:defRPr sz="750" b="1">
                <a:solidFill>
                  <a:schemeClr val="tx1"/>
                </a:solidFill>
              </a:defRPr>
            </a:lvl1pPr>
          </a:lstStyle>
          <a:p>
            <a:fld id="{6A4A60EE-9D13-3442-9796-E718C6343EC1}" type="datetime1">
              <a:rPr lang="fr-FR" cap="all" smtClean="0"/>
              <a:pPr/>
              <a:t>31/01/2023</a:t>
            </a:fld>
            <a:endParaRPr lang="fr-FR" cap="all" dirty="0"/>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323851" y="1248679"/>
            <a:ext cx="8424614" cy="242951"/>
          </a:xfrm>
        </p:spPr>
        <p:txBody>
          <a:bodyPr/>
          <a:lstStyle>
            <a:lvl1pPr marL="9525" indent="85725">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323850" y="1707654"/>
            <a:ext cx="8424334"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2" name="Espace réservé du pied de page 4"/>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Secrétariat général</a:t>
            </a:r>
            <a:br>
              <a:rPr lang="fr-FR" dirty="0"/>
            </a:br>
            <a:r>
              <a:rPr lang="fr-FR" dirty="0"/>
              <a:t>Direction des affaires juridiques</a:t>
            </a:r>
          </a:p>
        </p:txBody>
      </p:sp>
    </p:spTree>
    <p:extLst>
      <p:ext uri="{BB962C8B-B14F-4D97-AF65-F5344CB8AC3E}">
        <p14:creationId xmlns:p14="http://schemas.microsoft.com/office/powerpoint/2010/main" val="2724193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23528" y="1563638"/>
            <a:ext cx="2520000" cy="288032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263999"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251C71F6-E0A6-1740-B64F-38F332886BAF}" type="datetime1">
              <a:rPr lang="fr-FR" cap="all" smtClean="0"/>
              <a:pPr/>
              <a:t>31/01/2023</a:t>
            </a:fld>
            <a:endParaRPr lang="fr-FR" cap="all" dirty="0"/>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323850" y="682801"/>
            <a:ext cx="8424863" cy="539991"/>
          </a:xfrm>
        </p:spPr>
        <p:txBody>
          <a:bodyPr/>
          <a:lstStyle/>
          <a:p>
            <a:r>
              <a:rPr lang="fr-FR" dirty="0"/>
              <a:t>Sommaire</a:t>
            </a:r>
          </a:p>
        </p:txBody>
      </p:sp>
      <p:sp>
        <p:nvSpPr>
          <p:cNvPr id="13" name="Espace réservé du pied de page 4"/>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Secrétariat général</a:t>
            </a:r>
            <a:br>
              <a:rPr lang="fr-FR" dirty="0"/>
            </a:br>
            <a:r>
              <a:rPr lang="fr-FR" dirty="0"/>
              <a:t>Direction des affaires juridiques</a:t>
            </a:r>
          </a:p>
        </p:txBody>
      </p:sp>
    </p:spTree>
    <p:extLst>
      <p:ext uri="{BB962C8B-B14F-4D97-AF65-F5344CB8AC3E}">
        <p14:creationId xmlns:p14="http://schemas.microsoft.com/office/powerpoint/2010/main" val="2888137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5E6183FC-BA60-7C49-ABF3-B50982741576}" type="datetime1">
              <a:rPr lang="fr-FR" cap="all" smtClean="0"/>
              <a:pPr/>
              <a:t>31/01/2023</a:t>
            </a:fld>
            <a:endParaRPr lang="fr-FR" cap="all" dirty="0"/>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323850" y="682801"/>
            <a:ext cx="8424863" cy="539991"/>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323528" y="1707654"/>
            <a:ext cx="2556471"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3275856"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u pied de page 4"/>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Secrétariat général</a:t>
            </a:r>
            <a:br>
              <a:rPr lang="fr-FR" dirty="0"/>
            </a:br>
            <a:r>
              <a:rPr lang="fr-FR" dirty="0"/>
              <a:t>Direction des affaires juridiques</a:t>
            </a:r>
          </a:p>
        </p:txBody>
      </p:sp>
    </p:spTree>
    <p:extLst>
      <p:ext uri="{BB962C8B-B14F-4D97-AF65-F5344CB8AC3E}">
        <p14:creationId xmlns:p14="http://schemas.microsoft.com/office/powerpoint/2010/main" val="691346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323528"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0597CDB5-73DC-8641-8CC1-FAD9379FD627}" type="datetime1">
              <a:rPr lang="fr-FR" cap="all" smtClean="0"/>
              <a:pPr/>
              <a:t>31/01/2023</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dirty="0"/>
              <a:t>Titre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3131840" y="1707654"/>
            <a:ext cx="5616624" cy="2880320"/>
          </a:xfrm>
        </p:spPr>
        <p:txBody>
          <a:bodyPr/>
          <a:lstStyle/>
          <a:p>
            <a:r>
              <a:rPr lang="fr-FR"/>
              <a:t>Cliquez sur l'icône pour ajouter une image</a:t>
            </a:r>
          </a:p>
        </p:txBody>
      </p:sp>
      <p:sp>
        <p:nvSpPr>
          <p:cNvPr id="11" name="Espace réservé du pied de page 4"/>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Secrétariat général</a:t>
            </a:r>
            <a:br>
              <a:rPr lang="fr-FR" dirty="0"/>
            </a:br>
            <a:r>
              <a:rPr lang="fr-FR" dirty="0"/>
              <a:t>Direction des affaires juridiques</a:t>
            </a:r>
          </a:p>
        </p:txBody>
      </p:sp>
    </p:spTree>
    <p:extLst>
      <p:ext uri="{BB962C8B-B14F-4D97-AF65-F5344CB8AC3E}">
        <p14:creationId xmlns:p14="http://schemas.microsoft.com/office/powerpoint/2010/main" val="2077185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8E1290DD-BE4D-794B-919C-D565D1B9C67D}" type="datetime1">
              <a:rPr lang="fr-FR" cap="all" smtClean="0"/>
              <a:pPr/>
              <a:t>31/01/2023</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dirty="0"/>
              <a:t>Titre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323528" y="1707654"/>
            <a:ext cx="5761038" cy="2879725"/>
          </a:xfrm>
        </p:spPr>
        <p:txBody>
          <a:bodyPr/>
          <a:lstStyle/>
          <a:p>
            <a:r>
              <a:rPr lang="fr-FR"/>
              <a:t>Cliquez sur l'icône pour ajouter un graphique</a:t>
            </a:r>
          </a:p>
        </p:txBody>
      </p:sp>
      <p:sp>
        <p:nvSpPr>
          <p:cNvPr id="11" name="Espace réservé du pied de page 4"/>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Secrétariat général</a:t>
            </a:r>
            <a:br>
              <a:rPr lang="fr-FR" dirty="0"/>
            </a:br>
            <a:r>
              <a:rPr lang="fr-FR" dirty="0"/>
              <a:t>Direction des affaires juridiques</a:t>
            </a:r>
          </a:p>
        </p:txBody>
      </p:sp>
    </p:spTree>
    <p:extLst>
      <p:ext uri="{BB962C8B-B14F-4D97-AF65-F5344CB8AC3E}">
        <p14:creationId xmlns:p14="http://schemas.microsoft.com/office/powerpoint/2010/main" val="2044116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sp>
        <p:nvSpPr>
          <p:cNvPr id="11" name="Espace réservé du texte 10"/>
          <p:cNvSpPr>
            <a:spLocks noGrp="1"/>
          </p:cNvSpPr>
          <p:nvPr>
            <p:ph type="body" sz="quarter" idx="13" hasCustomPrompt="1"/>
          </p:nvPr>
        </p:nvSpPr>
        <p:spPr bwMode="gray">
          <a:xfrm>
            <a:off x="323850" y="2139702"/>
            <a:ext cx="8424000" cy="2293224"/>
          </a:xfrm>
        </p:spPr>
        <p:txBody>
          <a:bodyPr/>
          <a:lstStyle>
            <a:lvl1pPr>
              <a:lnSpc>
                <a:spcPct val="90000"/>
              </a:lnSpc>
              <a:spcAft>
                <a:spcPts val="0"/>
              </a:spcAft>
              <a:defRPr sz="3250" b="1" cap="all" baseline="0"/>
            </a:lvl1pPr>
            <a:lvl2pPr marL="92075" indent="0">
              <a:spcBef>
                <a:spcPts val="500"/>
              </a:spcBef>
              <a:spcAft>
                <a:spcPts val="0"/>
              </a:spcAft>
              <a:buNone/>
              <a:tabLst/>
              <a:defRPr sz="1850"/>
            </a:lvl2pPr>
          </a:lstStyle>
          <a:p>
            <a:pPr lvl="0"/>
            <a:r>
              <a:rPr lang="fr-FR" dirty="0"/>
              <a:t>Titre</a:t>
            </a:r>
          </a:p>
          <a:p>
            <a:pPr lvl="1"/>
            <a:r>
              <a:rPr lang="fr-FR" dirty="0"/>
              <a:t>Sous-titre</a:t>
            </a:r>
          </a:p>
        </p:txBody>
      </p:sp>
      <p:cxnSp>
        <p:nvCxnSpPr>
          <p:cNvPr id="12" name="Connecteur droit 11"/>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D7698221-35EF-134F-B87A-568DECC70F29}" type="datetime1">
              <a:rPr lang="fr-FR" cap="all" smtClean="0"/>
              <a:pPr/>
              <a:t>31/01/2023</a:t>
            </a:fld>
            <a:endParaRPr lang="fr-FR" cap="all" dirty="0"/>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pic>
        <p:nvPicPr>
          <p:cNvPr id="9" name="Image 8">
            <a:extLst>
              <a:ext uri="{FF2B5EF4-FFF2-40B4-BE49-F238E27FC236}">
                <a16:creationId xmlns:a16="http://schemas.microsoft.com/office/drawing/2014/main" id="{9F578734-7B6B-B848-8F7C-20D24745B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51520" y="195486"/>
            <a:ext cx="4247731" cy="1368000"/>
          </a:xfrm>
          <a:prstGeom prst="rect">
            <a:avLst/>
          </a:prstGeom>
        </p:spPr>
      </p:pic>
    </p:spTree>
    <p:extLst>
      <p:ext uri="{BB962C8B-B14F-4D97-AF65-F5344CB8AC3E}">
        <p14:creationId xmlns:p14="http://schemas.microsoft.com/office/powerpoint/2010/main" val="278581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738000"/>
            <a:ext cx="9144000" cy="4443958"/>
          </a:xfrm>
          <a:solidFill>
            <a:schemeClr val="tx2"/>
          </a:solidFill>
        </p:spPr>
        <p:txBody>
          <a:bodyPr tIns="1080000"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364285" y="4797631"/>
            <a:ext cx="1170000" cy="345869"/>
          </a:xfrm>
          <a:prstGeom prst="rect">
            <a:avLst/>
          </a:prstGeom>
        </p:spPr>
        <p:txBody>
          <a:bodyPr vert="horz" lIns="0" tIns="0" rIns="0" bIns="0" rtlCol="0" anchor="ctr" anchorCtr="0">
            <a:noAutofit/>
          </a:bodyPr>
          <a:lstStyle>
            <a:lvl1pPr algn="l">
              <a:defRPr sz="750" b="1">
                <a:solidFill>
                  <a:schemeClr val="bg1"/>
                </a:solidFill>
              </a:defRPr>
            </a:lvl1pPr>
          </a:lstStyle>
          <a:p>
            <a:fld id="{5F7325A3-5315-1B4B-A0D9-112471EB5837}" type="datetime1">
              <a:rPr lang="fr-FR" cap="all" smtClean="0"/>
              <a:pPr/>
              <a:t>31/01/2023</a:t>
            </a:fld>
            <a:endParaRPr lang="fr-FR" cap="all" dirty="0"/>
          </a:p>
        </p:txBody>
      </p:sp>
      <p:sp>
        <p:nvSpPr>
          <p:cNvPr id="2" name="Titre 1"/>
          <p:cNvSpPr>
            <a:spLocks noGrp="1"/>
          </p:cNvSpPr>
          <p:nvPr>
            <p:ph type="title" hasCustomPrompt="1"/>
          </p:nvPr>
        </p:nvSpPr>
        <p:spPr bwMode="gray">
          <a:xfrm>
            <a:off x="359999" y="7380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360000" anchor="ctr" anchorCtr="0"/>
          <a:lstStyle>
            <a:lvl1pPr marL="396000" indent="-396000">
              <a:buFont typeface="+mj-lt"/>
              <a:buAutoNum type="arabicPeriod"/>
              <a:defRPr sz="3250">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bg1"/>
                </a:solidFill>
              </a:defRPr>
            </a:lvl1pPr>
          </a:lstStyle>
          <a:p>
            <a:fld id="{733122C9-A0B9-462F-8757-0847AD287B63}" type="slidenum">
              <a:rPr lang="fr-FR" smtClean="0"/>
              <a:pPr/>
              <a:t>‹N°›</a:t>
            </a:fld>
            <a:endParaRPr lang="fr-FR" dirty="0"/>
          </a:p>
        </p:txBody>
      </p:sp>
      <p:sp>
        <p:nvSpPr>
          <p:cNvPr id="12" name="Espace réservé du pied de page 4"/>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Secrétariat général</a:t>
            </a:r>
            <a:br>
              <a:rPr lang="fr-FR" dirty="0"/>
            </a:br>
            <a:r>
              <a:rPr lang="fr-FR" dirty="0"/>
              <a:t>Direction des affaires juridiques</a:t>
            </a:r>
          </a:p>
        </p:txBody>
      </p:sp>
    </p:spTree>
    <p:extLst>
      <p:ext uri="{BB962C8B-B14F-4D97-AF65-F5344CB8AC3E}">
        <p14:creationId xmlns:p14="http://schemas.microsoft.com/office/powerpoint/2010/main" val="1076546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t>31/01/2023</a:t>
            </a:fld>
            <a:endParaRPr lang="fr-FR" dirty="0"/>
          </a:p>
        </p:txBody>
      </p:sp>
      <p:sp>
        <p:nvSpPr>
          <p:cNvPr id="6" name="Espace réservé du numéro de diapositive 5"/>
          <p:cNvSpPr>
            <a:spLocks noGrp="1"/>
          </p:cNvSpPr>
          <p:nvPr>
            <p:ph type="sldNum" sz="quarter" idx="12"/>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9" name="Image 8">
            <a:extLst>
              <a:ext uri="{FF2B5EF4-FFF2-40B4-BE49-F238E27FC236}">
                <a16:creationId xmlns:a16="http://schemas.microsoft.com/office/drawing/2014/main" id="{007764BE-02C7-D347-925A-71726A94B0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539552" y="483518"/>
            <a:ext cx="7042293" cy="2268000"/>
          </a:xfrm>
          <a:prstGeom prst="rect">
            <a:avLst/>
          </a:prstGeom>
        </p:spPr>
      </p:pic>
    </p:spTree>
    <p:extLst>
      <p:ext uri="{BB962C8B-B14F-4D97-AF65-F5344CB8AC3E}">
        <p14:creationId xmlns:p14="http://schemas.microsoft.com/office/powerpoint/2010/main" val="2127407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323850" y="1707654"/>
            <a:ext cx="8424863" cy="2952325"/>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5" name="Espace réservé du pied de page 4"/>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Secrétariat général</a:t>
            </a:r>
            <a:br>
              <a:rPr lang="fr-FR" dirty="0"/>
            </a:br>
            <a:r>
              <a:rPr lang="fr-FR" dirty="0"/>
              <a:t>Direction des affaires juridiques</a:t>
            </a:r>
          </a:p>
        </p:txBody>
      </p:sp>
      <p:sp>
        <p:nvSpPr>
          <p:cNvPr id="6" name="Espace réservé du numéro de diapositive 5"/>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0" name="Connecteur droit 9"/>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323850" y="682801"/>
            <a:ext cx="8424863" cy="539991"/>
          </a:xfrm>
          <a:prstGeom prst="rect">
            <a:avLst/>
          </a:prstGeom>
        </p:spPr>
        <p:txBody>
          <a:bodyPr vert="horz" lIns="91440" tIns="45720" rIns="91440" bIns="45720"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315703" y="4783500"/>
            <a:ext cx="2057400" cy="274637"/>
          </a:xfrm>
          <a:prstGeom prst="rect">
            <a:avLst/>
          </a:prstGeom>
        </p:spPr>
        <p:txBody>
          <a:bodyPr vert="horz" lIns="91440" tIns="45720" rIns="91440" bIns="45720" rtlCol="0" anchor="ctr"/>
          <a:lstStyle>
            <a:lvl1pPr algn="l">
              <a:defRPr sz="750" b="1">
                <a:solidFill>
                  <a:schemeClr val="tx1"/>
                </a:solidFill>
              </a:defRPr>
            </a:lvl1pPr>
          </a:lstStyle>
          <a:p>
            <a:fld id="{B858D49A-5A7A-574D-A0ED-52B5C1EFA876}" type="datetime1">
              <a:rPr lang="fr-FR" cap="all" smtClean="0"/>
              <a:pPr/>
              <a:t>31/01/2023</a:t>
            </a:fld>
            <a:endParaRPr lang="fr-FR" cap="all" dirty="0"/>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433B51AF-3A50-3342-8D79-F2F92F59917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bwMode="gray">
          <a:xfrm>
            <a:off x="340196" y="123478"/>
            <a:ext cx="557376" cy="531627"/>
          </a:xfrm>
          <a:prstGeom prst="rect">
            <a:avLst/>
          </a:prstGeom>
        </p:spPr>
      </p:pic>
    </p:spTree>
    <p:extLst>
      <p:ext uri="{BB962C8B-B14F-4D97-AF65-F5344CB8AC3E}">
        <p14:creationId xmlns:p14="http://schemas.microsoft.com/office/powerpoint/2010/main" val="3585928067"/>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Lst>
  <p:hf hdr="0"/>
  <p:txStyles>
    <p:title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p:titleStyle>
    <p:body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EA19884-7A29-DC4E-9311-A62E54788E52}" type="datetime1">
              <a:rPr lang="fr-FR" smtClean="0"/>
              <a:t>31/01/2023</a:t>
            </a:fld>
            <a:endParaRPr lang="fr-FR" dirty="0"/>
          </a:p>
        </p:txBody>
      </p:sp>
      <p:sp>
        <p:nvSpPr>
          <p:cNvPr id="3" name="Espace réservé du numéro de diapositive 2"/>
          <p:cNvSpPr>
            <a:spLocks noGrp="1"/>
          </p:cNvSpPr>
          <p:nvPr>
            <p:ph type="sldNum" sz="quarter" idx="12"/>
          </p:nvPr>
        </p:nvSpPr>
        <p:spPr/>
        <p:txBody>
          <a:bodyPr/>
          <a:lstStyle/>
          <a:p>
            <a:fld id="{10C140CD-8AED-46FF-A9A2-77308F3F39AE}" type="slidenum">
              <a:rPr lang="fr-FR" smtClean="0"/>
              <a:pPr/>
              <a:t>1</a:t>
            </a:fld>
            <a:endParaRPr lang="fr-FR" dirty="0"/>
          </a:p>
        </p:txBody>
      </p:sp>
      <p:sp>
        <p:nvSpPr>
          <p:cNvPr id="4" name="Titre 3"/>
          <p:cNvSpPr>
            <a:spLocks noGrp="1"/>
          </p:cNvSpPr>
          <p:nvPr>
            <p:ph type="title"/>
          </p:nvPr>
        </p:nvSpPr>
        <p:spPr/>
        <p:txBody>
          <a:bodyPr/>
          <a:lstStyle/>
          <a:p>
            <a:endParaRPr lang="fr-FR"/>
          </a:p>
        </p:txBody>
      </p:sp>
      <p:sp>
        <p:nvSpPr>
          <p:cNvPr id="5" name="ZoneTexte 4">
            <a:extLst>
              <a:ext uri="{FF2B5EF4-FFF2-40B4-BE49-F238E27FC236}">
                <a16:creationId xmlns:a16="http://schemas.microsoft.com/office/drawing/2014/main" id="{6C3E4D82-9080-5DCD-045A-D587A5F9C288}"/>
              </a:ext>
            </a:extLst>
          </p:cNvPr>
          <p:cNvSpPr txBox="1"/>
          <p:nvPr/>
        </p:nvSpPr>
        <p:spPr>
          <a:xfrm>
            <a:off x="2123728" y="2787774"/>
            <a:ext cx="5544616" cy="1754326"/>
          </a:xfrm>
          <a:prstGeom prst="rect">
            <a:avLst/>
          </a:prstGeom>
          <a:noFill/>
        </p:spPr>
        <p:txBody>
          <a:bodyPr wrap="square" rtlCol="0">
            <a:spAutoFit/>
          </a:bodyPr>
          <a:lstStyle/>
          <a:p>
            <a:pPr algn="ctr"/>
            <a:r>
              <a:rPr lang="fr-FR" dirty="0">
                <a:latin typeface="Arial" panose="020B0604020202020204" pitchFamily="34" charset="0"/>
                <a:cs typeface="Arial" panose="020B0604020202020204" pitchFamily="34" charset="0"/>
              </a:rPr>
              <a:t>Exercice de la biologie médicale en société </a:t>
            </a:r>
          </a:p>
          <a:p>
            <a:pPr algn="ctr"/>
            <a:r>
              <a:rPr lang="fr-FR" dirty="0">
                <a:latin typeface="Arial" panose="020B0604020202020204" pitchFamily="34" charset="0"/>
                <a:cs typeface="Arial" panose="020B0604020202020204" pitchFamily="34" charset="0"/>
              </a:rPr>
              <a:t>----</a:t>
            </a:r>
          </a:p>
          <a:p>
            <a:pPr algn="ctr"/>
            <a:r>
              <a:rPr lang="fr-FR" dirty="0">
                <a:latin typeface="Arial" panose="020B0604020202020204" pitchFamily="34" charset="0"/>
                <a:cs typeface="Arial" panose="020B0604020202020204" pitchFamily="34" charset="0"/>
              </a:rPr>
              <a:t>Tour d’horizon des règles prudentielles capitalistiques et non-capitalistiques</a:t>
            </a:r>
          </a:p>
          <a:p>
            <a:pPr algn="ctr"/>
            <a:r>
              <a:rPr lang="fr-FR" dirty="0">
                <a:latin typeface="Arial" panose="020B0604020202020204" pitchFamily="34" charset="0"/>
                <a:cs typeface="Arial" panose="020B0604020202020204" pitchFamily="34" charset="0"/>
              </a:rPr>
              <a:t>----</a:t>
            </a:r>
          </a:p>
          <a:p>
            <a:pPr algn="ctr"/>
            <a:r>
              <a:rPr lang="fr-FR" sz="1700" i="1" dirty="0">
                <a:latin typeface="Arial" panose="020B0604020202020204" pitchFamily="34" charset="0"/>
                <a:cs typeface="Arial" panose="020B0604020202020204" pitchFamily="34" charset="0"/>
              </a:rPr>
              <a:t>Séminaire ARS du 1</a:t>
            </a:r>
            <a:r>
              <a:rPr lang="fr-FR" sz="1700" i="1" baseline="30000" dirty="0">
                <a:latin typeface="Arial" panose="020B0604020202020204" pitchFamily="34" charset="0"/>
                <a:cs typeface="Arial" panose="020B0604020202020204" pitchFamily="34" charset="0"/>
              </a:rPr>
              <a:t>er</a:t>
            </a:r>
            <a:r>
              <a:rPr lang="fr-FR" sz="1700" i="1" dirty="0">
                <a:latin typeface="Arial" panose="020B0604020202020204" pitchFamily="34" charset="0"/>
                <a:cs typeface="Arial" panose="020B0604020202020204" pitchFamily="34" charset="0"/>
              </a:rPr>
              <a:t> février 2023</a:t>
            </a:r>
          </a:p>
        </p:txBody>
      </p:sp>
    </p:spTree>
    <p:extLst>
      <p:ext uri="{BB962C8B-B14F-4D97-AF65-F5344CB8AC3E}">
        <p14:creationId xmlns:p14="http://schemas.microsoft.com/office/powerpoint/2010/main" val="1501235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2</a:t>
            </a:fld>
            <a:endParaRPr lang="fr-FR" dirty="0"/>
          </a:p>
        </p:txBody>
      </p:sp>
      <p:sp>
        <p:nvSpPr>
          <p:cNvPr id="4" name="Espace réservé du texte 3"/>
          <p:cNvSpPr>
            <a:spLocks noGrp="1"/>
          </p:cNvSpPr>
          <p:nvPr>
            <p:ph type="body" sz="quarter" idx="14"/>
          </p:nvPr>
        </p:nvSpPr>
        <p:spPr>
          <a:xfrm>
            <a:off x="360000" y="1491630"/>
            <a:ext cx="6444248" cy="429271"/>
          </a:xfrm>
        </p:spPr>
        <p:txBody>
          <a:bodyPr/>
          <a:lstStyle/>
          <a:p>
            <a:pPr>
              <a:buFont typeface="+mj-lt"/>
              <a:buAutoNum type="romanUcPeriod"/>
            </a:pPr>
            <a:r>
              <a:rPr lang="fr-FR" sz="1600" dirty="0"/>
              <a:t>Les sociétés possibles pour exercer la biologie médicale</a:t>
            </a:r>
          </a:p>
          <a:p>
            <a:pPr marL="180000" lvl="1" indent="0">
              <a:buNone/>
            </a:pPr>
            <a:endParaRPr lang="fr-FR" dirty="0"/>
          </a:p>
        </p:txBody>
      </p:sp>
      <p:sp>
        <p:nvSpPr>
          <p:cNvPr id="5" name="Espace réservé du texte 4"/>
          <p:cNvSpPr>
            <a:spLocks noGrp="1"/>
          </p:cNvSpPr>
          <p:nvPr>
            <p:ph type="body" sz="quarter" idx="15"/>
          </p:nvPr>
        </p:nvSpPr>
        <p:spPr>
          <a:xfrm>
            <a:off x="360000" y="2627017"/>
            <a:ext cx="6444248" cy="520797"/>
          </a:xfrm>
        </p:spPr>
        <p:txBody>
          <a:bodyPr/>
          <a:lstStyle/>
          <a:p>
            <a:pPr marL="0" indent="0">
              <a:buNone/>
            </a:pPr>
            <a:r>
              <a:rPr lang="fr-FR" sz="1600" dirty="0"/>
              <a:t>II. Les règles prudentielles capitalistiques et non-capitalistiques</a:t>
            </a:r>
          </a:p>
        </p:txBody>
      </p:sp>
      <p:sp>
        <p:nvSpPr>
          <p:cNvPr id="6" name="Espace réservé de la date 5"/>
          <p:cNvSpPr>
            <a:spLocks noGrp="1"/>
          </p:cNvSpPr>
          <p:nvPr>
            <p:ph type="dt" sz="half" idx="2"/>
          </p:nvPr>
        </p:nvSpPr>
        <p:spPr/>
        <p:txBody>
          <a:bodyPr/>
          <a:lstStyle/>
          <a:p>
            <a:fld id="{251C71F6-E0A6-1740-B64F-38F332886BAF}" type="datetime1">
              <a:rPr lang="fr-FR" cap="all" smtClean="0"/>
              <a:pPr/>
              <a:t>31/01/2023</a:t>
            </a:fld>
            <a:endParaRPr lang="fr-FR" cap="all" dirty="0"/>
          </a:p>
        </p:txBody>
      </p:sp>
      <p:sp>
        <p:nvSpPr>
          <p:cNvPr id="7" name="Titre 6"/>
          <p:cNvSpPr>
            <a:spLocks noGrp="1"/>
          </p:cNvSpPr>
          <p:nvPr>
            <p:ph type="title"/>
          </p:nvPr>
        </p:nvSpPr>
        <p:spPr/>
        <p:txBody>
          <a:bodyPr/>
          <a:lstStyle/>
          <a:p>
            <a:r>
              <a:rPr lang="fr-FR" dirty="0"/>
              <a:t>Sommaire</a:t>
            </a:r>
          </a:p>
        </p:txBody>
      </p:sp>
      <p:sp>
        <p:nvSpPr>
          <p:cNvPr id="8" name="Espace réservé du pied de page 7"/>
          <p:cNvSpPr>
            <a:spLocks noGrp="1"/>
          </p:cNvSpPr>
          <p:nvPr>
            <p:ph type="ftr" sz="quarter" idx="3"/>
          </p:nvPr>
        </p:nvSpPr>
        <p:spPr/>
        <p:txBody>
          <a:bodyPr/>
          <a:lstStyle/>
          <a:p>
            <a:r>
              <a:rPr lang="fr-FR" dirty="0"/>
              <a:t>Secrétariat général</a:t>
            </a:r>
            <a:br>
              <a:rPr lang="fr-FR" dirty="0"/>
            </a:br>
            <a:r>
              <a:rPr lang="fr-FR" dirty="0"/>
              <a:t>Direction des affaires juridiques</a:t>
            </a:r>
          </a:p>
        </p:txBody>
      </p:sp>
      <p:sp>
        <p:nvSpPr>
          <p:cNvPr id="9" name="Espace réservé du texte 4">
            <a:extLst>
              <a:ext uri="{FF2B5EF4-FFF2-40B4-BE49-F238E27FC236}">
                <a16:creationId xmlns:a16="http://schemas.microsoft.com/office/drawing/2014/main" id="{E1E69C7D-C6A2-83C8-ADC4-067FB5CB55AC}"/>
              </a:ext>
            </a:extLst>
          </p:cNvPr>
          <p:cNvSpPr txBox="1">
            <a:spLocks/>
          </p:cNvSpPr>
          <p:nvPr/>
        </p:nvSpPr>
        <p:spPr bwMode="gray">
          <a:xfrm>
            <a:off x="2051720" y="3593531"/>
            <a:ext cx="6457096" cy="539991"/>
          </a:xfrm>
          <a:prstGeom prst="rect">
            <a:avLst/>
          </a:prstGeom>
        </p:spPr>
        <p:txBody>
          <a:bodyPr vert="horz" lIns="0" tIns="0" rIns="0" bIns="0" rtlCol="0" anchor="t" anchorCtr="0">
            <a:noAutofit/>
          </a:bodyPr>
          <a:lstStyle>
            <a:lvl1pPr marL="144000" indent="-144000" algn="l" defTabSz="914400" rtl="0" eaLnBrk="1" latinLnBrk="0" hangingPunct="1">
              <a:lnSpc>
                <a:spcPct val="100000"/>
              </a:lnSpc>
              <a:spcBef>
                <a:spcPts val="400"/>
              </a:spcBef>
              <a:spcAft>
                <a:spcPts val="800"/>
              </a:spcAft>
              <a:buFont typeface="+mj-lt"/>
              <a:buAutoNum type="arabicPeriod"/>
              <a:tabLst/>
              <a:defRPr sz="1400" b="1" kern="1200">
                <a:solidFill>
                  <a:schemeClr val="tx1"/>
                </a:solidFill>
                <a:latin typeface="+mn-lt"/>
                <a:ea typeface="+mn-ea"/>
                <a:cs typeface="+mn-cs"/>
              </a:defRPr>
            </a:lvl1pPr>
            <a:lvl2pPr marL="324000" indent="-144000" algn="l" defTabSz="914400" rtl="0" eaLnBrk="1" latinLnBrk="0" hangingPunct="1">
              <a:lnSpc>
                <a:spcPct val="100000"/>
              </a:lnSpc>
              <a:spcBef>
                <a:spcPts val="600"/>
              </a:spcBef>
              <a:spcAft>
                <a:spcPts val="800"/>
              </a:spcAft>
              <a:buSzPct val="100000"/>
              <a:buFont typeface="+mj-lt"/>
              <a:buAutoNum type="alphaLcPeriod"/>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mj-lt"/>
              <a:buNone/>
            </a:pPr>
            <a:r>
              <a:rPr lang="fr-FR" sz="1600" dirty="0"/>
              <a:t>III. Point d’actualité : le projet d’ordonnance de réforme de la loi n°90-1258 du 31 décembre 1990 </a:t>
            </a:r>
          </a:p>
        </p:txBody>
      </p:sp>
      <p:pic>
        <p:nvPicPr>
          <p:cNvPr id="12" name="Image 11">
            <a:extLst>
              <a:ext uri="{FF2B5EF4-FFF2-40B4-BE49-F238E27FC236}">
                <a16:creationId xmlns:a16="http://schemas.microsoft.com/office/drawing/2014/main" id="{05023ACE-2532-28BA-3E3F-3B8C41159592}"/>
              </a:ext>
            </a:extLst>
          </p:cNvPr>
          <p:cNvPicPr>
            <a:picLocks noChangeAspect="1"/>
          </p:cNvPicPr>
          <p:nvPr/>
        </p:nvPicPr>
        <p:blipFill>
          <a:blip r:embed="rId2"/>
          <a:stretch>
            <a:fillRect/>
          </a:stretch>
        </p:blipFill>
        <p:spPr>
          <a:xfrm>
            <a:off x="467544" y="3235640"/>
            <a:ext cx="1256313" cy="1236579"/>
          </a:xfrm>
          <a:prstGeom prst="rect">
            <a:avLst/>
          </a:prstGeom>
        </p:spPr>
      </p:pic>
      <p:pic>
        <p:nvPicPr>
          <p:cNvPr id="15" name="Image 14">
            <a:extLst>
              <a:ext uri="{FF2B5EF4-FFF2-40B4-BE49-F238E27FC236}">
                <a16:creationId xmlns:a16="http://schemas.microsoft.com/office/drawing/2014/main" id="{5CC7C3E6-1797-E58C-8D46-2CA9CF002866}"/>
              </a:ext>
            </a:extLst>
          </p:cNvPr>
          <p:cNvPicPr>
            <a:picLocks noChangeAspect="1"/>
          </p:cNvPicPr>
          <p:nvPr/>
        </p:nvPicPr>
        <p:blipFill>
          <a:blip r:embed="rId3"/>
          <a:stretch>
            <a:fillRect/>
          </a:stretch>
        </p:blipFill>
        <p:spPr>
          <a:xfrm>
            <a:off x="7020272" y="1044543"/>
            <a:ext cx="1488544" cy="1505207"/>
          </a:xfrm>
          <a:prstGeom prst="rect">
            <a:avLst/>
          </a:prstGeom>
        </p:spPr>
      </p:pic>
    </p:spTree>
    <p:extLst>
      <p:ext uri="{BB962C8B-B14F-4D97-AF65-F5344CB8AC3E}">
        <p14:creationId xmlns:p14="http://schemas.microsoft.com/office/powerpoint/2010/main" val="2493308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Effect transition="in" filter="fade">
                                      <p:cBhvr>
                                        <p:cTn id="28" dur="1000"/>
                                        <p:tgtEl>
                                          <p:spTgt spid="9">
                                            <p:txEl>
                                              <p:pRg st="0" end="0"/>
                                            </p:txEl>
                                          </p:spTgt>
                                        </p:tgtEl>
                                      </p:cBhvr>
                                    </p:animEffect>
                                    <p:anim calcmode="lin" valueType="num">
                                      <p:cBhvr>
                                        <p:cTn id="29"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7" grpId="0"/>
      <p:bldP spid="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9">
            <a:extLst>
              <a:ext uri="{FF2B5EF4-FFF2-40B4-BE49-F238E27FC236}">
                <a16:creationId xmlns:a16="http://schemas.microsoft.com/office/drawing/2014/main" id="{3B0E855D-3F4D-C4A7-2FF6-D3110AABC517}"/>
              </a:ext>
            </a:extLst>
          </p:cNvPr>
          <p:cNvPicPr>
            <a:picLocks noGrp="1" noChangeAspect="1"/>
          </p:cNvPicPr>
          <p:nvPr>
            <p:ph type="pic" sz="quarter" idx="13"/>
          </p:nvPr>
        </p:nvPicPr>
        <p:blipFill>
          <a:blip r:embed="rId2"/>
          <a:srcRect t="13555" b="13555"/>
          <a:stretch>
            <a:fillRect/>
          </a:stretch>
        </p:blipFill>
        <p:spPr/>
      </p:pic>
      <p:sp>
        <p:nvSpPr>
          <p:cNvPr id="3" name="Espace réservé de la date 2"/>
          <p:cNvSpPr>
            <a:spLocks noGrp="1"/>
          </p:cNvSpPr>
          <p:nvPr>
            <p:ph type="dt" sz="half" idx="2"/>
          </p:nvPr>
        </p:nvSpPr>
        <p:spPr/>
        <p:txBody>
          <a:bodyPr/>
          <a:lstStyle/>
          <a:p>
            <a:fld id="{5F7325A3-5315-1B4B-A0D9-112471EB5837}" type="datetime1">
              <a:rPr lang="fr-FR" cap="all" smtClean="0"/>
              <a:pPr/>
              <a:t>31/01/2023</a:t>
            </a:fld>
            <a:endParaRPr lang="fr-FR" cap="all" dirty="0"/>
          </a:p>
        </p:txBody>
      </p:sp>
      <p:sp>
        <p:nvSpPr>
          <p:cNvPr id="4" name="Titre 3"/>
          <p:cNvSpPr>
            <a:spLocks noGrp="1"/>
          </p:cNvSpPr>
          <p:nvPr>
            <p:ph type="title"/>
          </p:nvPr>
        </p:nvSpPr>
        <p:spPr>
          <a:xfrm>
            <a:off x="364285" y="1059582"/>
            <a:ext cx="8424000" cy="2160240"/>
          </a:xfrm>
          <a:ln>
            <a:noFill/>
          </a:ln>
        </p:spPr>
        <p:txBody>
          <a:bodyPr/>
          <a:lstStyle/>
          <a:p>
            <a:pPr marL="0" indent="0" algn="just">
              <a:buNone/>
            </a:pPr>
            <a:r>
              <a:rPr lang="fr-FR" dirty="0"/>
              <a:t>I. Les formes de sociétés possibles pour exercer la biologie médicale  </a:t>
            </a:r>
          </a:p>
        </p:txBody>
      </p:sp>
      <p:sp>
        <p:nvSpPr>
          <p:cNvPr id="5" name="Espace réservé du numéro de diapositive 4"/>
          <p:cNvSpPr>
            <a:spLocks noGrp="1"/>
          </p:cNvSpPr>
          <p:nvPr>
            <p:ph type="sldNum" sz="quarter" idx="4"/>
          </p:nvPr>
        </p:nvSpPr>
        <p:spPr/>
        <p:txBody>
          <a:bodyPr/>
          <a:lstStyle/>
          <a:p>
            <a:fld id="{733122C9-A0B9-462F-8757-0847AD287B63}" type="slidenum">
              <a:rPr lang="fr-FR" smtClean="0"/>
              <a:pPr/>
              <a:t>3</a:t>
            </a:fld>
            <a:endParaRPr lang="fr-FR" dirty="0"/>
          </a:p>
        </p:txBody>
      </p:sp>
      <p:sp>
        <p:nvSpPr>
          <p:cNvPr id="6" name="Espace réservé du pied de page 5"/>
          <p:cNvSpPr>
            <a:spLocks noGrp="1"/>
          </p:cNvSpPr>
          <p:nvPr>
            <p:ph type="ftr" sz="quarter" idx="3"/>
          </p:nvPr>
        </p:nvSpPr>
        <p:spPr/>
        <p:txBody>
          <a:bodyPr/>
          <a:lstStyle/>
          <a:p>
            <a:r>
              <a:rPr lang="fr-FR"/>
              <a:t>Secrétariat général</a:t>
            </a:r>
            <a:br>
              <a:rPr lang="fr-FR"/>
            </a:br>
            <a:r>
              <a:rPr lang="fr-FR"/>
              <a:t>Direction des affaires juridiques</a:t>
            </a:r>
            <a:endParaRPr lang="fr-FR" dirty="0"/>
          </a:p>
        </p:txBody>
      </p:sp>
    </p:spTree>
    <p:extLst>
      <p:ext uri="{BB962C8B-B14F-4D97-AF65-F5344CB8AC3E}">
        <p14:creationId xmlns:p14="http://schemas.microsoft.com/office/powerpoint/2010/main" val="3713363444"/>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4</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31/01/2023</a:t>
            </a:fld>
            <a:endParaRPr lang="fr-FR" cap="all" dirty="0"/>
          </a:p>
        </p:txBody>
      </p:sp>
      <p:sp>
        <p:nvSpPr>
          <p:cNvPr id="4" name="Espace réservé du texte 3"/>
          <p:cNvSpPr>
            <a:spLocks noGrp="1"/>
          </p:cNvSpPr>
          <p:nvPr>
            <p:ph type="body" sz="quarter" idx="13"/>
          </p:nvPr>
        </p:nvSpPr>
        <p:spPr/>
        <p:txBody>
          <a:bodyPr/>
          <a:lstStyle/>
          <a:p>
            <a:r>
              <a:rPr lang="fr-FR" dirty="0"/>
              <a:t>Généralités</a:t>
            </a:r>
          </a:p>
        </p:txBody>
      </p:sp>
      <p:sp>
        <p:nvSpPr>
          <p:cNvPr id="5" name="Titre 4"/>
          <p:cNvSpPr>
            <a:spLocks noGrp="1"/>
          </p:cNvSpPr>
          <p:nvPr>
            <p:ph type="title"/>
          </p:nvPr>
        </p:nvSpPr>
        <p:spPr/>
        <p:txBody>
          <a:bodyPr>
            <a:noAutofit/>
          </a:bodyPr>
          <a:lstStyle/>
          <a:p>
            <a:r>
              <a:rPr lang="fr-FR" sz="1800" dirty="0"/>
              <a:t>I. Les formes de sociétés possibles pour exercer la biologie médicale </a:t>
            </a:r>
          </a:p>
        </p:txBody>
      </p:sp>
      <p:sp>
        <p:nvSpPr>
          <p:cNvPr id="6" name="Espace réservé du texte 5"/>
          <p:cNvSpPr>
            <a:spLocks noGrp="1"/>
          </p:cNvSpPr>
          <p:nvPr>
            <p:ph type="body" sz="quarter" idx="14"/>
          </p:nvPr>
        </p:nvSpPr>
        <p:spPr>
          <a:xfrm>
            <a:off x="324131" y="1647314"/>
            <a:ext cx="8424334" cy="3012668"/>
          </a:xfrm>
        </p:spPr>
        <p:txBody>
          <a:bodyPr/>
          <a:lstStyle/>
          <a:p>
            <a:pPr marL="377825" indent="-285750">
              <a:buFont typeface="Arial" panose="020B0604020202020204" pitchFamily="34" charset="0"/>
              <a:buChar char="•"/>
            </a:pPr>
            <a:r>
              <a:rPr lang="fr-FR" sz="1300" dirty="0"/>
              <a:t>Le biologiste médical répond aux critères de définition des professions libérales posés par :</a:t>
            </a:r>
          </a:p>
          <a:p>
            <a:pPr marL="522900" lvl="1" algn="just">
              <a:buFont typeface="Wingdings" panose="05000000000000000000" pitchFamily="2" charset="2"/>
              <a:buChar char="à"/>
            </a:pPr>
            <a:r>
              <a:rPr lang="fr-FR" dirty="0">
                <a:sym typeface="Wingdings" panose="05000000000000000000" pitchFamily="2" charset="2"/>
              </a:rPr>
              <a:t>La loi n°2012-387 du 22 mars 2012 relative à la simplification du droit et à l’allègement des démarches administratives (art.29);</a:t>
            </a:r>
          </a:p>
          <a:p>
            <a:pPr marL="522900" lvl="1" algn="just">
              <a:buFont typeface="Wingdings" panose="05000000000000000000" pitchFamily="2" charset="2"/>
              <a:buChar char="à"/>
            </a:pPr>
            <a:r>
              <a:rPr lang="fr-FR" dirty="0">
                <a:sym typeface="Wingdings" panose="05000000000000000000" pitchFamily="2" charset="2"/>
              </a:rPr>
              <a:t>La directive européenne n°2005/36/CE du 7 septembre 2005 (cons. 43);</a:t>
            </a:r>
            <a:endParaRPr lang="fr-FR" dirty="0"/>
          </a:p>
          <a:p>
            <a:pPr marL="377825" indent="-285750">
              <a:buFont typeface="Arial" panose="020B0604020202020204" pitchFamily="34" charset="0"/>
              <a:buChar char="•"/>
            </a:pPr>
            <a:r>
              <a:rPr lang="fr-FR" sz="1300" dirty="0"/>
              <a:t>L’article L.6223-1 du code de la santé publique (CSP) </a:t>
            </a:r>
          </a:p>
          <a:p>
            <a:pPr marL="377825" indent="-285750">
              <a:buFont typeface="Arial" panose="020B0604020202020204" pitchFamily="34" charset="0"/>
              <a:buChar char="•"/>
            </a:pPr>
            <a:r>
              <a:rPr lang="fr-FR" sz="1300" dirty="0"/>
              <a:t>Hormis l’association, la fondation, un organisme à but non lucratif, trois types de sociétés sont </a:t>
            </a:r>
          </a:p>
          <a:p>
            <a:r>
              <a:rPr lang="fr-FR" sz="1300" dirty="0"/>
              <a:t>      prévues : </a:t>
            </a:r>
          </a:p>
          <a:p>
            <a:r>
              <a:rPr lang="fr-FR" sz="1300" dirty="0"/>
              <a:t>	- La société coopérative (SC);</a:t>
            </a:r>
          </a:p>
          <a:p>
            <a:r>
              <a:rPr lang="fr-FR" sz="1300" dirty="0"/>
              <a:t>	- La société civile professionnelle (SCP);</a:t>
            </a:r>
          </a:p>
          <a:p>
            <a:r>
              <a:rPr lang="fr-FR" sz="1300" dirty="0"/>
              <a:t>	- La société d’exercice libéral (SEL);</a:t>
            </a:r>
          </a:p>
          <a:p>
            <a:pPr marL="377825" indent="-285750">
              <a:buFont typeface="Arial" panose="020B0604020202020204" pitchFamily="34" charset="0"/>
              <a:buChar char="•"/>
            </a:pPr>
            <a:r>
              <a:rPr lang="fr-FR" sz="1300" dirty="0"/>
              <a:t>Obligation d’inscription à ou aux ordres professionnels compétents</a:t>
            </a:r>
          </a:p>
          <a:p>
            <a:endParaRPr lang="fr-FR" sz="1300" dirty="0"/>
          </a:p>
          <a:p>
            <a:endParaRPr lang="fr-FR" dirty="0"/>
          </a:p>
          <a:p>
            <a:r>
              <a:rPr lang="fr-FR" dirty="0"/>
              <a:t> </a:t>
            </a:r>
          </a:p>
        </p:txBody>
      </p:sp>
      <p:sp>
        <p:nvSpPr>
          <p:cNvPr id="7" name="Espace réservé du pied de page 6"/>
          <p:cNvSpPr>
            <a:spLocks noGrp="1"/>
          </p:cNvSpPr>
          <p:nvPr>
            <p:ph type="ftr" sz="quarter" idx="3"/>
          </p:nvPr>
        </p:nvSpPr>
        <p:spPr/>
        <p:txBody>
          <a:bodyPr/>
          <a:lstStyle/>
          <a:p>
            <a:r>
              <a:rPr lang="fr-FR"/>
              <a:t>Secrétariat général</a:t>
            </a:r>
            <a:br>
              <a:rPr lang="fr-FR"/>
            </a:br>
            <a:r>
              <a:rPr lang="fr-FR"/>
              <a:t>Direction des affaires juridiques</a:t>
            </a:r>
            <a:endParaRPr lang="fr-FR" dirty="0"/>
          </a:p>
        </p:txBody>
      </p:sp>
      <p:sp>
        <p:nvSpPr>
          <p:cNvPr id="10" name="ZoneTexte 9">
            <a:extLst>
              <a:ext uri="{FF2B5EF4-FFF2-40B4-BE49-F238E27FC236}">
                <a16:creationId xmlns:a16="http://schemas.microsoft.com/office/drawing/2014/main" id="{A123629F-4CA6-5C95-58C4-9AA280E84865}"/>
              </a:ext>
            </a:extLst>
          </p:cNvPr>
          <p:cNvSpPr txBox="1"/>
          <p:nvPr/>
        </p:nvSpPr>
        <p:spPr>
          <a:xfrm>
            <a:off x="4788024" y="3648599"/>
            <a:ext cx="2736304" cy="492443"/>
          </a:xfrm>
          <a:prstGeom prst="rect">
            <a:avLst/>
          </a:prstGeom>
          <a:noFill/>
        </p:spPr>
        <p:txBody>
          <a:bodyPr wrap="square" rtlCol="0">
            <a:spAutoFit/>
          </a:bodyPr>
          <a:lstStyle/>
          <a:p>
            <a:r>
              <a:rPr lang="fr-FR" sz="1300" b="1" dirty="0"/>
              <a:t>Objet</a:t>
            </a:r>
            <a:r>
              <a:rPr lang="fr-FR" sz="1300" dirty="0"/>
              <a:t>: exercice en commun de la profession / exploitation d’un LBM </a:t>
            </a:r>
          </a:p>
        </p:txBody>
      </p:sp>
      <p:sp>
        <p:nvSpPr>
          <p:cNvPr id="11" name="Accolade fermante 10">
            <a:extLst>
              <a:ext uri="{FF2B5EF4-FFF2-40B4-BE49-F238E27FC236}">
                <a16:creationId xmlns:a16="http://schemas.microsoft.com/office/drawing/2014/main" id="{C7B10CFB-7B8C-2AA2-1113-D93B2741FFBB}"/>
              </a:ext>
            </a:extLst>
          </p:cNvPr>
          <p:cNvSpPr/>
          <p:nvPr/>
        </p:nvSpPr>
        <p:spPr>
          <a:xfrm>
            <a:off x="4481990" y="3529260"/>
            <a:ext cx="180020" cy="731122"/>
          </a:xfrm>
          <a:prstGeom prst="rightBrace">
            <a:avLst>
              <a:gd name="adj1" fmla="val 81193"/>
              <a:gd name="adj2" fmla="val 51009"/>
            </a:avLst>
          </a:prstGeom>
          <a:ln w="28575">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3724299669"/>
      </p:ext>
    </p:extLst>
  </p:cSld>
  <p:clrMapOvr>
    <a:masterClrMapping/>
  </p:clrMapOvr>
  <mc:AlternateContent xmlns:mc="http://schemas.openxmlformats.org/markup-compatibility/2006" xmlns:p14="http://schemas.microsoft.com/office/powerpoint/2010/main">
    <mc:Choice Requires="p14">
      <p:transition spd="slow" p14:dur="125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5</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31/01/2023</a:t>
            </a:fld>
            <a:endParaRPr lang="fr-FR" cap="all" dirty="0"/>
          </a:p>
        </p:txBody>
      </p:sp>
      <p:sp>
        <p:nvSpPr>
          <p:cNvPr id="4" name="Espace réservé du texte 3"/>
          <p:cNvSpPr>
            <a:spLocks noGrp="1"/>
          </p:cNvSpPr>
          <p:nvPr>
            <p:ph type="body" sz="quarter" idx="13"/>
          </p:nvPr>
        </p:nvSpPr>
        <p:spPr/>
        <p:txBody>
          <a:bodyPr/>
          <a:lstStyle/>
          <a:p>
            <a:r>
              <a:rPr lang="fr-FR" dirty="0"/>
              <a:t>A. La société coopérative (SC)</a:t>
            </a:r>
          </a:p>
        </p:txBody>
      </p:sp>
      <p:sp>
        <p:nvSpPr>
          <p:cNvPr id="5" name="Titre 4"/>
          <p:cNvSpPr>
            <a:spLocks noGrp="1"/>
          </p:cNvSpPr>
          <p:nvPr>
            <p:ph type="title"/>
          </p:nvPr>
        </p:nvSpPr>
        <p:spPr/>
        <p:txBody>
          <a:bodyPr>
            <a:noAutofit/>
          </a:bodyPr>
          <a:lstStyle/>
          <a:p>
            <a:r>
              <a:rPr lang="fr-FR" sz="1800" dirty="0"/>
              <a:t>I. Les formes de sociétés possibles pour exercer la biologie médicale </a:t>
            </a:r>
          </a:p>
        </p:txBody>
      </p:sp>
      <p:sp>
        <p:nvSpPr>
          <p:cNvPr id="6" name="Espace réservé du texte 5"/>
          <p:cNvSpPr>
            <a:spLocks noGrp="1"/>
          </p:cNvSpPr>
          <p:nvPr>
            <p:ph type="body" sz="quarter" idx="14"/>
          </p:nvPr>
        </p:nvSpPr>
        <p:spPr>
          <a:xfrm>
            <a:off x="323850" y="1632462"/>
            <a:ext cx="8424334" cy="3151038"/>
          </a:xfrm>
        </p:spPr>
        <p:txBody>
          <a:bodyPr/>
          <a:lstStyle/>
          <a:p>
            <a:pPr marL="377825" indent="-285750" algn="just">
              <a:buFont typeface="Arial" panose="020B0604020202020204" pitchFamily="34" charset="0"/>
              <a:buChar char="•"/>
            </a:pPr>
            <a:r>
              <a:rPr lang="fr-FR" sz="1300" dirty="0"/>
              <a:t>Société de personnes dont les fins sont autant sociales que morales;</a:t>
            </a:r>
          </a:p>
          <a:p>
            <a:pPr marL="377825" indent="-285750" algn="just">
              <a:buFont typeface="Arial" panose="020B0604020202020204" pitchFamily="34" charset="0"/>
              <a:buChar char="•"/>
            </a:pPr>
            <a:r>
              <a:rPr lang="fr-FR" sz="1300" dirty="0"/>
              <a:t>Nombre en constante augmentation (3430 SCOP et SCIC en 2019, 4406 en 2022 tous secteurs confondus);</a:t>
            </a:r>
          </a:p>
          <a:p>
            <a:pPr marL="377825" indent="-285750" algn="just">
              <a:buFont typeface="Arial" panose="020B0604020202020204" pitchFamily="34" charset="0"/>
              <a:buChar char="•"/>
            </a:pPr>
            <a:r>
              <a:rPr lang="fr-FR" sz="1300" dirty="0"/>
              <a:t>Les membres peuvent être les suivants :</a:t>
            </a:r>
          </a:p>
          <a:p>
            <a:pPr algn="just"/>
            <a:r>
              <a:rPr lang="fr-FR" sz="1300" dirty="0"/>
              <a:t>	-Biologistes médicaux personnes physiques;</a:t>
            </a:r>
          </a:p>
          <a:p>
            <a:pPr algn="just"/>
            <a:r>
              <a:rPr lang="fr-FR" sz="1300" dirty="0"/>
              <a:t>	-Autres salariés du laboratoire de biologie médicale (LBM);</a:t>
            </a:r>
          </a:p>
          <a:p>
            <a:pPr algn="just"/>
            <a:r>
              <a:rPr lang="fr-FR" sz="1300" dirty="0"/>
              <a:t>	-Personnes physiques ou morales qui entendent contribuer par l’apport de capitaux à la 	réalisation des objectifs de la coopérative.</a:t>
            </a:r>
          </a:p>
          <a:p>
            <a:pPr marL="377825" indent="-285750" algn="just">
              <a:buFont typeface="Arial" panose="020B0604020202020204" pitchFamily="34" charset="0"/>
              <a:buChar char="•"/>
            </a:pPr>
            <a:r>
              <a:rPr lang="fr-FR" sz="1300" dirty="0"/>
              <a:t>Les salariés ayant le statut d’associé détiennent au moins 51% du capital social au moins 65% des droits de vote ;</a:t>
            </a:r>
          </a:p>
          <a:p>
            <a:pPr marL="377825" indent="-285750" algn="just">
              <a:buFont typeface="Arial" panose="020B0604020202020204" pitchFamily="34" charset="0"/>
              <a:buChar char="•"/>
            </a:pPr>
            <a:r>
              <a:rPr lang="fr-FR" sz="1300" b="1" dirty="0"/>
              <a:t>Principes clefs</a:t>
            </a:r>
            <a:r>
              <a:rPr lang="fr-FR" sz="1300" dirty="0"/>
              <a:t>: variabilité du capital, double-qualité, altruisme, démocratie (1 personne = 1 voix quelque soit la part du capital qu’elle détient), distribution de dividendes limitée et obligation importante de mise en réserve.</a:t>
            </a:r>
          </a:p>
          <a:p>
            <a:pPr marL="377825" indent="-285750" algn="just">
              <a:buFont typeface="Arial" panose="020B0604020202020204" pitchFamily="34" charset="0"/>
              <a:buChar char="•"/>
            </a:pPr>
            <a:r>
              <a:rPr lang="fr-FR" sz="1300" dirty="0"/>
              <a:t>Ne constitue pas un levier de la financiarisation du secteur  </a:t>
            </a:r>
          </a:p>
          <a:p>
            <a:pPr algn="just"/>
            <a:r>
              <a:rPr lang="fr-FR" dirty="0"/>
              <a:t>  </a:t>
            </a:r>
          </a:p>
          <a:p>
            <a:r>
              <a:rPr lang="fr-FR" dirty="0"/>
              <a:t> </a:t>
            </a:r>
          </a:p>
        </p:txBody>
      </p:sp>
      <p:sp>
        <p:nvSpPr>
          <p:cNvPr id="7" name="Espace réservé du pied de page 6"/>
          <p:cNvSpPr>
            <a:spLocks noGrp="1"/>
          </p:cNvSpPr>
          <p:nvPr>
            <p:ph type="ftr" sz="quarter" idx="3"/>
          </p:nvPr>
        </p:nvSpPr>
        <p:spPr/>
        <p:txBody>
          <a:bodyPr/>
          <a:lstStyle/>
          <a:p>
            <a:r>
              <a:rPr lang="fr-FR"/>
              <a:t>Secrétariat général</a:t>
            </a:r>
            <a:br>
              <a:rPr lang="fr-FR"/>
            </a:br>
            <a:r>
              <a:rPr lang="fr-FR"/>
              <a:t>Direction des affaires juridiques</a:t>
            </a:r>
            <a:endParaRPr lang="fr-FR" dirty="0"/>
          </a:p>
        </p:txBody>
      </p:sp>
    </p:spTree>
    <p:extLst>
      <p:ext uri="{BB962C8B-B14F-4D97-AF65-F5344CB8AC3E}">
        <p14:creationId xmlns:p14="http://schemas.microsoft.com/office/powerpoint/2010/main" val="1625246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6</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31/01/2023</a:t>
            </a:fld>
            <a:endParaRPr lang="fr-FR" cap="all" dirty="0"/>
          </a:p>
        </p:txBody>
      </p:sp>
      <p:sp>
        <p:nvSpPr>
          <p:cNvPr id="4" name="Espace réservé du texte 3"/>
          <p:cNvSpPr>
            <a:spLocks noGrp="1"/>
          </p:cNvSpPr>
          <p:nvPr>
            <p:ph type="body" sz="quarter" idx="13"/>
          </p:nvPr>
        </p:nvSpPr>
        <p:spPr/>
        <p:txBody>
          <a:bodyPr/>
          <a:lstStyle/>
          <a:p>
            <a:r>
              <a:rPr lang="fr-FR" dirty="0"/>
              <a:t>B. La société civile professionnelle (SCP)</a:t>
            </a:r>
          </a:p>
        </p:txBody>
      </p:sp>
      <p:sp>
        <p:nvSpPr>
          <p:cNvPr id="5" name="Titre 4"/>
          <p:cNvSpPr>
            <a:spLocks noGrp="1"/>
          </p:cNvSpPr>
          <p:nvPr>
            <p:ph type="title"/>
          </p:nvPr>
        </p:nvSpPr>
        <p:spPr/>
        <p:txBody>
          <a:bodyPr>
            <a:noAutofit/>
          </a:bodyPr>
          <a:lstStyle/>
          <a:p>
            <a:r>
              <a:rPr lang="fr-FR" sz="1800" dirty="0"/>
              <a:t>I. Les formes de sociétés possibles pour exercer la biologie médicale </a:t>
            </a:r>
          </a:p>
        </p:txBody>
      </p:sp>
      <p:sp>
        <p:nvSpPr>
          <p:cNvPr id="6" name="Espace réservé du texte 5"/>
          <p:cNvSpPr>
            <a:spLocks noGrp="1"/>
          </p:cNvSpPr>
          <p:nvPr>
            <p:ph type="body" sz="quarter" idx="14"/>
          </p:nvPr>
        </p:nvSpPr>
        <p:spPr>
          <a:xfrm>
            <a:off x="323850" y="1707653"/>
            <a:ext cx="8424334" cy="2821139"/>
          </a:xfrm>
        </p:spPr>
        <p:txBody>
          <a:bodyPr/>
          <a:lstStyle/>
          <a:p>
            <a:pPr marL="377825" indent="-285750" algn="just">
              <a:buFont typeface="Arial" panose="020B0604020202020204" pitchFamily="34" charset="0"/>
              <a:buChar char="•"/>
            </a:pPr>
            <a:r>
              <a:rPr lang="fr-FR" dirty="0"/>
              <a:t>Société de personnes comprenant au moins deux associés personnes physiques exerçant la profession constituant l’objet social de la société;</a:t>
            </a:r>
          </a:p>
          <a:p>
            <a:pPr marL="377825" indent="-285750" algn="just">
              <a:buFont typeface="Arial" panose="020B0604020202020204" pitchFamily="34" charset="0"/>
              <a:buChar char="•"/>
            </a:pPr>
            <a:r>
              <a:rPr lang="fr-FR" dirty="0"/>
              <a:t>Elle est assimilée à un professionnel et perçoit les rémunérations perçues au titre de l’activité professionnelle (une clause de répartition vient répartir éventuellement les bénéfices) ;</a:t>
            </a:r>
          </a:p>
          <a:p>
            <a:pPr marL="377825" indent="-285750" algn="just">
              <a:buFont typeface="Arial" panose="020B0604020202020204" pitchFamily="34" charset="0"/>
              <a:buChar char="•"/>
            </a:pPr>
            <a:r>
              <a:rPr lang="fr-FR" b="1" dirty="0"/>
              <a:t>Principes-clefs</a:t>
            </a:r>
            <a:r>
              <a:rPr lang="fr-FR" dirty="0"/>
              <a:t>: obligation d’exclusivité, 1 voix par associé (sauf disposition règlementaire ou statutaire contraire);</a:t>
            </a:r>
          </a:p>
          <a:p>
            <a:pPr marL="377825" indent="-285750" algn="just">
              <a:buFont typeface="Arial" panose="020B0604020202020204" pitchFamily="34" charset="0"/>
              <a:buChar char="•"/>
            </a:pPr>
            <a:r>
              <a:rPr lang="fr-FR" b="1" dirty="0"/>
              <a:t>Responsabilité des associés</a:t>
            </a:r>
            <a:r>
              <a:rPr lang="fr-FR" dirty="0"/>
              <a:t>: indéfinie (dettes sociales);   </a:t>
            </a:r>
          </a:p>
          <a:p>
            <a:pPr marL="377825" indent="-285750" algn="just">
              <a:buFont typeface="Arial" panose="020B0604020202020204" pitchFamily="34" charset="0"/>
              <a:buChar char="•"/>
            </a:pPr>
            <a:r>
              <a:rPr lang="fr-FR" b="1" dirty="0"/>
              <a:t>Impôts</a:t>
            </a:r>
            <a:r>
              <a:rPr lang="fr-FR" dirty="0"/>
              <a:t>: assujettissement à l’impôt sur le revenu;</a:t>
            </a:r>
          </a:p>
          <a:p>
            <a:pPr marL="377825" indent="-285750" algn="just">
              <a:buFont typeface="Arial" panose="020B0604020202020204" pitchFamily="34" charset="0"/>
              <a:buChar char="•"/>
            </a:pPr>
            <a:r>
              <a:rPr lang="fr-FR" b="1" dirty="0"/>
              <a:t>Responsabilité civile</a:t>
            </a:r>
            <a:r>
              <a:rPr lang="fr-FR" dirty="0"/>
              <a:t>: comme tout professionnel libéral, chaque associé répond sur l’ensemble de son patrimoine des actes professionnels qu’il accomplit;</a:t>
            </a:r>
          </a:p>
          <a:p>
            <a:pPr marL="377825" indent="-285750" algn="just">
              <a:buFont typeface="Arial" panose="020B0604020202020204" pitchFamily="34" charset="0"/>
              <a:buChar char="•"/>
            </a:pPr>
            <a:r>
              <a:rPr lang="fr-FR" dirty="0"/>
              <a:t>Ne constitue pas un levier de la financiarisation du secteur.</a:t>
            </a:r>
          </a:p>
          <a:p>
            <a:r>
              <a:rPr lang="fr-FR" sz="1300" dirty="0"/>
              <a:t> </a:t>
            </a:r>
          </a:p>
        </p:txBody>
      </p:sp>
      <p:sp>
        <p:nvSpPr>
          <p:cNvPr id="7" name="Espace réservé du pied de page 6"/>
          <p:cNvSpPr>
            <a:spLocks noGrp="1"/>
          </p:cNvSpPr>
          <p:nvPr>
            <p:ph type="ftr" sz="quarter" idx="3"/>
          </p:nvPr>
        </p:nvSpPr>
        <p:spPr/>
        <p:txBody>
          <a:bodyPr/>
          <a:lstStyle/>
          <a:p>
            <a:r>
              <a:rPr lang="fr-FR"/>
              <a:t>Secrétariat général</a:t>
            </a:r>
            <a:br>
              <a:rPr lang="fr-FR"/>
            </a:br>
            <a:r>
              <a:rPr lang="fr-FR"/>
              <a:t>Direction des affaires juridiques</a:t>
            </a:r>
            <a:endParaRPr lang="fr-FR" dirty="0"/>
          </a:p>
        </p:txBody>
      </p:sp>
    </p:spTree>
    <p:extLst>
      <p:ext uri="{BB962C8B-B14F-4D97-AF65-F5344CB8AC3E}">
        <p14:creationId xmlns:p14="http://schemas.microsoft.com/office/powerpoint/2010/main" val="398941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7</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31/01/2023</a:t>
            </a:fld>
            <a:endParaRPr lang="fr-FR" cap="all" dirty="0"/>
          </a:p>
        </p:txBody>
      </p:sp>
      <p:sp>
        <p:nvSpPr>
          <p:cNvPr id="4" name="Espace réservé du texte 3"/>
          <p:cNvSpPr>
            <a:spLocks noGrp="1"/>
          </p:cNvSpPr>
          <p:nvPr>
            <p:ph type="body" sz="quarter" idx="13"/>
          </p:nvPr>
        </p:nvSpPr>
        <p:spPr/>
        <p:txBody>
          <a:bodyPr/>
          <a:lstStyle/>
          <a:p>
            <a:r>
              <a:rPr lang="fr-FR" dirty="0"/>
              <a:t>C. La société d’exercice libéral (SEL)</a:t>
            </a:r>
          </a:p>
        </p:txBody>
      </p:sp>
      <p:sp>
        <p:nvSpPr>
          <p:cNvPr id="5" name="Titre 4"/>
          <p:cNvSpPr>
            <a:spLocks noGrp="1"/>
          </p:cNvSpPr>
          <p:nvPr>
            <p:ph type="title"/>
          </p:nvPr>
        </p:nvSpPr>
        <p:spPr/>
        <p:txBody>
          <a:bodyPr>
            <a:noAutofit/>
          </a:bodyPr>
          <a:lstStyle/>
          <a:p>
            <a:r>
              <a:rPr lang="fr-FR" sz="1800" dirty="0"/>
              <a:t>I. Les formes de sociétés possibles pour exercer la biologie médicale </a:t>
            </a:r>
          </a:p>
        </p:txBody>
      </p:sp>
      <p:sp>
        <p:nvSpPr>
          <p:cNvPr id="6" name="Espace réservé du texte 5"/>
          <p:cNvSpPr>
            <a:spLocks noGrp="1"/>
          </p:cNvSpPr>
          <p:nvPr>
            <p:ph type="body" sz="quarter" idx="14"/>
          </p:nvPr>
        </p:nvSpPr>
        <p:spPr>
          <a:xfrm>
            <a:off x="323850" y="1668465"/>
            <a:ext cx="8424614" cy="3129165"/>
          </a:xfrm>
        </p:spPr>
        <p:txBody>
          <a:bodyPr/>
          <a:lstStyle/>
          <a:p>
            <a:pPr marL="377825" indent="-285750" algn="just">
              <a:buFont typeface="Arial" panose="020B0604020202020204" pitchFamily="34" charset="0"/>
              <a:buChar char="•"/>
            </a:pPr>
            <a:r>
              <a:rPr lang="fr-FR" sz="1300" b="1" dirty="0"/>
              <a:t>Objet</a:t>
            </a:r>
            <a:r>
              <a:rPr lang="fr-FR" sz="1300" dirty="0"/>
              <a:t> : exercer en commun </a:t>
            </a:r>
            <a:r>
              <a:rPr lang="fr-FR" sz="1300" b="1" dirty="0"/>
              <a:t>une</a:t>
            </a:r>
            <a:r>
              <a:rPr lang="fr-FR" sz="1300" dirty="0"/>
              <a:t> profession de santé (activité </a:t>
            </a:r>
            <a:r>
              <a:rPr lang="fr-FR" sz="1300" b="1" dirty="0"/>
              <a:t>civile</a:t>
            </a:r>
            <a:r>
              <a:rPr lang="fr-FR" sz="1300" dirty="0"/>
              <a:t>);</a:t>
            </a:r>
          </a:p>
          <a:p>
            <a:pPr marL="377825" indent="-285750" algn="just">
              <a:buFont typeface="Arial" panose="020B0604020202020204" pitchFamily="34" charset="0"/>
              <a:buChar char="•"/>
            </a:pPr>
            <a:r>
              <a:rPr lang="fr-FR" sz="1300" b="1" dirty="0"/>
              <a:t>Forme</a:t>
            </a:r>
            <a:r>
              <a:rPr lang="fr-FR" sz="1300" dirty="0"/>
              <a:t> </a:t>
            </a:r>
            <a:r>
              <a:rPr lang="fr-FR" sz="1300" b="1" dirty="0"/>
              <a:t>commerciale</a:t>
            </a:r>
            <a:r>
              <a:rPr lang="fr-FR" sz="1300" dirty="0"/>
              <a:t> : une société anonyme (SA), une société à responsabilité limitée (SARL), une société unipersonnelle à responsabilité limitée (EURL), une société par actions simplifiée (SAS), une société par commandite par actions (SCA);</a:t>
            </a:r>
          </a:p>
          <a:p>
            <a:pPr marL="377825" indent="-285750" algn="just">
              <a:buFont typeface="Arial" panose="020B0604020202020204" pitchFamily="34" charset="0"/>
              <a:buChar char="•"/>
            </a:pPr>
            <a:r>
              <a:rPr lang="fr-FR" sz="1300" b="1" dirty="0"/>
              <a:t>Responsabilité des associés</a:t>
            </a:r>
            <a:r>
              <a:rPr lang="fr-FR" sz="1300" dirty="0"/>
              <a:t>: limitée au montant des apports (dettes sociales - sauf commandités dans les SELCA où elle est indéfinie et solidaire) mais indéfiniment sur leurs biens propres des actes professionnels qu’ils accomplissent;</a:t>
            </a:r>
          </a:p>
          <a:p>
            <a:pPr marL="377825" indent="-285750" algn="just">
              <a:buFont typeface="Arial" panose="020B0604020202020204" pitchFamily="34" charset="0"/>
              <a:buChar char="•"/>
            </a:pPr>
            <a:r>
              <a:rPr lang="fr-FR" sz="1300" b="1" dirty="0"/>
              <a:t>Impôts</a:t>
            </a:r>
            <a:r>
              <a:rPr lang="fr-FR" sz="1300" dirty="0"/>
              <a:t>: assujettissement à l’impôt sur les sociétés;</a:t>
            </a:r>
          </a:p>
          <a:p>
            <a:pPr marL="377825" indent="-285750" algn="just">
              <a:buFont typeface="Arial" panose="020B0604020202020204" pitchFamily="34" charset="0"/>
              <a:buChar char="•"/>
            </a:pPr>
            <a:r>
              <a:rPr lang="fr-FR" sz="1300" dirty="0"/>
              <a:t>Historique et instauration d’un double régime; </a:t>
            </a:r>
          </a:p>
          <a:p>
            <a:pPr marL="377825" indent="-285750" algn="just">
              <a:buFont typeface="Arial" panose="020B0604020202020204" pitchFamily="34" charset="0"/>
              <a:buChar char="•"/>
            </a:pPr>
            <a:r>
              <a:rPr lang="fr-FR" sz="1300" b="1" dirty="0"/>
              <a:t>Composition du capital social et des droits de vote:</a:t>
            </a:r>
            <a:r>
              <a:rPr lang="fr-FR" sz="1300" b="1" i="1" dirty="0"/>
              <a:t> </a:t>
            </a:r>
            <a:r>
              <a:rPr lang="fr-FR" sz="1300" i="1" dirty="0"/>
              <a:t>cf. art. 5 et 6 de la loi n°90-1258 du 31 déc.1990;</a:t>
            </a:r>
            <a:endParaRPr lang="fr-FR" sz="1300" dirty="0"/>
          </a:p>
          <a:p>
            <a:pPr marL="377825" indent="-285750" algn="just">
              <a:buFont typeface="Arial" panose="020B0604020202020204" pitchFamily="34" charset="0"/>
              <a:buChar char="•"/>
            </a:pPr>
            <a:r>
              <a:rPr lang="fr-FR" sz="1300" dirty="0">
                <a:ea typeface="Calibri" panose="020F0502020204030204" pitchFamily="34" charset="0"/>
                <a:cs typeface="Times New Roman" panose="02020603050405020304" pitchFamily="18" charset="0"/>
              </a:rPr>
              <a:t>Détention dérogatoire du quart du capital social de la SEL (</a:t>
            </a:r>
            <a:r>
              <a:rPr lang="fr-FR" sz="1300" i="1" dirty="0">
                <a:ea typeface="Calibri" panose="020F0502020204030204" pitchFamily="34" charset="0"/>
                <a:cs typeface="Times New Roman" panose="02020603050405020304" pitchFamily="18" charset="0"/>
              </a:rPr>
              <a:t>cf. art.R.6223-64 du CSP</a:t>
            </a:r>
            <a:r>
              <a:rPr lang="fr-FR" sz="1300" dirty="0">
                <a:ea typeface="Calibri" panose="020F0502020204030204" pitchFamily="34" charset="0"/>
                <a:cs typeface="Times New Roman" panose="02020603050405020304" pitchFamily="18" charset="0"/>
              </a:rPr>
              <a:t>);</a:t>
            </a:r>
          </a:p>
          <a:p>
            <a:pPr marL="377825" indent="-285750" algn="just">
              <a:buFont typeface="Arial" panose="020B0604020202020204" pitchFamily="34" charset="0"/>
              <a:buChar char="•"/>
            </a:pPr>
            <a:r>
              <a:rPr lang="fr-FR" sz="1300" dirty="0"/>
              <a:t>Absence de limitation au niveau du nombre de SEL dans lesquelles une même personne peut prendre des parts depuis l’arrêt </a:t>
            </a:r>
            <a:r>
              <a:rPr lang="fr-FR" sz="1300" i="1" dirty="0">
                <a:effectLst/>
                <a:ea typeface="Times New Roman" panose="02020603050405020304" pitchFamily="18" charset="0"/>
                <a:cs typeface="Times New Roman" panose="02020603050405020304" pitchFamily="18" charset="0"/>
              </a:rPr>
              <a:t>Commission c/ France </a:t>
            </a:r>
            <a:r>
              <a:rPr lang="fr-FR" sz="1300" dirty="0">
                <a:effectLst/>
                <a:ea typeface="Times New Roman" panose="02020603050405020304" pitchFamily="18" charset="0"/>
                <a:cs typeface="Times New Roman" panose="02020603050405020304" pitchFamily="18" charset="0"/>
              </a:rPr>
              <a:t>de la CJUE du 16 décembre 2010 et le décret du 5 février 2013 ;</a:t>
            </a:r>
          </a:p>
          <a:p>
            <a:pPr marL="377825" indent="-285750">
              <a:buFont typeface="Arial" panose="020B0604020202020204" pitchFamily="34" charset="0"/>
              <a:buChar char="•"/>
            </a:pPr>
            <a:endParaRPr lang="fr-FR" dirty="0">
              <a:effectLst/>
              <a:ea typeface="Calibri" panose="020F0502020204030204" pitchFamily="34" charset="0"/>
              <a:cs typeface="Times New Roman" panose="02020603050405020304" pitchFamily="18" charset="0"/>
            </a:endParaRPr>
          </a:p>
          <a:p>
            <a:pPr marL="377825" indent="-285750">
              <a:buFont typeface="Arial" panose="020B0604020202020204" pitchFamily="34" charset="0"/>
              <a:buChar char="•"/>
            </a:pPr>
            <a:endParaRPr lang="fr-FR" dirty="0"/>
          </a:p>
        </p:txBody>
      </p:sp>
      <p:sp>
        <p:nvSpPr>
          <p:cNvPr id="7" name="Espace réservé du pied de page 6"/>
          <p:cNvSpPr>
            <a:spLocks noGrp="1"/>
          </p:cNvSpPr>
          <p:nvPr>
            <p:ph type="ftr" sz="quarter" idx="3"/>
          </p:nvPr>
        </p:nvSpPr>
        <p:spPr/>
        <p:txBody>
          <a:bodyPr/>
          <a:lstStyle/>
          <a:p>
            <a:r>
              <a:rPr lang="fr-FR"/>
              <a:t>Secrétariat général</a:t>
            </a:r>
            <a:br>
              <a:rPr lang="fr-FR"/>
            </a:br>
            <a:r>
              <a:rPr lang="fr-FR"/>
              <a:t>Direction des affaires juridiques</a:t>
            </a:r>
            <a:endParaRPr lang="fr-FR" dirty="0"/>
          </a:p>
        </p:txBody>
      </p:sp>
    </p:spTree>
    <p:extLst>
      <p:ext uri="{BB962C8B-B14F-4D97-AF65-F5344CB8AC3E}">
        <p14:creationId xmlns:p14="http://schemas.microsoft.com/office/powerpoint/2010/main" val="1434691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Espace réservé pour une image  13" descr="Une image contenant table, verres, vin, intérieur&#10;&#10;Description générée automatiquement">
            <a:extLst>
              <a:ext uri="{FF2B5EF4-FFF2-40B4-BE49-F238E27FC236}">
                <a16:creationId xmlns:a16="http://schemas.microsoft.com/office/drawing/2014/main" id="{964FD867-C14A-4A42-0F96-5915CFC7426E}"/>
              </a:ext>
            </a:extLst>
          </p:cNvPr>
          <p:cNvPicPr>
            <a:picLocks noGrp="1" noChangeAspect="1"/>
          </p:cNvPicPr>
          <p:nvPr>
            <p:ph type="pic" sz="quarter" idx="13"/>
          </p:nvPr>
        </p:nvPicPr>
        <p:blipFill>
          <a:blip r:embed="rId2"/>
          <a:srcRect t="13555" b="13555"/>
          <a:stretch>
            <a:fillRect/>
          </a:stretch>
        </p:blipFill>
        <p:spPr/>
      </p:pic>
      <p:sp>
        <p:nvSpPr>
          <p:cNvPr id="3" name="Espace réservé de la date 2">
            <a:extLst>
              <a:ext uri="{FF2B5EF4-FFF2-40B4-BE49-F238E27FC236}">
                <a16:creationId xmlns:a16="http://schemas.microsoft.com/office/drawing/2014/main" id="{860BEC09-5CF6-0519-18DF-56916D47865A}"/>
              </a:ext>
            </a:extLst>
          </p:cNvPr>
          <p:cNvSpPr>
            <a:spLocks noGrp="1"/>
          </p:cNvSpPr>
          <p:nvPr>
            <p:ph type="dt" sz="half" idx="2"/>
          </p:nvPr>
        </p:nvSpPr>
        <p:spPr/>
        <p:txBody>
          <a:bodyPr/>
          <a:lstStyle/>
          <a:p>
            <a:fld id="{5F7325A3-5315-1B4B-A0D9-112471EB5837}" type="datetime1">
              <a:rPr lang="fr-FR" cap="all" smtClean="0"/>
              <a:pPr/>
              <a:t>31/01/2023</a:t>
            </a:fld>
            <a:endParaRPr lang="fr-FR" cap="all" dirty="0"/>
          </a:p>
        </p:txBody>
      </p:sp>
      <p:sp>
        <p:nvSpPr>
          <p:cNvPr id="4" name="Titre 3">
            <a:extLst>
              <a:ext uri="{FF2B5EF4-FFF2-40B4-BE49-F238E27FC236}">
                <a16:creationId xmlns:a16="http://schemas.microsoft.com/office/drawing/2014/main" id="{D996F27B-A161-3F10-F8B3-D6594E82266F}"/>
              </a:ext>
            </a:extLst>
          </p:cNvPr>
          <p:cNvSpPr>
            <a:spLocks noGrp="1"/>
          </p:cNvSpPr>
          <p:nvPr>
            <p:ph type="title"/>
          </p:nvPr>
        </p:nvSpPr>
        <p:spPr>
          <a:xfrm>
            <a:off x="364285" y="1203598"/>
            <a:ext cx="8424000" cy="3201902"/>
          </a:xfrm>
          <a:ln>
            <a:noFill/>
          </a:ln>
        </p:spPr>
        <p:txBody>
          <a:bodyPr/>
          <a:lstStyle/>
          <a:p>
            <a:pPr marL="0" indent="0">
              <a:buNone/>
            </a:pPr>
            <a:r>
              <a:rPr lang="fr-FR" dirty="0"/>
              <a:t>II. Les règles prudentielles capitalistiques et non-capitalistiques</a:t>
            </a:r>
            <a:br>
              <a:rPr lang="fr-FR" dirty="0"/>
            </a:br>
            <a:br>
              <a:rPr lang="fr-FR" dirty="0"/>
            </a:br>
            <a:endParaRPr lang="fr-FR" dirty="0"/>
          </a:p>
        </p:txBody>
      </p:sp>
      <p:sp>
        <p:nvSpPr>
          <p:cNvPr id="5" name="Espace réservé du numéro de diapositive 4">
            <a:extLst>
              <a:ext uri="{FF2B5EF4-FFF2-40B4-BE49-F238E27FC236}">
                <a16:creationId xmlns:a16="http://schemas.microsoft.com/office/drawing/2014/main" id="{C09B3B95-4747-436B-F830-8C5C977429F7}"/>
              </a:ext>
            </a:extLst>
          </p:cNvPr>
          <p:cNvSpPr>
            <a:spLocks noGrp="1"/>
          </p:cNvSpPr>
          <p:nvPr>
            <p:ph type="sldNum" sz="quarter" idx="4"/>
          </p:nvPr>
        </p:nvSpPr>
        <p:spPr/>
        <p:txBody>
          <a:bodyPr/>
          <a:lstStyle/>
          <a:p>
            <a:fld id="{733122C9-A0B9-462F-8757-0847AD287B63}" type="slidenum">
              <a:rPr lang="fr-FR" smtClean="0"/>
              <a:pPr/>
              <a:t>8</a:t>
            </a:fld>
            <a:endParaRPr lang="fr-FR" dirty="0"/>
          </a:p>
        </p:txBody>
      </p:sp>
      <p:sp>
        <p:nvSpPr>
          <p:cNvPr id="6" name="Espace réservé du pied de page 5">
            <a:extLst>
              <a:ext uri="{FF2B5EF4-FFF2-40B4-BE49-F238E27FC236}">
                <a16:creationId xmlns:a16="http://schemas.microsoft.com/office/drawing/2014/main" id="{C86C1C58-5327-2A79-3490-EB9C875316AF}"/>
              </a:ext>
            </a:extLst>
          </p:cNvPr>
          <p:cNvSpPr>
            <a:spLocks noGrp="1"/>
          </p:cNvSpPr>
          <p:nvPr>
            <p:ph type="ftr" sz="quarter" idx="3"/>
          </p:nvPr>
        </p:nvSpPr>
        <p:spPr/>
        <p:txBody>
          <a:bodyPr/>
          <a:lstStyle/>
          <a:p>
            <a:r>
              <a:rPr lang="fr-FR"/>
              <a:t>Secrétariat général</a:t>
            </a:r>
            <a:br>
              <a:rPr lang="fr-FR"/>
            </a:br>
            <a:r>
              <a:rPr lang="fr-FR"/>
              <a:t>Direction des affaires juridiques</a:t>
            </a:r>
            <a:endParaRPr lang="fr-FR" dirty="0"/>
          </a:p>
        </p:txBody>
      </p:sp>
    </p:spTree>
    <p:extLst>
      <p:ext uri="{BB962C8B-B14F-4D97-AF65-F5344CB8AC3E}">
        <p14:creationId xmlns:p14="http://schemas.microsoft.com/office/powerpoint/2010/main" val="2564639776"/>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9</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31/01/2023</a:t>
            </a:fld>
            <a:endParaRPr lang="fr-FR" cap="all" dirty="0"/>
          </a:p>
        </p:txBody>
      </p:sp>
      <p:sp>
        <p:nvSpPr>
          <p:cNvPr id="4" name="Espace réservé du texte 3"/>
          <p:cNvSpPr>
            <a:spLocks noGrp="1"/>
          </p:cNvSpPr>
          <p:nvPr>
            <p:ph type="body" sz="quarter" idx="13"/>
          </p:nvPr>
        </p:nvSpPr>
        <p:spPr/>
        <p:txBody>
          <a:bodyPr/>
          <a:lstStyle/>
          <a:p>
            <a:r>
              <a:rPr lang="fr-FR" dirty="0"/>
              <a:t>A. Les règles prudentielles capitalistiques</a:t>
            </a:r>
          </a:p>
        </p:txBody>
      </p:sp>
      <p:sp>
        <p:nvSpPr>
          <p:cNvPr id="5" name="Titre 4"/>
          <p:cNvSpPr>
            <a:spLocks noGrp="1"/>
          </p:cNvSpPr>
          <p:nvPr>
            <p:ph type="title"/>
          </p:nvPr>
        </p:nvSpPr>
        <p:spPr/>
        <p:txBody>
          <a:bodyPr>
            <a:noAutofit/>
          </a:bodyPr>
          <a:lstStyle/>
          <a:p>
            <a:r>
              <a:rPr lang="fr-FR" sz="1800" dirty="0"/>
              <a:t>II. Les règles prudentielles capitalistiques et non-capitalistiques</a:t>
            </a:r>
          </a:p>
        </p:txBody>
      </p:sp>
      <p:sp>
        <p:nvSpPr>
          <p:cNvPr id="6" name="Espace réservé du texte 5"/>
          <p:cNvSpPr>
            <a:spLocks noGrp="1"/>
          </p:cNvSpPr>
          <p:nvPr>
            <p:ph type="body" sz="quarter" idx="14"/>
          </p:nvPr>
        </p:nvSpPr>
        <p:spPr>
          <a:xfrm>
            <a:off x="323850" y="1707654"/>
            <a:ext cx="8424614" cy="2753045"/>
          </a:xfrm>
        </p:spPr>
        <p:txBody>
          <a:bodyPr/>
          <a:lstStyle/>
          <a:p>
            <a:pPr marL="285750" lvl="0" indent="-285750" algn="just">
              <a:lnSpc>
                <a:spcPct val="115000"/>
              </a:lnSpc>
              <a:spcAft>
                <a:spcPts val="1000"/>
              </a:spcAft>
              <a:buFont typeface="Arial" panose="020B0604020202020204" pitchFamily="34" charset="0"/>
              <a:buChar char="•"/>
            </a:pPr>
            <a:r>
              <a:rPr lang="fr-FR" sz="1300" b="1" dirty="0">
                <a:effectLst/>
                <a:ea typeface="Times New Roman" panose="02020603050405020304" pitchFamily="18" charset="0"/>
                <a:cs typeface="Times New Roman" panose="02020603050405020304" pitchFamily="18" charset="0"/>
              </a:rPr>
              <a:t>Article L.6223-5</a:t>
            </a:r>
            <a:r>
              <a:rPr lang="fr-FR" sz="1300" dirty="0">
                <a:effectLst/>
                <a:ea typeface="Times New Roman" panose="02020603050405020304" pitchFamily="18" charset="0"/>
                <a:cs typeface="Times New Roman" panose="02020603050405020304" pitchFamily="18" charset="0"/>
              </a:rPr>
              <a:t> : pose des interdictions de détention directe et indirecte de parts sociales d’une société exploitant un LBM afin d’éviter des conflits d’intérêts</a:t>
            </a:r>
          </a:p>
          <a:p>
            <a:pPr marL="430825" lvl="1" algn="just">
              <a:lnSpc>
                <a:spcPct val="115000"/>
              </a:lnSpc>
              <a:spcAft>
                <a:spcPts val="1000"/>
              </a:spcAft>
              <a:buFont typeface="Wingdings" panose="05000000000000000000" pitchFamily="2" charset="2"/>
              <a:buChar char="à"/>
            </a:pPr>
            <a:r>
              <a:rPr lang="fr-FR" dirty="0">
                <a:ea typeface="Times New Roman" panose="02020603050405020304" pitchFamily="18" charset="0"/>
                <a:cs typeface="Times New Roman" panose="02020603050405020304" pitchFamily="18" charset="0"/>
                <a:sym typeface="Wingdings" panose="05000000000000000000" pitchFamily="2" charset="2"/>
              </a:rPr>
              <a:t>Sont par exemple prohibées les prises de participations directes et indirectes des personnes physiques ou morales exerçant une profession de santé autre, les fournisseurs, fabricants et distributeurs de dispositifs médicaux, les entreprises d’assurance de prévoyance, de retraite ou protection sociale et les personnes détenant 10% d’une entreprise exerçant l’une de ces activités;</a:t>
            </a:r>
          </a:p>
          <a:p>
            <a:pPr marL="430825" lvl="1" algn="just">
              <a:lnSpc>
                <a:spcPct val="115000"/>
              </a:lnSpc>
              <a:spcAft>
                <a:spcPts val="1000"/>
              </a:spcAft>
              <a:buFont typeface="Wingdings" panose="05000000000000000000" pitchFamily="2" charset="2"/>
              <a:buChar char="à"/>
            </a:pPr>
            <a:r>
              <a:rPr lang="fr-FR" dirty="0">
                <a:ea typeface="Times New Roman" panose="02020603050405020304" pitchFamily="18" charset="0"/>
                <a:cs typeface="Times New Roman" panose="02020603050405020304" pitchFamily="18" charset="0"/>
                <a:sym typeface="Wingdings" panose="05000000000000000000" pitchFamily="2" charset="2"/>
              </a:rPr>
              <a:t>Intérêt du registre des bénéficiaires effectifs sur le site de l’INPI et d’autres plateformes accessibles en ligne ;</a:t>
            </a:r>
          </a:p>
          <a:p>
            <a:pPr marL="285750" lvl="0" indent="-285750" algn="just">
              <a:lnSpc>
                <a:spcPct val="115000"/>
              </a:lnSpc>
              <a:spcAft>
                <a:spcPts val="1000"/>
              </a:spcAft>
              <a:buFont typeface="Arial" panose="020B0604020202020204" pitchFamily="34" charset="0"/>
              <a:buChar char="•"/>
            </a:pPr>
            <a:r>
              <a:rPr lang="fr-FR" sz="1300" b="1" dirty="0">
                <a:effectLst/>
                <a:ea typeface="Times New Roman" panose="02020603050405020304" pitchFamily="18" charset="0"/>
                <a:cs typeface="Times New Roman" panose="02020603050405020304" pitchFamily="18" charset="0"/>
              </a:rPr>
              <a:t>Article L.6223-8 du CSP</a:t>
            </a:r>
            <a:r>
              <a:rPr lang="fr-FR" sz="1300" dirty="0">
                <a:effectLst/>
                <a:ea typeface="Times New Roman" panose="02020603050405020304" pitchFamily="18" charset="0"/>
                <a:cs typeface="Times New Roman" panose="02020603050405020304" pitchFamily="18" charset="0"/>
              </a:rPr>
              <a:t> : dérogation capitalistique pour les sociétés de biologie médicale créées antérieurement à la date d’entrée en vigueur de la loi de 2013 et le droit de priorité de cession dont bénéficient les biologistes médicaux en cas de revente des parts de ces sociétés dites « dérogatoires ».</a:t>
            </a:r>
          </a:p>
          <a:p>
            <a:pPr marL="377825" indent="-285750">
              <a:buFont typeface="Arial" panose="020B0604020202020204" pitchFamily="34" charset="0"/>
              <a:buChar char="•"/>
            </a:pPr>
            <a:endParaRPr lang="fr-FR" dirty="0">
              <a:effectLst/>
              <a:ea typeface="Times New Roman" panose="02020603050405020304" pitchFamily="18" charset="0"/>
              <a:cs typeface="Times New Roman" panose="02020603050405020304" pitchFamily="18" charset="0"/>
            </a:endParaRPr>
          </a:p>
          <a:p>
            <a:pPr marL="377825" indent="-285750">
              <a:buFont typeface="Arial" panose="020B0604020202020204" pitchFamily="34" charset="0"/>
              <a:buChar char="•"/>
            </a:pPr>
            <a:endParaRPr lang="fr-FR" dirty="0"/>
          </a:p>
        </p:txBody>
      </p:sp>
      <p:sp>
        <p:nvSpPr>
          <p:cNvPr id="7" name="Espace réservé du pied de page 6"/>
          <p:cNvSpPr>
            <a:spLocks noGrp="1"/>
          </p:cNvSpPr>
          <p:nvPr>
            <p:ph type="ftr" sz="quarter" idx="3"/>
          </p:nvPr>
        </p:nvSpPr>
        <p:spPr/>
        <p:txBody>
          <a:bodyPr/>
          <a:lstStyle/>
          <a:p>
            <a:r>
              <a:rPr lang="fr-FR"/>
              <a:t>Secrétariat général</a:t>
            </a:r>
            <a:br>
              <a:rPr lang="fr-FR"/>
            </a:br>
            <a:r>
              <a:rPr lang="fr-FR"/>
              <a:t>Direction des affaires juridiques</a:t>
            </a:r>
            <a:endParaRPr lang="fr-FR" dirty="0"/>
          </a:p>
        </p:txBody>
      </p:sp>
    </p:spTree>
    <p:extLst>
      <p:ext uri="{BB962C8B-B14F-4D97-AF65-F5344CB8AC3E}">
        <p14:creationId xmlns:p14="http://schemas.microsoft.com/office/powerpoint/2010/main" val="2152254802"/>
      </p:ext>
    </p:extLst>
  </p:cSld>
  <p:clrMapOvr>
    <a:masterClrMapping/>
  </p:clrMapOvr>
  <mc:AlternateContent xmlns:mc="http://schemas.openxmlformats.org/markup-compatibility/2006" xmlns:p14="http://schemas.microsoft.com/office/powerpoint/2010/main">
    <mc:Choice Requires="p14">
      <p:transition spd="slow" p14:dur="1250">
        <p:pull/>
      </p:transition>
    </mc:Choice>
    <mc:Fallback xmlns="">
      <p:transition spd="slow">
        <p:pull/>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68A1FDF-4D43-787C-4737-76E1E720339D}"/>
              </a:ext>
            </a:extLst>
          </p:cNvPr>
          <p:cNvSpPr>
            <a:spLocks noGrp="1"/>
          </p:cNvSpPr>
          <p:nvPr>
            <p:ph type="sldNum" sz="quarter" idx="12"/>
          </p:nvPr>
        </p:nvSpPr>
        <p:spPr/>
        <p:txBody>
          <a:bodyPr/>
          <a:lstStyle/>
          <a:p>
            <a:fld id="{733122C9-A0B9-462F-8757-0847AD287B63}" type="slidenum">
              <a:rPr lang="fr-FR" smtClean="0"/>
              <a:pPr/>
              <a:t>10</a:t>
            </a:fld>
            <a:endParaRPr lang="fr-FR" dirty="0"/>
          </a:p>
        </p:txBody>
      </p:sp>
      <p:sp>
        <p:nvSpPr>
          <p:cNvPr id="3" name="Espace réservé du texte 2">
            <a:extLst>
              <a:ext uri="{FF2B5EF4-FFF2-40B4-BE49-F238E27FC236}">
                <a16:creationId xmlns:a16="http://schemas.microsoft.com/office/drawing/2014/main" id="{C00CBE73-17B7-53AE-8D7A-E2FCD53973FF}"/>
              </a:ext>
            </a:extLst>
          </p:cNvPr>
          <p:cNvSpPr>
            <a:spLocks noGrp="1"/>
          </p:cNvSpPr>
          <p:nvPr>
            <p:ph type="body" sz="quarter" idx="14"/>
          </p:nvPr>
        </p:nvSpPr>
        <p:spPr>
          <a:xfrm>
            <a:off x="323528" y="1851670"/>
            <a:ext cx="5040560" cy="2736304"/>
          </a:xfrm>
        </p:spPr>
        <p:txBody>
          <a:bodyPr/>
          <a:lstStyle/>
          <a:p>
            <a:pPr marL="285750" lvl="0" indent="-285750" algn="just">
              <a:spcAft>
                <a:spcPts val="1000"/>
              </a:spcAft>
              <a:buFont typeface="Arial" panose="020B0604020202020204" pitchFamily="34" charset="0"/>
              <a:buChar char="•"/>
            </a:pPr>
            <a:r>
              <a:rPr lang="fr-FR" dirty="0">
                <a:effectLst/>
                <a:ea typeface="Times New Roman" panose="02020603050405020304" pitchFamily="18" charset="0"/>
                <a:cs typeface="Times New Roman" panose="02020603050405020304" pitchFamily="18" charset="0"/>
              </a:rPr>
              <a:t>Celle visant à assurer une offre de soins adaptée (article L.6222-2 du CSP);</a:t>
            </a:r>
          </a:p>
          <a:p>
            <a:pPr marL="285750" lvl="0" indent="-285750" algn="just">
              <a:spcAft>
                <a:spcPts val="1000"/>
              </a:spcAft>
              <a:buFont typeface="Arial" panose="020B0604020202020204" pitchFamily="34" charset="0"/>
              <a:buChar char="•"/>
            </a:pPr>
            <a:r>
              <a:rPr lang="fr-FR" dirty="0">
                <a:effectLst/>
                <a:ea typeface="Times New Roman" panose="02020603050405020304" pitchFamily="18" charset="0"/>
                <a:cs typeface="Times New Roman" panose="02020603050405020304" pitchFamily="18" charset="0"/>
              </a:rPr>
              <a:t>Celles visant à assurer une multiplicité d’offreurs de soins (articles L.6222-3 et L.6223-4 du CSP);</a:t>
            </a:r>
          </a:p>
          <a:p>
            <a:pPr marL="285750" lvl="0" indent="-285750" algn="just">
              <a:spcAft>
                <a:spcPts val="1000"/>
              </a:spcAft>
              <a:buFont typeface="Arial" panose="020B0604020202020204" pitchFamily="34" charset="0"/>
              <a:buChar char="•"/>
            </a:pPr>
            <a:r>
              <a:rPr lang="fr-FR" dirty="0">
                <a:effectLst/>
                <a:ea typeface="Times New Roman" panose="02020603050405020304" pitchFamily="18" charset="0"/>
                <a:cs typeface="Times New Roman" panose="02020603050405020304" pitchFamily="18" charset="0"/>
              </a:rPr>
              <a:t>Celle visant à assurer une sécurité et une qualité des soins (articles L.6222-5 du CSP);</a:t>
            </a:r>
          </a:p>
          <a:p>
            <a:pPr marL="285750" lvl="0" indent="-285750" algn="just">
              <a:spcAft>
                <a:spcPts val="1000"/>
              </a:spcAft>
              <a:buFont typeface="Arial" panose="020B0604020202020204" pitchFamily="34" charset="0"/>
              <a:buChar char="•"/>
            </a:pPr>
            <a:r>
              <a:rPr lang="fr-FR" dirty="0">
                <a:ea typeface="Times New Roman" panose="02020603050405020304" pitchFamily="18" charset="0"/>
                <a:cs typeface="Times New Roman" panose="02020603050405020304" pitchFamily="18" charset="0"/>
              </a:rPr>
              <a:t>Celles visant à conserver une supervision médicale (articles </a:t>
            </a:r>
            <a:r>
              <a:rPr lang="fr-FR" dirty="0">
                <a:effectLst/>
                <a:ea typeface="Times New Roman" panose="02020603050405020304" pitchFamily="18" charset="0"/>
                <a:cs typeface="Times New Roman" panose="02020603050405020304" pitchFamily="18" charset="0"/>
              </a:rPr>
              <a:t>L.6222-6 et L.6223-6 CSP);</a:t>
            </a:r>
            <a:endParaRPr lang="fr-FR" dirty="0">
              <a:ea typeface="Times New Roman" panose="02020603050405020304" pitchFamily="18" charset="0"/>
              <a:cs typeface="Times New Roman" panose="02020603050405020304" pitchFamily="18" charset="0"/>
            </a:endParaRPr>
          </a:p>
          <a:p>
            <a:endParaRPr lang="fr-FR" dirty="0"/>
          </a:p>
        </p:txBody>
      </p:sp>
      <p:sp>
        <p:nvSpPr>
          <p:cNvPr id="4" name="Espace réservé de la date 3">
            <a:extLst>
              <a:ext uri="{FF2B5EF4-FFF2-40B4-BE49-F238E27FC236}">
                <a16:creationId xmlns:a16="http://schemas.microsoft.com/office/drawing/2014/main" id="{7DCAEF06-C9AA-1D5F-781A-9B741CAB7349}"/>
              </a:ext>
            </a:extLst>
          </p:cNvPr>
          <p:cNvSpPr>
            <a:spLocks noGrp="1"/>
          </p:cNvSpPr>
          <p:nvPr>
            <p:ph type="dt" sz="half" idx="2"/>
          </p:nvPr>
        </p:nvSpPr>
        <p:spPr/>
        <p:txBody>
          <a:bodyPr/>
          <a:lstStyle/>
          <a:p>
            <a:fld id="{0597CDB5-73DC-8641-8CC1-FAD9379FD627}" type="datetime1">
              <a:rPr lang="fr-FR" cap="all" smtClean="0"/>
              <a:pPr/>
              <a:t>31/01/2023</a:t>
            </a:fld>
            <a:endParaRPr lang="fr-FR" cap="all" dirty="0"/>
          </a:p>
        </p:txBody>
      </p:sp>
      <p:sp>
        <p:nvSpPr>
          <p:cNvPr id="5" name="Espace réservé du texte 4">
            <a:extLst>
              <a:ext uri="{FF2B5EF4-FFF2-40B4-BE49-F238E27FC236}">
                <a16:creationId xmlns:a16="http://schemas.microsoft.com/office/drawing/2014/main" id="{F4350174-46C2-8756-EEAC-7A84C9F880DE}"/>
              </a:ext>
            </a:extLst>
          </p:cNvPr>
          <p:cNvSpPr>
            <a:spLocks noGrp="1"/>
          </p:cNvSpPr>
          <p:nvPr>
            <p:ph type="body" sz="quarter" idx="13"/>
          </p:nvPr>
        </p:nvSpPr>
        <p:spPr/>
        <p:txBody>
          <a:bodyPr/>
          <a:lstStyle/>
          <a:p>
            <a:r>
              <a:rPr lang="fr-FR" dirty="0"/>
              <a:t>B. Les règles prudentielles non-capitalistiques </a:t>
            </a:r>
          </a:p>
          <a:p>
            <a:endParaRPr lang="fr-FR" dirty="0"/>
          </a:p>
        </p:txBody>
      </p:sp>
      <p:sp>
        <p:nvSpPr>
          <p:cNvPr id="6" name="Titre 5">
            <a:extLst>
              <a:ext uri="{FF2B5EF4-FFF2-40B4-BE49-F238E27FC236}">
                <a16:creationId xmlns:a16="http://schemas.microsoft.com/office/drawing/2014/main" id="{3BFC461E-2A0D-36CE-3F55-18748CDEADE7}"/>
              </a:ext>
            </a:extLst>
          </p:cNvPr>
          <p:cNvSpPr>
            <a:spLocks noGrp="1"/>
          </p:cNvSpPr>
          <p:nvPr>
            <p:ph type="title"/>
          </p:nvPr>
        </p:nvSpPr>
        <p:spPr/>
        <p:txBody>
          <a:bodyPr>
            <a:noAutofit/>
          </a:bodyPr>
          <a:lstStyle/>
          <a:p>
            <a:r>
              <a:rPr lang="fr-FR" sz="1800" dirty="0">
                <a:latin typeface="+mn-lt"/>
              </a:rPr>
              <a:t>II. Les règles prudentielles relatives à la détention du capital social et des droits de vote </a:t>
            </a:r>
          </a:p>
        </p:txBody>
      </p:sp>
      <p:pic>
        <p:nvPicPr>
          <p:cNvPr id="18" name="Espace réservé pour une image  17">
            <a:extLst>
              <a:ext uri="{FF2B5EF4-FFF2-40B4-BE49-F238E27FC236}">
                <a16:creationId xmlns:a16="http://schemas.microsoft.com/office/drawing/2014/main" id="{83FA93A2-6C0A-AFE6-49BF-CF5C3962B80D}"/>
              </a:ext>
            </a:extLst>
          </p:cNvPr>
          <p:cNvPicPr>
            <a:picLocks noGrp="1" noChangeAspect="1"/>
          </p:cNvPicPr>
          <p:nvPr>
            <p:ph type="pic" sz="quarter" idx="15"/>
          </p:nvPr>
        </p:nvPicPr>
        <p:blipFill>
          <a:blip r:embed="rId2"/>
          <a:srcRect l="12477" r="12477"/>
          <a:stretch/>
        </p:blipFill>
        <p:spPr>
          <a:xfrm>
            <a:off x="5724128" y="1708151"/>
            <a:ext cx="3024584" cy="2408043"/>
          </a:xfrm>
        </p:spPr>
      </p:pic>
      <p:sp>
        <p:nvSpPr>
          <p:cNvPr id="8" name="Espace réservé du pied de page 7">
            <a:extLst>
              <a:ext uri="{FF2B5EF4-FFF2-40B4-BE49-F238E27FC236}">
                <a16:creationId xmlns:a16="http://schemas.microsoft.com/office/drawing/2014/main" id="{F97D7F2F-7B7E-2FBE-245E-1BDBE45F171E}"/>
              </a:ext>
            </a:extLst>
          </p:cNvPr>
          <p:cNvSpPr>
            <a:spLocks noGrp="1"/>
          </p:cNvSpPr>
          <p:nvPr>
            <p:ph type="ftr" sz="quarter" idx="3"/>
          </p:nvPr>
        </p:nvSpPr>
        <p:spPr/>
        <p:txBody>
          <a:bodyPr/>
          <a:lstStyle/>
          <a:p>
            <a:r>
              <a:rPr lang="fr-FR"/>
              <a:t>Secrétariat général</a:t>
            </a:r>
            <a:br>
              <a:rPr lang="fr-FR"/>
            </a:br>
            <a:r>
              <a:rPr lang="fr-FR"/>
              <a:t>Direction des affaires juridiques</a:t>
            </a:r>
            <a:endParaRPr lang="fr-FR" dirty="0"/>
          </a:p>
        </p:txBody>
      </p:sp>
    </p:spTree>
    <p:extLst>
      <p:ext uri="{BB962C8B-B14F-4D97-AF65-F5344CB8AC3E}">
        <p14:creationId xmlns:p14="http://schemas.microsoft.com/office/powerpoint/2010/main" val="1531845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Espace réservé pour une image  11">
            <a:extLst>
              <a:ext uri="{FF2B5EF4-FFF2-40B4-BE49-F238E27FC236}">
                <a16:creationId xmlns:a16="http://schemas.microsoft.com/office/drawing/2014/main" id="{CD50AE3F-56BA-25B1-3F7A-30EB846896D0}"/>
              </a:ext>
            </a:extLst>
          </p:cNvPr>
          <p:cNvPicPr>
            <a:picLocks noGrp="1" noChangeAspect="1"/>
          </p:cNvPicPr>
          <p:nvPr>
            <p:ph type="pic" sz="quarter" idx="13"/>
          </p:nvPr>
        </p:nvPicPr>
        <p:blipFill>
          <a:blip r:embed="rId2"/>
          <a:srcRect t="13321" b="13321"/>
          <a:stretch/>
        </p:blipFill>
        <p:spPr>
          <a:xfrm>
            <a:off x="0" y="738000"/>
            <a:ext cx="9144000" cy="4443958"/>
          </a:xfrm>
        </p:spPr>
      </p:pic>
      <p:sp>
        <p:nvSpPr>
          <p:cNvPr id="3" name="Espace réservé de la date 2">
            <a:extLst>
              <a:ext uri="{FF2B5EF4-FFF2-40B4-BE49-F238E27FC236}">
                <a16:creationId xmlns:a16="http://schemas.microsoft.com/office/drawing/2014/main" id="{860BEC09-5CF6-0519-18DF-56916D47865A}"/>
              </a:ext>
            </a:extLst>
          </p:cNvPr>
          <p:cNvSpPr>
            <a:spLocks noGrp="1"/>
          </p:cNvSpPr>
          <p:nvPr>
            <p:ph type="dt" sz="half" idx="2"/>
          </p:nvPr>
        </p:nvSpPr>
        <p:spPr/>
        <p:txBody>
          <a:bodyPr/>
          <a:lstStyle/>
          <a:p>
            <a:fld id="{5F7325A3-5315-1B4B-A0D9-112471EB5837}" type="datetime1">
              <a:rPr lang="fr-FR" cap="all" smtClean="0"/>
              <a:pPr/>
              <a:t>31/01/2023</a:t>
            </a:fld>
            <a:endParaRPr lang="fr-FR" cap="all" dirty="0"/>
          </a:p>
        </p:txBody>
      </p:sp>
      <p:sp>
        <p:nvSpPr>
          <p:cNvPr id="4" name="Titre 3">
            <a:extLst>
              <a:ext uri="{FF2B5EF4-FFF2-40B4-BE49-F238E27FC236}">
                <a16:creationId xmlns:a16="http://schemas.microsoft.com/office/drawing/2014/main" id="{D996F27B-A161-3F10-F8B3-D6594E82266F}"/>
              </a:ext>
            </a:extLst>
          </p:cNvPr>
          <p:cNvSpPr>
            <a:spLocks noGrp="1"/>
          </p:cNvSpPr>
          <p:nvPr>
            <p:ph type="title"/>
          </p:nvPr>
        </p:nvSpPr>
        <p:spPr>
          <a:xfrm>
            <a:off x="364285" y="1347614"/>
            <a:ext cx="8528195" cy="1512168"/>
          </a:xfrm>
          <a:ln>
            <a:noFill/>
          </a:ln>
        </p:spPr>
        <p:txBody>
          <a:bodyPr>
            <a:noAutofit/>
          </a:bodyPr>
          <a:lstStyle/>
          <a:p>
            <a:pPr marL="0" indent="0">
              <a:buNone/>
            </a:pPr>
            <a:r>
              <a:rPr lang="fr-FR" sz="3200" dirty="0"/>
              <a:t>III. Point d’actualité: le projet d’ordonnance réformant la loi n°90-1258 du 31 décembre 1990</a:t>
            </a:r>
          </a:p>
        </p:txBody>
      </p:sp>
      <p:sp>
        <p:nvSpPr>
          <p:cNvPr id="5" name="Espace réservé du numéro de diapositive 4">
            <a:extLst>
              <a:ext uri="{FF2B5EF4-FFF2-40B4-BE49-F238E27FC236}">
                <a16:creationId xmlns:a16="http://schemas.microsoft.com/office/drawing/2014/main" id="{C09B3B95-4747-436B-F830-8C5C977429F7}"/>
              </a:ext>
            </a:extLst>
          </p:cNvPr>
          <p:cNvSpPr>
            <a:spLocks noGrp="1"/>
          </p:cNvSpPr>
          <p:nvPr>
            <p:ph type="sldNum" sz="quarter" idx="4"/>
          </p:nvPr>
        </p:nvSpPr>
        <p:spPr/>
        <p:txBody>
          <a:bodyPr/>
          <a:lstStyle/>
          <a:p>
            <a:fld id="{733122C9-A0B9-462F-8757-0847AD287B63}" type="slidenum">
              <a:rPr lang="fr-FR" smtClean="0"/>
              <a:pPr/>
              <a:t>11</a:t>
            </a:fld>
            <a:endParaRPr lang="fr-FR" dirty="0"/>
          </a:p>
        </p:txBody>
      </p:sp>
      <p:sp>
        <p:nvSpPr>
          <p:cNvPr id="6" name="Espace réservé du pied de page 5">
            <a:extLst>
              <a:ext uri="{FF2B5EF4-FFF2-40B4-BE49-F238E27FC236}">
                <a16:creationId xmlns:a16="http://schemas.microsoft.com/office/drawing/2014/main" id="{C86C1C58-5327-2A79-3490-EB9C875316AF}"/>
              </a:ext>
            </a:extLst>
          </p:cNvPr>
          <p:cNvSpPr>
            <a:spLocks noGrp="1"/>
          </p:cNvSpPr>
          <p:nvPr>
            <p:ph type="ftr" sz="quarter" idx="3"/>
          </p:nvPr>
        </p:nvSpPr>
        <p:spPr/>
        <p:txBody>
          <a:bodyPr/>
          <a:lstStyle/>
          <a:p>
            <a:r>
              <a:rPr lang="fr-FR"/>
              <a:t>Secrétariat général</a:t>
            </a:r>
            <a:br>
              <a:rPr lang="fr-FR"/>
            </a:br>
            <a:r>
              <a:rPr lang="fr-FR"/>
              <a:t>Direction des affaires juridiques</a:t>
            </a:r>
            <a:endParaRPr lang="fr-FR" dirty="0"/>
          </a:p>
        </p:txBody>
      </p:sp>
    </p:spTree>
    <p:extLst>
      <p:ext uri="{BB962C8B-B14F-4D97-AF65-F5344CB8AC3E}">
        <p14:creationId xmlns:p14="http://schemas.microsoft.com/office/powerpoint/2010/main" val="2666931091"/>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12</a:t>
            </a:fld>
            <a:endParaRPr lang="fr-FR" dirty="0"/>
          </a:p>
        </p:txBody>
      </p:sp>
      <p:sp>
        <p:nvSpPr>
          <p:cNvPr id="3" name="Espace réservé du texte 2"/>
          <p:cNvSpPr>
            <a:spLocks noGrp="1"/>
          </p:cNvSpPr>
          <p:nvPr>
            <p:ph type="body" sz="quarter" idx="14"/>
          </p:nvPr>
        </p:nvSpPr>
        <p:spPr>
          <a:xfrm>
            <a:off x="323321" y="1707654"/>
            <a:ext cx="8424863" cy="3075846"/>
          </a:xfrm>
        </p:spPr>
        <p:txBody>
          <a:bodyPr/>
          <a:lstStyle/>
          <a:p>
            <a:pPr marL="377825" indent="-285750" algn="just">
              <a:buFont typeface="Arial" panose="020B0604020202020204" pitchFamily="34" charset="0"/>
              <a:buChar char="•"/>
            </a:pPr>
            <a:r>
              <a:rPr lang="fr-FR" sz="1300" b="1" dirty="0"/>
              <a:t>Habilitation</a:t>
            </a:r>
            <a:r>
              <a:rPr lang="fr-FR" sz="1300" dirty="0"/>
              <a:t> : la loi n°2022-172 du 14 février 2022 en faveur de l’activité professionnelle indépendante</a:t>
            </a:r>
          </a:p>
          <a:p>
            <a:pPr marL="522900" lvl="1" algn="just">
              <a:buFont typeface="Wingdings" panose="05000000000000000000" pitchFamily="2" charset="2"/>
              <a:buChar char="à"/>
            </a:pPr>
            <a:r>
              <a:rPr lang="fr-FR" sz="1250" dirty="0">
                <a:sym typeface="Wingdings" panose="05000000000000000000" pitchFamily="2" charset="2"/>
              </a:rPr>
              <a:t>Article 7: « […] </a:t>
            </a:r>
            <a:r>
              <a:rPr lang="fr-FR" sz="1250" b="0" i="1" dirty="0">
                <a:solidFill>
                  <a:srgbClr val="000000"/>
                </a:solidFill>
                <a:effectLst/>
              </a:rPr>
              <a:t>2° Faciliter le développement et le financement des structures d'exercice des professions libérales soumises à un   statut législatif ou réglementaire ou dont le titre est protégé, à l'exclusion de toute ouverture supplémentaire à des tiers extérieurs à ces professions du capital et des droits de vote.[…] »</a:t>
            </a:r>
            <a:endParaRPr lang="fr-FR" sz="1250" i="1" dirty="0"/>
          </a:p>
          <a:p>
            <a:pPr marL="377825" indent="-285750" algn="just">
              <a:buFont typeface="Arial" panose="020B0604020202020204" pitchFamily="34" charset="0"/>
              <a:buChar char="•"/>
            </a:pPr>
            <a:r>
              <a:rPr lang="fr-FR" sz="1300" dirty="0"/>
              <a:t>Un projet initial piloté par la Direction générale des entreprises du MINEFI ;</a:t>
            </a:r>
          </a:p>
          <a:p>
            <a:pPr marL="377825" indent="-285750" algn="just">
              <a:buFont typeface="Arial" panose="020B0604020202020204" pitchFamily="34" charset="0"/>
              <a:buChar char="•"/>
            </a:pPr>
            <a:r>
              <a:rPr lang="fr-FR" sz="1300" dirty="0"/>
              <a:t>Un </a:t>
            </a:r>
            <a:r>
              <a:rPr lang="fr-FR" sz="1300" i="1" dirty="0"/>
              <a:t>statu quo modulo</a:t>
            </a:r>
            <a:r>
              <a:rPr lang="fr-FR" sz="1300" dirty="0"/>
              <a:t> quelques ajouts :</a:t>
            </a:r>
          </a:p>
          <a:p>
            <a:pPr algn="just"/>
            <a:r>
              <a:rPr lang="fr-FR" sz="1300" dirty="0">
                <a:sym typeface="Wingdings" panose="05000000000000000000" pitchFamily="2" charset="2"/>
              </a:rPr>
              <a:t>      </a:t>
            </a:r>
            <a:r>
              <a:rPr lang="fr-FR" sz="1250" dirty="0">
                <a:sym typeface="Wingdings" panose="05000000000000000000" pitchFamily="2" charset="2"/>
              </a:rPr>
              <a:t> </a:t>
            </a:r>
            <a:r>
              <a:rPr lang="fr-FR" sz="1250" dirty="0"/>
              <a:t>ouverture des SCP pluriprofessionnelles par décret, absence de dissolution de la SCP en cas de décès, incapacité, d’interdiction définitive d’exercice ou retrait d’un associé, la possibilité de maintenir une SCP unipersonnelle pendant 5 ans, une obligation de communication annuelle étendue aux droits de vote, aux statuts et de toute clause de toute convention portant sur l’organisation et les pouvoirs des organes de direction/administration/surveillance, la possibilité pour tout intéressé de demander la dissolution de la SEL ne respectant pas les exigences en termes de gouvernance ;</a:t>
            </a:r>
          </a:p>
          <a:p>
            <a:pPr marL="377825" indent="-285750" algn="just">
              <a:buFont typeface="Arial" panose="020B0604020202020204" pitchFamily="34" charset="0"/>
              <a:buChar char="•"/>
            </a:pPr>
            <a:r>
              <a:rPr lang="fr-FR" sz="1300" dirty="0"/>
              <a:t>Examen au CE et ratification au Parlement avant le 14 février 2023.</a:t>
            </a:r>
          </a:p>
        </p:txBody>
      </p:sp>
      <p:sp>
        <p:nvSpPr>
          <p:cNvPr id="4" name="Espace réservé de la date 3"/>
          <p:cNvSpPr>
            <a:spLocks noGrp="1"/>
          </p:cNvSpPr>
          <p:nvPr>
            <p:ph type="dt" sz="half" idx="2"/>
          </p:nvPr>
        </p:nvSpPr>
        <p:spPr/>
        <p:txBody>
          <a:bodyPr/>
          <a:lstStyle/>
          <a:p>
            <a:fld id="{8E1290DD-BE4D-794B-919C-D565D1B9C67D}" type="datetime1">
              <a:rPr lang="fr-FR" cap="all" smtClean="0"/>
              <a:pPr/>
              <a:t>31/01/2023</a:t>
            </a:fld>
            <a:endParaRPr lang="fr-FR" cap="all" dirty="0"/>
          </a:p>
        </p:txBody>
      </p:sp>
      <p:sp>
        <p:nvSpPr>
          <p:cNvPr id="5" name="Espace réservé du texte 4"/>
          <p:cNvSpPr>
            <a:spLocks noGrp="1"/>
          </p:cNvSpPr>
          <p:nvPr>
            <p:ph type="body" sz="quarter" idx="13"/>
          </p:nvPr>
        </p:nvSpPr>
        <p:spPr/>
        <p:txBody>
          <a:bodyPr/>
          <a:lstStyle/>
          <a:p>
            <a:endParaRPr lang="fr-FR"/>
          </a:p>
        </p:txBody>
      </p:sp>
      <p:sp>
        <p:nvSpPr>
          <p:cNvPr id="6" name="Titre 5"/>
          <p:cNvSpPr>
            <a:spLocks noGrp="1"/>
          </p:cNvSpPr>
          <p:nvPr>
            <p:ph type="title"/>
          </p:nvPr>
        </p:nvSpPr>
        <p:spPr/>
        <p:txBody>
          <a:bodyPr>
            <a:noAutofit/>
          </a:bodyPr>
          <a:lstStyle/>
          <a:p>
            <a:r>
              <a:rPr lang="fr-FR" sz="1800" dirty="0"/>
              <a:t>III. Point d’actualités: le projet d’ordonnance réformant la loi n°90-1258 du 31 décembre 1990</a:t>
            </a:r>
          </a:p>
        </p:txBody>
      </p:sp>
      <p:sp>
        <p:nvSpPr>
          <p:cNvPr id="8" name="Espace réservé du pied de page 7"/>
          <p:cNvSpPr>
            <a:spLocks noGrp="1"/>
          </p:cNvSpPr>
          <p:nvPr>
            <p:ph type="ftr" sz="quarter" idx="3"/>
          </p:nvPr>
        </p:nvSpPr>
        <p:spPr/>
        <p:txBody>
          <a:bodyPr/>
          <a:lstStyle/>
          <a:p>
            <a:r>
              <a:rPr lang="fr-FR"/>
              <a:t>Secrétariat général</a:t>
            </a:r>
            <a:br>
              <a:rPr lang="fr-FR"/>
            </a:br>
            <a:r>
              <a:rPr lang="fr-FR"/>
              <a:t>Direction des affaires juridiques</a:t>
            </a:r>
            <a:endParaRPr lang="fr-FR" dirty="0"/>
          </a:p>
        </p:txBody>
      </p:sp>
    </p:spTree>
    <p:extLst>
      <p:ext uri="{BB962C8B-B14F-4D97-AF65-F5344CB8AC3E}">
        <p14:creationId xmlns:p14="http://schemas.microsoft.com/office/powerpoint/2010/main" val="1088935984"/>
      </p:ext>
    </p:extLst>
  </p:cSld>
  <p:clrMapOvr>
    <a:masterClrMapping/>
  </p:clrMapOvr>
  <mc:AlternateContent xmlns:mc="http://schemas.openxmlformats.org/markup-compatibility/2006" xmlns:p14="http://schemas.microsoft.com/office/powerpoint/2010/main">
    <mc:Choice Requires="p14">
      <p:transition spd="slow" p14:dur="1250">
        <p:pull/>
      </p:transition>
    </mc:Choice>
    <mc:Fallback xmlns="">
      <p:transition spd="slow">
        <p:pull/>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13</a:t>
            </a:fld>
            <a:endParaRPr lang="fr-FR" dirty="0"/>
          </a:p>
        </p:txBody>
      </p:sp>
      <p:sp>
        <p:nvSpPr>
          <p:cNvPr id="4" name="Espace réservé de la date 3"/>
          <p:cNvSpPr>
            <a:spLocks noGrp="1"/>
          </p:cNvSpPr>
          <p:nvPr>
            <p:ph type="dt" sz="half" idx="2"/>
          </p:nvPr>
        </p:nvSpPr>
        <p:spPr/>
        <p:txBody>
          <a:bodyPr/>
          <a:lstStyle/>
          <a:p>
            <a:fld id="{8E1290DD-BE4D-794B-919C-D565D1B9C67D}" type="datetime1">
              <a:rPr lang="fr-FR" cap="all" smtClean="0"/>
              <a:pPr/>
              <a:t>31/01/2023</a:t>
            </a:fld>
            <a:endParaRPr lang="fr-FR" cap="all" dirty="0"/>
          </a:p>
        </p:txBody>
      </p:sp>
      <p:sp>
        <p:nvSpPr>
          <p:cNvPr id="5" name="Espace réservé du texte 4"/>
          <p:cNvSpPr>
            <a:spLocks noGrp="1"/>
          </p:cNvSpPr>
          <p:nvPr>
            <p:ph type="body" sz="quarter" idx="13"/>
          </p:nvPr>
        </p:nvSpPr>
        <p:spPr/>
        <p:txBody>
          <a:bodyPr/>
          <a:lstStyle/>
          <a:p>
            <a:r>
              <a:rPr lang="fr-FR" dirty="0"/>
              <a:t>Quelques références …</a:t>
            </a:r>
          </a:p>
        </p:txBody>
      </p:sp>
      <p:sp>
        <p:nvSpPr>
          <p:cNvPr id="6" name="Titre 5"/>
          <p:cNvSpPr>
            <a:spLocks noGrp="1"/>
          </p:cNvSpPr>
          <p:nvPr>
            <p:ph type="title"/>
          </p:nvPr>
        </p:nvSpPr>
        <p:spPr/>
        <p:txBody>
          <a:bodyPr>
            <a:noAutofit/>
          </a:bodyPr>
          <a:lstStyle/>
          <a:p>
            <a:pPr algn="ctr"/>
            <a:r>
              <a:rPr lang="fr-FR" sz="1700" dirty="0"/>
              <a:t>Tour d’horizon des règles prudentielles capitalistiques et non-capitalistiques</a:t>
            </a:r>
          </a:p>
        </p:txBody>
      </p:sp>
      <p:sp>
        <p:nvSpPr>
          <p:cNvPr id="8" name="Espace réservé du pied de page 7"/>
          <p:cNvSpPr>
            <a:spLocks noGrp="1"/>
          </p:cNvSpPr>
          <p:nvPr>
            <p:ph type="ftr" sz="quarter" idx="3"/>
          </p:nvPr>
        </p:nvSpPr>
        <p:spPr/>
        <p:txBody>
          <a:bodyPr/>
          <a:lstStyle/>
          <a:p>
            <a:r>
              <a:rPr lang="fr-FR"/>
              <a:t>Secrétariat général</a:t>
            </a:r>
            <a:br>
              <a:rPr lang="fr-FR"/>
            </a:br>
            <a:r>
              <a:rPr lang="fr-FR"/>
              <a:t>Direction des affaires juridiques</a:t>
            </a:r>
            <a:endParaRPr lang="fr-FR" dirty="0"/>
          </a:p>
        </p:txBody>
      </p:sp>
      <p:sp>
        <p:nvSpPr>
          <p:cNvPr id="7" name="ZoneTexte 6">
            <a:extLst>
              <a:ext uri="{FF2B5EF4-FFF2-40B4-BE49-F238E27FC236}">
                <a16:creationId xmlns:a16="http://schemas.microsoft.com/office/drawing/2014/main" id="{75CB2AA5-70DE-4752-B661-EFDB683F8EE4}"/>
              </a:ext>
            </a:extLst>
          </p:cNvPr>
          <p:cNvSpPr txBox="1"/>
          <p:nvPr/>
        </p:nvSpPr>
        <p:spPr>
          <a:xfrm>
            <a:off x="323602" y="1620956"/>
            <a:ext cx="8424863" cy="289310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1300" dirty="0">
                <a:latin typeface="Marianne" panose="02000000000000000000" pitchFamily="2" charset="0"/>
              </a:rPr>
              <a:t>Loi n°2022-172 du 14 février 2022 en faveur de l’activité professionnelle indépendante ;</a:t>
            </a:r>
          </a:p>
          <a:p>
            <a:r>
              <a:rPr lang="fr-FR" sz="1300" dirty="0">
                <a:latin typeface="Marianne" panose="02000000000000000000" pitchFamily="2" charset="0"/>
              </a:rPr>
              <a:t>Loi n°2013-442 du 30 mai 2013 portant réforme de la biologie médicale ;</a:t>
            </a:r>
          </a:p>
          <a:p>
            <a:r>
              <a:rPr lang="fr-FR" sz="1300" dirty="0">
                <a:latin typeface="Marianne" panose="02000000000000000000" pitchFamily="2" charset="0"/>
              </a:rPr>
              <a:t>Loi n°2012-387 du 22 mars 2012 relative à la simplification du droit et à l’allègement des démarches administratives (définition professions libérales) ;</a:t>
            </a:r>
          </a:p>
          <a:p>
            <a:r>
              <a:rPr lang="fr-FR" sz="1300" dirty="0">
                <a:latin typeface="Marianne" panose="02000000000000000000" pitchFamily="2" charset="0"/>
              </a:rPr>
              <a:t>Loi n°90-1258 du 31 décembre 1990 relative à l’exercice sous forme de sociétés des professions libérales ;</a:t>
            </a:r>
          </a:p>
          <a:p>
            <a:r>
              <a:rPr lang="fr-FR" sz="1300" dirty="0">
                <a:latin typeface="Marianne" panose="02000000000000000000" pitchFamily="2" charset="0"/>
              </a:rPr>
              <a:t>Loi n°66-879 du 29 novembre 1966 relative aux SCP ;</a:t>
            </a:r>
          </a:p>
          <a:p>
            <a:r>
              <a:rPr lang="fr-FR" sz="1300" dirty="0">
                <a:latin typeface="Marianne" panose="02000000000000000000" pitchFamily="2" charset="0"/>
              </a:rPr>
              <a:t>Loi n°47-1775 du 10 septembre 1947 portant statut de la coopération ;</a:t>
            </a:r>
          </a:p>
          <a:p>
            <a:r>
              <a:rPr lang="fr-FR" sz="1300" dirty="0">
                <a:latin typeface="Marianne" panose="02000000000000000000" pitchFamily="2" charset="0"/>
              </a:rPr>
              <a:t>Ordonnance n°2010-49 du 13 janvier 2010 relative à la biologie médicale ;</a:t>
            </a:r>
          </a:p>
          <a:p>
            <a:endParaRPr lang="fr-FR" sz="1300" dirty="0">
              <a:latin typeface="Marianne" panose="02000000000000000000" pitchFamily="2" charset="0"/>
            </a:endParaRPr>
          </a:p>
          <a:p>
            <a:r>
              <a:rPr lang="fr-FR" sz="1300" dirty="0">
                <a:latin typeface="Marianne" panose="02000000000000000000" pitchFamily="2" charset="0"/>
              </a:rPr>
              <a:t>Décrets n°2016-44 et n° 2016-46 du 26 janvier 2016 ;</a:t>
            </a:r>
          </a:p>
          <a:p>
            <a:r>
              <a:rPr lang="fr-FR" sz="1300" dirty="0">
                <a:latin typeface="Marianne" panose="02000000000000000000" pitchFamily="2" charset="0"/>
              </a:rPr>
              <a:t>Arrêt CJUE, Commission c/ France, 16 décembre 2010 (affaire C-89/09) ;</a:t>
            </a:r>
          </a:p>
          <a:p>
            <a:endParaRPr lang="fr-FR" sz="1300" dirty="0">
              <a:latin typeface="Marianne" panose="02000000000000000000" pitchFamily="2" charset="0"/>
            </a:endParaRPr>
          </a:p>
          <a:p>
            <a:r>
              <a:rPr lang="fr-FR" sz="1300" dirty="0">
                <a:latin typeface="Marianne" panose="02000000000000000000" pitchFamily="2" charset="0"/>
              </a:rPr>
              <a:t>Rapport </a:t>
            </a:r>
            <a:r>
              <a:rPr lang="fr-FR" sz="1300" dirty="0" err="1">
                <a:latin typeface="Marianne" panose="02000000000000000000" pitchFamily="2" charset="0"/>
              </a:rPr>
              <a:t>Ballereau</a:t>
            </a:r>
            <a:r>
              <a:rPr lang="fr-FR" sz="1300" dirty="0">
                <a:latin typeface="Marianne" panose="02000000000000000000" pitchFamily="2" charset="0"/>
              </a:rPr>
              <a:t> du 23 septembre 2008</a:t>
            </a:r>
          </a:p>
        </p:txBody>
      </p:sp>
    </p:spTree>
    <p:extLst>
      <p:ext uri="{BB962C8B-B14F-4D97-AF65-F5344CB8AC3E}">
        <p14:creationId xmlns:p14="http://schemas.microsoft.com/office/powerpoint/2010/main" val="2885834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C5D81D9-2260-D5F5-B00A-7FA907C483CB}"/>
              </a:ext>
            </a:extLst>
          </p:cNvPr>
          <p:cNvSpPr>
            <a:spLocks noGrp="1"/>
          </p:cNvSpPr>
          <p:nvPr>
            <p:ph type="sldNum" sz="quarter" idx="12"/>
          </p:nvPr>
        </p:nvSpPr>
        <p:spPr/>
        <p:txBody>
          <a:bodyPr/>
          <a:lstStyle/>
          <a:p>
            <a:fld id="{733122C9-A0B9-462F-8757-0847AD287B63}" type="slidenum">
              <a:rPr lang="fr-FR" smtClean="0"/>
              <a:pPr/>
              <a:t>14</a:t>
            </a:fld>
            <a:endParaRPr lang="fr-FR" dirty="0"/>
          </a:p>
        </p:txBody>
      </p:sp>
      <p:sp>
        <p:nvSpPr>
          <p:cNvPr id="3" name="Espace réservé de la date 2">
            <a:extLst>
              <a:ext uri="{FF2B5EF4-FFF2-40B4-BE49-F238E27FC236}">
                <a16:creationId xmlns:a16="http://schemas.microsoft.com/office/drawing/2014/main" id="{096B2A3F-6D79-5346-8D04-65239EEAF47F}"/>
              </a:ext>
            </a:extLst>
          </p:cNvPr>
          <p:cNvSpPr>
            <a:spLocks noGrp="1"/>
          </p:cNvSpPr>
          <p:nvPr>
            <p:ph type="dt" sz="half" idx="2"/>
          </p:nvPr>
        </p:nvSpPr>
        <p:spPr/>
        <p:txBody>
          <a:bodyPr/>
          <a:lstStyle/>
          <a:p>
            <a:fld id="{6A4A60EE-9D13-3442-9796-E718C6343EC1}" type="datetime1">
              <a:rPr lang="fr-FR" cap="all" smtClean="0"/>
              <a:pPr/>
              <a:t>31/01/2023</a:t>
            </a:fld>
            <a:endParaRPr lang="fr-FR" cap="all" dirty="0"/>
          </a:p>
        </p:txBody>
      </p:sp>
      <p:sp>
        <p:nvSpPr>
          <p:cNvPr id="6" name="Espace réservé du texte 5">
            <a:extLst>
              <a:ext uri="{FF2B5EF4-FFF2-40B4-BE49-F238E27FC236}">
                <a16:creationId xmlns:a16="http://schemas.microsoft.com/office/drawing/2014/main" id="{144D2C01-D869-7D81-9EC4-60BF8687DC39}"/>
              </a:ext>
            </a:extLst>
          </p:cNvPr>
          <p:cNvSpPr>
            <a:spLocks noGrp="1"/>
          </p:cNvSpPr>
          <p:nvPr>
            <p:ph type="body" sz="quarter" idx="14"/>
          </p:nvPr>
        </p:nvSpPr>
        <p:spPr>
          <a:xfrm>
            <a:off x="323849" y="1707654"/>
            <a:ext cx="8424863" cy="1008112"/>
          </a:xfrm>
        </p:spPr>
        <p:txBody>
          <a:bodyPr/>
          <a:lstStyle/>
          <a:p>
            <a:pPr algn="ctr"/>
            <a:r>
              <a:rPr lang="fr-FR" sz="1600" b="1" dirty="0">
                <a:latin typeface="Marianne" panose="02000000000000000000" pitchFamily="2" charset="0"/>
              </a:rPr>
              <a:t>MERCI DE VOTRE ATTENTION</a:t>
            </a:r>
          </a:p>
          <a:p>
            <a:pPr algn="ctr"/>
            <a:endParaRPr lang="fr-FR" sz="1600" b="1" dirty="0">
              <a:latin typeface="Marianne" panose="02000000000000000000" pitchFamily="2" charset="0"/>
            </a:endParaRPr>
          </a:p>
          <a:p>
            <a:pPr algn="ctr"/>
            <a:r>
              <a:rPr lang="fr-FR" sz="1600" b="1" dirty="0">
                <a:latin typeface="Marianne" panose="02000000000000000000" pitchFamily="2" charset="0"/>
              </a:rPr>
              <a:t>DES QUESTIONS ?</a:t>
            </a:r>
          </a:p>
          <a:p>
            <a:endParaRPr lang="fr-FR" dirty="0"/>
          </a:p>
          <a:p>
            <a:endParaRPr lang="fr-FR" dirty="0"/>
          </a:p>
        </p:txBody>
      </p:sp>
      <p:sp>
        <p:nvSpPr>
          <p:cNvPr id="7" name="Espace réservé du pied de page 6">
            <a:extLst>
              <a:ext uri="{FF2B5EF4-FFF2-40B4-BE49-F238E27FC236}">
                <a16:creationId xmlns:a16="http://schemas.microsoft.com/office/drawing/2014/main" id="{ACE7326E-2FD5-BC09-797F-F3E244F0FE24}"/>
              </a:ext>
            </a:extLst>
          </p:cNvPr>
          <p:cNvSpPr>
            <a:spLocks noGrp="1"/>
          </p:cNvSpPr>
          <p:nvPr>
            <p:ph type="ftr" sz="quarter" idx="3"/>
          </p:nvPr>
        </p:nvSpPr>
        <p:spPr/>
        <p:txBody>
          <a:bodyPr/>
          <a:lstStyle/>
          <a:p>
            <a:r>
              <a:rPr lang="fr-FR"/>
              <a:t>Secrétariat général</a:t>
            </a:r>
            <a:br>
              <a:rPr lang="fr-FR"/>
            </a:br>
            <a:r>
              <a:rPr lang="fr-FR"/>
              <a:t>Direction des affaires juridiques</a:t>
            </a:r>
            <a:endParaRPr lang="fr-FR" dirty="0"/>
          </a:p>
        </p:txBody>
      </p:sp>
      <p:pic>
        <p:nvPicPr>
          <p:cNvPr id="9" name="Image 1">
            <a:extLst>
              <a:ext uri="{FF2B5EF4-FFF2-40B4-BE49-F238E27FC236}">
                <a16:creationId xmlns:a16="http://schemas.microsoft.com/office/drawing/2014/main" id="{27FCB731-8A87-9452-BE8E-29F210131DB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69631" y="2859782"/>
            <a:ext cx="1804738" cy="1804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9611262"/>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sld>
</file>

<file path=ppt/theme/theme1.xml><?xml version="1.0" encoding="utf-8"?>
<a:theme xmlns:a="http://schemas.openxmlformats.org/drawingml/2006/main" name="Template_presentation ppt_DAJ">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26" id="{25DB2D80-B418-C445-B794-8EFE4AC572D3}" vid="{D7C109EF-1FF6-B140-BAA4-C929A0D9196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Template_presentation ppt_DAJ</Template>
  <TotalTime>2944</TotalTime>
  <Words>1557</Words>
  <Application>Microsoft Office PowerPoint</Application>
  <PresentationFormat>Affichage à l'écran (16:9)</PresentationFormat>
  <Paragraphs>138</Paragraphs>
  <Slides>14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14</vt:i4>
      </vt:variant>
    </vt:vector>
  </HeadingPairs>
  <TitlesOfParts>
    <vt:vector size="18" baseType="lpstr">
      <vt:lpstr>Arial</vt:lpstr>
      <vt:lpstr>Marianne</vt:lpstr>
      <vt:lpstr>Wingdings</vt:lpstr>
      <vt:lpstr>Template_presentation ppt_DAJ</vt:lpstr>
      <vt:lpstr>Présentation PowerPoint</vt:lpstr>
      <vt:lpstr>Sommaire</vt:lpstr>
      <vt:lpstr>I. Les formes de sociétés possibles pour exercer la biologie médicale  </vt:lpstr>
      <vt:lpstr>I. Les formes de sociétés possibles pour exercer la biologie médicale </vt:lpstr>
      <vt:lpstr>I. Les formes de sociétés possibles pour exercer la biologie médicale </vt:lpstr>
      <vt:lpstr>I. Les formes de sociétés possibles pour exercer la biologie médicale </vt:lpstr>
      <vt:lpstr>I. Les formes de sociétés possibles pour exercer la biologie médicale </vt:lpstr>
      <vt:lpstr>II. Les règles prudentielles capitalistiques et non-capitalistiques  </vt:lpstr>
      <vt:lpstr>II. Les règles prudentielles capitalistiques et non-capitalistiques</vt:lpstr>
      <vt:lpstr>II. Les règles prudentielles relatives à la détention du capital social et des droits de vote </vt:lpstr>
      <vt:lpstr>III. Point d’actualité: le projet d’ordonnance réformant la loi n°90-1258 du 31 décembre 1990</vt:lpstr>
      <vt:lpstr>III. Point d’actualités: le projet d’ordonnance réformant la loi n°90-1258 du 31 décembre 1990</vt:lpstr>
      <vt:lpstr>Tour d’horizon des règles prudentielles capitalistiques et non-capitalistiques</vt:lpstr>
      <vt:lpstr>Présentation PowerPoint</vt:lpstr>
    </vt:vector>
  </TitlesOfParts>
  <Manager>Client</Manager>
  <Company>PPT/DSI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DELOFFRE, Arnaud (DAJ/CABINET)</dc:creator>
  <cp:lastModifiedBy>THOMAS, Diane (DAJ/SD3/3C QUESTIONS JUDICIAIRES DROIT PRIVE)</cp:lastModifiedBy>
  <cp:revision>47</cp:revision>
  <dcterms:created xsi:type="dcterms:W3CDTF">2022-02-16T14:19:10Z</dcterms:created>
  <dcterms:modified xsi:type="dcterms:W3CDTF">2023-01-31T15:33:57Z</dcterms:modified>
</cp:coreProperties>
</file>