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1"/>
  </p:sldMasterIdLst>
  <p:notesMasterIdLst>
    <p:notesMasterId r:id="rId23"/>
  </p:notesMasterIdLst>
  <p:sldIdLst>
    <p:sldId id="264" r:id="rId2"/>
    <p:sldId id="269" r:id="rId3"/>
    <p:sldId id="270" r:id="rId4"/>
    <p:sldId id="271" r:id="rId5"/>
    <p:sldId id="257" r:id="rId6"/>
    <p:sldId id="280" r:id="rId7"/>
    <p:sldId id="281" r:id="rId8"/>
    <p:sldId id="282" r:id="rId9"/>
    <p:sldId id="272" r:id="rId10"/>
    <p:sldId id="273" r:id="rId11"/>
    <p:sldId id="274" r:id="rId12"/>
    <p:sldId id="261" r:id="rId13"/>
    <p:sldId id="283" r:id="rId14"/>
    <p:sldId id="278" r:id="rId15"/>
    <p:sldId id="279" r:id="rId16"/>
    <p:sldId id="286" r:id="rId17"/>
    <p:sldId id="284" r:id="rId18"/>
    <p:sldId id="287" r:id="rId19"/>
    <p:sldId id="285" r:id="rId20"/>
    <p:sldId id="289" r:id="rId21"/>
    <p:sldId id="288" r:id="rId22"/>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TELAIN-JEDOR, Céline (DGOS/SOUS-DIR REGULATION OFFRE SOINS/R3)" initials="CC(ROS" lastIdx="6" clrIdx="0">
    <p:extLst>
      <p:ext uri="{19B8F6BF-5375-455C-9EA6-DF929625EA0E}">
        <p15:presenceInfo xmlns:p15="http://schemas.microsoft.com/office/powerpoint/2012/main" userId="S-1-5-21-27022435-3177379373-3347635678-82650" providerId="AD"/>
      </p:ext>
    </p:extLst>
  </p:cmAuthor>
  <p:cmAuthor id="2" name="VALADE, Sandrine (DGOS/SOUS-DIR REGULATION OFFRE SOINS/R3)" initials="VS(ROS" lastIdx="4" clrIdx="1">
    <p:extLst>
      <p:ext uri="{19B8F6BF-5375-455C-9EA6-DF929625EA0E}">
        <p15:presenceInfo xmlns:p15="http://schemas.microsoft.com/office/powerpoint/2012/main" userId="S-1-5-21-27022435-3177379373-3347635678-847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3FA"/>
    <a:srgbClr val="CCD4F8"/>
    <a:srgbClr val="1936AF"/>
    <a:srgbClr val="91A1F3"/>
    <a:srgbClr val="4E68EC"/>
    <a:srgbClr val="132D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358" autoAdjust="0"/>
    <p:restoredTop sz="94660" autoAdjust="0"/>
  </p:normalViewPr>
  <p:slideViewPr>
    <p:cSldViewPr showGuides="1">
      <p:cViewPr varScale="1">
        <p:scale>
          <a:sx n="154" d="100"/>
          <a:sy n="154" d="100"/>
        </p:scale>
        <p:origin x="156" y="432"/>
      </p:cViewPr>
      <p:guideLst>
        <p:guide orient="horz" pos="1620"/>
        <p:guide orient="horz" pos="191"/>
        <p:guide orient="horz" pos="854"/>
        <p:guide orient="horz" pos="821"/>
        <p:guide orient="horz" pos="3049"/>
        <p:guide orient="horz" pos="3151"/>
        <p:guide pos="2880"/>
        <p:guide pos="476"/>
        <p:guide pos="5193"/>
        <p:guide pos="54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31/01/2023</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r>
              <a:rPr lang="fr-FR" sz="1200" smtClean="0">
                <a:effectLst/>
                <a:latin typeface="Calibri" panose="020F0502020204030204" pitchFamily="34" charset="0"/>
                <a:ea typeface="Calibri" panose="020F0502020204030204" pitchFamily="34" charset="0"/>
                <a:cs typeface="Times New Roman" panose="02020603050405020304" pitchFamily="18" charset="0"/>
              </a:rPr>
              <a:t>Règles actuelles / application / Règles optimales - vecteur ?</a:t>
            </a:r>
          </a:p>
          <a:p>
            <a:endParaRPr lang="fr-FR"/>
          </a:p>
        </p:txBody>
      </p:sp>
      <p:sp>
        <p:nvSpPr>
          <p:cNvPr id="4" name="Espace réservé du numéro de diapositive 3"/>
          <p:cNvSpPr>
            <a:spLocks noGrp="1"/>
          </p:cNvSpPr>
          <p:nvPr>
            <p:ph type="sldNum" sz="quarter" idx="10"/>
          </p:nvPr>
        </p:nvSpPr>
        <p:spPr/>
        <p:txBody>
          <a:bodyPr/>
          <a:lstStyle/>
          <a:p>
            <a:fld id="{ECED816F-E56D-4B4C-B19A-092E03DD5034}" type="slidenum">
              <a:rPr lang="fr-FR" smtClean="0"/>
              <a:t>17</a:t>
            </a:fld>
            <a:endParaRPr lang="fr-FR"/>
          </a:p>
        </p:txBody>
      </p:sp>
    </p:spTree>
    <p:extLst>
      <p:ext uri="{BB962C8B-B14F-4D97-AF65-F5344CB8AC3E}">
        <p14:creationId xmlns:p14="http://schemas.microsoft.com/office/powerpoint/2010/main" val="1478765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r>
              <a:rPr lang="fr-FR" sz="1200" smtClean="0">
                <a:effectLst/>
                <a:latin typeface="Calibri" panose="020F0502020204030204" pitchFamily="34" charset="0"/>
                <a:ea typeface="Calibri" panose="020F0502020204030204" pitchFamily="34" charset="0"/>
                <a:cs typeface="Times New Roman" panose="02020603050405020304" pitchFamily="18" charset="0"/>
              </a:rPr>
              <a:t>Règles actuelles / application / Règles optimales - vecteur ?</a:t>
            </a:r>
          </a:p>
          <a:p>
            <a:endParaRPr lang="fr-FR"/>
          </a:p>
        </p:txBody>
      </p:sp>
      <p:sp>
        <p:nvSpPr>
          <p:cNvPr id="4" name="Espace réservé du numéro de diapositive 3"/>
          <p:cNvSpPr>
            <a:spLocks noGrp="1"/>
          </p:cNvSpPr>
          <p:nvPr>
            <p:ph type="sldNum" sz="quarter" idx="10"/>
          </p:nvPr>
        </p:nvSpPr>
        <p:spPr/>
        <p:txBody>
          <a:bodyPr/>
          <a:lstStyle/>
          <a:p>
            <a:fld id="{ECED816F-E56D-4B4C-B19A-092E03DD5034}" type="slidenum">
              <a:rPr lang="fr-FR" smtClean="0"/>
              <a:t>18</a:t>
            </a:fld>
            <a:endParaRPr lang="fr-FR"/>
          </a:p>
        </p:txBody>
      </p:sp>
    </p:spTree>
    <p:extLst>
      <p:ext uri="{BB962C8B-B14F-4D97-AF65-F5344CB8AC3E}">
        <p14:creationId xmlns:p14="http://schemas.microsoft.com/office/powerpoint/2010/main" val="1122937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r>
              <a:rPr lang="fr-FR" sz="1200" smtClean="0">
                <a:effectLst/>
                <a:latin typeface="Calibri" panose="020F0502020204030204" pitchFamily="34" charset="0"/>
                <a:ea typeface="Calibri" panose="020F0502020204030204" pitchFamily="34" charset="0"/>
                <a:cs typeface="Times New Roman" panose="02020603050405020304" pitchFamily="18" charset="0"/>
              </a:rPr>
              <a:t>Règles actuelles / application / Règles optimales - vecteur ?</a:t>
            </a:r>
          </a:p>
          <a:p>
            <a:endParaRPr lang="fr-FR"/>
          </a:p>
        </p:txBody>
      </p:sp>
      <p:sp>
        <p:nvSpPr>
          <p:cNvPr id="4" name="Espace réservé du numéro de diapositive 3"/>
          <p:cNvSpPr>
            <a:spLocks noGrp="1"/>
          </p:cNvSpPr>
          <p:nvPr>
            <p:ph type="sldNum" sz="quarter" idx="10"/>
          </p:nvPr>
        </p:nvSpPr>
        <p:spPr/>
        <p:txBody>
          <a:bodyPr/>
          <a:lstStyle/>
          <a:p>
            <a:fld id="{ECED816F-E56D-4B4C-B19A-092E03DD5034}" type="slidenum">
              <a:rPr lang="fr-FR" smtClean="0"/>
              <a:t>19</a:t>
            </a:fld>
            <a:endParaRPr lang="fr-FR"/>
          </a:p>
        </p:txBody>
      </p:sp>
    </p:spTree>
    <p:extLst>
      <p:ext uri="{BB962C8B-B14F-4D97-AF65-F5344CB8AC3E}">
        <p14:creationId xmlns:p14="http://schemas.microsoft.com/office/powerpoint/2010/main" val="4172132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r>
              <a:rPr lang="fr-FR" sz="1200" smtClean="0">
                <a:effectLst/>
                <a:latin typeface="Calibri" panose="020F0502020204030204" pitchFamily="34" charset="0"/>
                <a:ea typeface="Calibri" panose="020F0502020204030204" pitchFamily="34" charset="0"/>
                <a:cs typeface="Times New Roman" panose="02020603050405020304" pitchFamily="18" charset="0"/>
              </a:rPr>
              <a:t>Règles actuelles / application / Règles optimales - vecteur ?</a:t>
            </a:r>
          </a:p>
          <a:p>
            <a:endParaRPr lang="fr-FR"/>
          </a:p>
        </p:txBody>
      </p:sp>
      <p:sp>
        <p:nvSpPr>
          <p:cNvPr id="4" name="Espace réservé du numéro de diapositive 3"/>
          <p:cNvSpPr>
            <a:spLocks noGrp="1"/>
          </p:cNvSpPr>
          <p:nvPr>
            <p:ph type="sldNum" sz="quarter" idx="10"/>
          </p:nvPr>
        </p:nvSpPr>
        <p:spPr/>
        <p:txBody>
          <a:bodyPr/>
          <a:lstStyle/>
          <a:p>
            <a:fld id="{ECED816F-E56D-4B4C-B19A-092E03DD5034}" type="slidenum">
              <a:rPr lang="fr-FR" smtClean="0"/>
              <a:t>20</a:t>
            </a:fld>
            <a:endParaRPr lang="fr-FR"/>
          </a:p>
        </p:txBody>
      </p:sp>
    </p:spTree>
    <p:extLst>
      <p:ext uri="{BB962C8B-B14F-4D97-AF65-F5344CB8AC3E}">
        <p14:creationId xmlns:p14="http://schemas.microsoft.com/office/powerpoint/2010/main" val="213786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r>
              <a:rPr lang="fr-FR" sz="1200" smtClean="0">
                <a:effectLst/>
                <a:latin typeface="Calibri" panose="020F0502020204030204" pitchFamily="34" charset="0"/>
                <a:ea typeface="Calibri" panose="020F0502020204030204" pitchFamily="34" charset="0"/>
                <a:cs typeface="Times New Roman" panose="02020603050405020304" pitchFamily="18" charset="0"/>
              </a:rPr>
              <a:t>Règles actuelles / application / Règles optimales - vecteur ?</a:t>
            </a:r>
          </a:p>
          <a:p>
            <a:endParaRPr lang="fr-FR"/>
          </a:p>
        </p:txBody>
      </p:sp>
      <p:sp>
        <p:nvSpPr>
          <p:cNvPr id="4" name="Espace réservé du numéro de diapositive 3"/>
          <p:cNvSpPr>
            <a:spLocks noGrp="1"/>
          </p:cNvSpPr>
          <p:nvPr>
            <p:ph type="sldNum" sz="quarter" idx="10"/>
          </p:nvPr>
        </p:nvSpPr>
        <p:spPr/>
        <p:txBody>
          <a:bodyPr/>
          <a:lstStyle/>
          <a:p>
            <a:fld id="{ECED816F-E56D-4B4C-B19A-092E03DD5034}" type="slidenum">
              <a:rPr lang="fr-FR" smtClean="0"/>
              <a:t>21</a:t>
            </a:fld>
            <a:endParaRPr lang="fr-FR"/>
          </a:p>
        </p:txBody>
      </p:sp>
    </p:spTree>
    <p:extLst>
      <p:ext uri="{BB962C8B-B14F-4D97-AF65-F5344CB8AC3E}">
        <p14:creationId xmlns:p14="http://schemas.microsoft.com/office/powerpoint/2010/main" val="3591878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smtClean="0"/>
              <a:t>01/02/2023</a:t>
            </a:r>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248679"/>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7241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smtClean="0"/>
              <a:t>01/02/2023</a:t>
            </a:r>
            <a:endParaRPr lang="fr-FR" cap="all" dirty="0"/>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682801"/>
            <a:ext cx="8424863" cy="539991"/>
          </a:xfrm>
        </p:spPr>
        <p:txBody>
          <a:bodyPr/>
          <a:lstStyle/>
          <a:p>
            <a:r>
              <a:rPr lang="fr-FR" dirty="0"/>
              <a:t>Sommaire</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88813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smtClean="0"/>
              <a:t>01/02/2023</a:t>
            </a:r>
            <a:endParaRPr lang="fr-FR" cap="all" dirty="0"/>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682801"/>
            <a:ext cx="8424863" cy="539991"/>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6913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smtClean="0"/>
              <a:t>01/02/2023</a:t>
            </a:r>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smtClean="0"/>
              <a:t>Cliquez sur l'icône pour ajouter une image</a:t>
            </a:r>
            <a:endParaRPr lang="fr-F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07718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smtClean="0"/>
              <a:t>01/02/2023</a:t>
            </a:r>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248679"/>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682801"/>
            <a:ext cx="8424863" cy="539991"/>
          </a:xfrm>
        </p:spPr>
        <p:txBody>
          <a:bodyPr/>
          <a:lstStyle/>
          <a:p>
            <a:r>
              <a:rPr lang="fr-FR" dirty="0"/>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smtClean="0"/>
              <a:t>Cliquez sur l'icône pour ajouter un graphique</a:t>
            </a:r>
            <a:endParaRPr lang="fr-FR"/>
          </a:p>
        </p:txBody>
      </p:sp>
      <p:sp>
        <p:nvSpPr>
          <p:cNvPr id="9"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04411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dirty="0"/>
              <a:t>Titre</a:t>
            </a:r>
          </a:p>
          <a:p>
            <a:pPr lvl="1"/>
            <a:r>
              <a:rPr lang="fr-FR" dirty="0"/>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r>
              <a:rPr lang="fr-FR" cap="all" smtClean="0"/>
              <a:t>01/02/2023</a:t>
            </a:r>
            <a:endParaRPr lang="fr-FR" cap="all" dirty="0"/>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pic>
        <p:nvPicPr>
          <p:cNvPr id="9" name="Image 8">
            <a:extLst>
              <a:ext uri="{FF2B5EF4-FFF2-40B4-BE49-F238E27FC236}">
                <a16:creationId xmlns:a16="http://schemas.microsoft.com/office/drawing/2014/main" id="{9F578734-7B6B-B848-8F7C-20D24745B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0000" y="195486"/>
            <a:ext cx="2389789" cy="1508615"/>
          </a:xfrm>
          <a:prstGeom prst="rect">
            <a:avLst/>
          </a:prstGeom>
        </p:spPr>
      </p:pic>
      <p:sp>
        <p:nvSpPr>
          <p:cNvPr id="8"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2785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738000"/>
            <a:ext cx="9144000" cy="4443958"/>
          </a:xfrm>
          <a:solidFill>
            <a:schemeClr val="tx2"/>
          </a:solidFill>
        </p:spPr>
        <p:txBody>
          <a:bodyPr tIns="108000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r>
              <a:rPr lang="fr-FR" cap="all" smtClean="0"/>
              <a:t>01/02/2023</a:t>
            </a:r>
            <a:endParaRPr lang="fr-FR" cap="all" dirty="0"/>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dirty="0"/>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Tree>
    <p:extLst>
      <p:ext uri="{BB962C8B-B14F-4D97-AF65-F5344CB8AC3E}">
        <p14:creationId xmlns:p14="http://schemas.microsoft.com/office/powerpoint/2010/main" val="107654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smtClean="0"/>
              <a:t>01/02/2023</a:t>
            </a:r>
            <a:endParaRPr lang="fr-FR" dirty="0"/>
          </a:p>
        </p:txBody>
      </p:sp>
      <p:sp>
        <p:nvSpPr>
          <p:cNvPr id="5" name="Espace réservé du pied de page 4"/>
          <p:cNvSpPr>
            <a:spLocks noGrp="1"/>
          </p:cNvSpPr>
          <p:nvPr>
            <p:ph type="ftr" sz="quarter" idx="11"/>
          </p:nvPr>
        </p:nvSpPr>
        <p:spPr bwMode="gray">
          <a:xfrm>
            <a:off x="720000" y="4371949"/>
            <a:ext cx="3240000" cy="447947"/>
          </a:xfrm>
        </p:spPr>
        <p:txBody>
          <a:bodyPr anchor="ctr" anchorCtr="0"/>
          <a:lstStyle>
            <a:lvl1pPr algn="l">
              <a:defRPr sz="1150"/>
            </a:lvl1pPr>
          </a:lstStyle>
          <a:p>
            <a:r>
              <a:rPr lang="fr-FR" smtClean="0"/>
              <a:t>Direction générale de l’offre de soins</a:t>
            </a:r>
            <a:endParaRPr lang="fr-FR" dirty="0"/>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9" name="Image 8">
            <a:extLst>
              <a:ext uri="{FF2B5EF4-FFF2-40B4-BE49-F238E27FC236}">
                <a16:creationId xmlns:a16="http://schemas.microsoft.com/office/drawing/2014/main" id="{007764BE-02C7-D347-925A-71726A94B0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400" y="458250"/>
            <a:ext cx="4146454" cy="2617556"/>
          </a:xfrm>
          <a:prstGeom prst="rect">
            <a:avLst/>
          </a:prstGeom>
        </p:spPr>
      </p:pic>
    </p:spTree>
    <p:extLst>
      <p:ext uri="{BB962C8B-B14F-4D97-AF65-F5344CB8AC3E}">
        <p14:creationId xmlns:p14="http://schemas.microsoft.com/office/powerpoint/2010/main" val="2127407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B689691-4801-425C-A4F0-4C62920467BC}" type="datetimeFigureOut">
              <a:rPr lang="fr-FR" smtClean="0"/>
              <a:t>31/01/2023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A42977-836B-4AC5-B8A7-9BD5064E1D85}" type="slidenum">
              <a:rPr lang="fr-FR" smtClean="0"/>
              <a:t>‹N°›</a:t>
            </a:fld>
            <a:endParaRPr lang="fr-FR"/>
          </a:p>
        </p:txBody>
      </p:sp>
    </p:spTree>
    <p:extLst>
      <p:ext uri="{BB962C8B-B14F-4D97-AF65-F5344CB8AC3E}">
        <p14:creationId xmlns:p14="http://schemas.microsoft.com/office/powerpoint/2010/main" val="1350174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5" name="Espace réservé du pied de page 4"/>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smtClean="0"/>
              <a:t>Direction générale de l’offre de soins</a:t>
            </a:r>
            <a:endParaRPr lang="fr-FR" dirty="0"/>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682801"/>
            <a:ext cx="8424863" cy="539991"/>
          </a:xfrm>
          <a:prstGeom prst="rect">
            <a:avLst/>
          </a:prstGeom>
        </p:spPr>
        <p:txBody>
          <a:bodyPr vert="horz" lIns="91440" tIns="45720" rIns="91440" bIns="45720"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defRPr>
            </a:lvl1pPr>
          </a:lstStyle>
          <a:p>
            <a:r>
              <a:rPr lang="fr-FR" cap="all" smtClean="0"/>
              <a:t>01/02/2023</a:t>
            </a:r>
            <a:endParaRPr lang="fr-FR" cap="all" dirty="0"/>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433B51AF-3A50-3342-8D79-F2F92F59917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gray">
          <a:xfrm>
            <a:off x="288000" y="51470"/>
            <a:ext cx="946900" cy="597755"/>
          </a:xfrm>
          <a:prstGeom prst="rect">
            <a:avLst/>
          </a:prstGeom>
        </p:spPr>
      </p:pic>
    </p:spTree>
    <p:extLst>
      <p:ext uri="{BB962C8B-B14F-4D97-AF65-F5344CB8AC3E}">
        <p14:creationId xmlns:p14="http://schemas.microsoft.com/office/powerpoint/2010/main" val="358592806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n-lt"/>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n-lt"/>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n-lt"/>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n-lt"/>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legifrance.gouv.fr/affichCodeArticle.do?cidTexte=LEGITEXT000006072665&amp;idArticle=LEGIARTI000006691345&amp;dateTexte=&amp;categorieLien=cid"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www.legifrance.gouv.fr/affichCodeArticle.do?cidTexte=LEGITEXT000006072665&amp;idArticle=LEGIARTI000006691345&amp;dateTexte=&amp;categorieLien=cid"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hyperlink" Target="https://www.legifrance.gouv.fr/codes/article_lc/LEGIARTI000036511162"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hyperlink" Target="https://www.legifrance.gouv.fr/affichCodeArticle.do?cidTexte=LEGITEXT000006072665&amp;idArticle=LEGIARTI000021685832&amp;dateTexte=&amp;categorieLien=cid" TargetMode="External"/><Relationship Id="rId4" Type="http://schemas.openxmlformats.org/officeDocument/2006/relationships/hyperlink" Target="https://www.legifrance.gouv.fr/codes/article_lc/LEGIARTI000031939159"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legifrance.gouv.fr/codes/article_lc/LEGIARTI000027480683"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hyperlink" Target="https://www.legifrance.gouv.fr/affichCodeArticle.do?cidTexte=LEGITEXT000006072665&amp;idArticle=LEGIARTI000006691222&amp;dateTexte=&amp;categorieLien=cid"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legifrance.gouv.fr/codes/article_lc/LEGIARTI000036511162"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01/02/2023</a:t>
            </a:r>
            <a:endParaRPr lang="fr-FR" dirty="0"/>
          </a:p>
        </p:txBody>
      </p:sp>
      <p:sp>
        <p:nvSpPr>
          <p:cNvPr id="3" name="Espace réservé du pied de page 2"/>
          <p:cNvSpPr>
            <a:spLocks noGrp="1"/>
          </p:cNvSpPr>
          <p:nvPr>
            <p:ph type="ftr" sz="quarter" idx="11"/>
          </p:nvPr>
        </p:nvSpPr>
        <p:spPr/>
        <p:txBody>
          <a:bodyPr/>
          <a:lstStyle/>
          <a:p>
            <a:r>
              <a:rPr lang="fr-FR" smtClean="0"/>
              <a:t>Direction générale de l’offre de soins</a:t>
            </a:r>
            <a:endParaRPr lang="fr-FR" dirty="0"/>
          </a:p>
        </p:txBody>
      </p:sp>
      <p:sp>
        <p:nvSpPr>
          <p:cNvPr id="4" name="Espace réservé du numéro de diapositive 3"/>
          <p:cNvSpPr>
            <a:spLocks noGrp="1"/>
          </p:cNvSpPr>
          <p:nvPr>
            <p:ph type="sldNum" sz="quarter" idx="12"/>
          </p:nvPr>
        </p:nvSpPr>
        <p:spPr/>
        <p:txBody>
          <a:bodyPr/>
          <a:lstStyle/>
          <a:p>
            <a:fld id="{10C140CD-8AED-46FF-A9A2-77308F3F39AE}" type="slidenum">
              <a:rPr lang="fr-FR" smtClean="0"/>
              <a:pPr/>
              <a:t>1</a:t>
            </a:fld>
            <a:endParaRPr lang="fr-FR" dirty="0"/>
          </a:p>
        </p:txBody>
      </p:sp>
      <p:sp>
        <p:nvSpPr>
          <p:cNvPr id="5" name="Titre 4"/>
          <p:cNvSpPr>
            <a:spLocks noGrp="1"/>
          </p:cNvSpPr>
          <p:nvPr>
            <p:ph type="title"/>
          </p:nvPr>
        </p:nvSpPr>
        <p:spPr/>
        <p:txBody>
          <a:bodyPr/>
          <a:lstStyle/>
          <a:p>
            <a:endParaRPr lang="fr-FR"/>
          </a:p>
        </p:txBody>
      </p:sp>
      <p:sp>
        <p:nvSpPr>
          <p:cNvPr id="6" name="ZoneTexte 5"/>
          <p:cNvSpPr txBox="1"/>
          <p:nvPr/>
        </p:nvSpPr>
        <p:spPr>
          <a:xfrm>
            <a:off x="2843808" y="2715766"/>
            <a:ext cx="5040560" cy="461665"/>
          </a:xfrm>
          <a:prstGeom prst="rect">
            <a:avLst/>
          </a:prstGeom>
          <a:noFill/>
        </p:spPr>
        <p:txBody>
          <a:bodyPr wrap="square" rtlCol="0">
            <a:spAutoFit/>
          </a:bodyPr>
          <a:lstStyle/>
          <a:p>
            <a:r>
              <a:rPr lang="fr-FR" sz="2400" b="1" dirty="0" smtClean="0">
                <a:solidFill>
                  <a:srgbClr val="002060"/>
                </a:solidFill>
              </a:rPr>
              <a:t>BIOLOGIE DELOCALISEE</a:t>
            </a:r>
            <a:endParaRPr lang="fr-FR" sz="2400" b="1" dirty="0">
              <a:solidFill>
                <a:srgbClr val="002060"/>
              </a:solidFill>
            </a:endParaRPr>
          </a:p>
        </p:txBody>
      </p:sp>
      <p:sp>
        <p:nvSpPr>
          <p:cNvPr id="7" name="ZoneTexte 6"/>
          <p:cNvSpPr txBox="1"/>
          <p:nvPr/>
        </p:nvSpPr>
        <p:spPr>
          <a:xfrm>
            <a:off x="1907704" y="3147814"/>
            <a:ext cx="6264696" cy="677108"/>
          </a:xfrm>
          <a:prstGeom prst="rect">
            <a:avLst/>
          </a:prstGeom>
          <a:solidFill>
            <a:schemeClr val="bg1"/>
          </a:solidFill>
        </p:spPr>
        <p:txBody>
          <a:bodyPr wrap="square" rtlCol="0">
            <a:spAutoFit/>
          </a:bodyPr>
          <a:lstStyle/>
          <a:p>
            <a:pPr algn="ctr"/>
            <a:r>
              <a:rPr lang="fr-FR" sz="1400" b="1" dirty="0" smtClean="0">
                <a:solidFill>
                  <a:srgbClr val="002060"/>
                </a:solidFill>
              </a:rPr>
              <a:t>  </a:t>
            </a:r>
          </a:p>
          <a:p>
            <a:pPr algn="ctr"/>
            <a:r>
              <a:rPr lang="fr-FR" sz="1400" b="1" dirty="0" smtClean="0">
                <a:solidFill>
                  <a:srgbClr val="002060"/>
                </a:solidFill>
              </a:rPr>
              <a:t>Atelier biologie</a:t>
            </a:r>
          </a:p>
          <a:p>
            <a:pPr algn="ctr"/>
            <a:r>
              <a:rPr lang="fr-FR" sz="1000" b="1" dirty="0" smtClean="0">
                <a:solidFill>
                  <a:srgbClr val="002060"/>
                </a:solidFill>
              </a:rPr>
              <a:t>1</a:t>
            </a:r>
            <a:r>
              <a:rPr lang="fr-FR" sz="1000" b="1" baseline="30000" dirty="0" smtClean="0">
                <a:solidFill>
                  <a:srgbClr val="002060"/>
                </a:solidFill>
              </a:rPr>
              <a:t>er</a:t>
            </a:r>
            <a:r>
              <a:rPr lang="fr-FR" sz="1000" b="1" dirty="0" smtClean="0">
                <a:solidFill>
                  <a:srgbClr val="002060"/>
                </a:solidFill>
              </a:rPr>
              <a:t> février 2023</a:t>
            </a:r>
          </a:p>
        </p:txBody>
      </p:sp>
    </p:spTree>
    <p:extLst>
      <p:ext uri="{BB962C8B-B14F-4D97-AF65-F5344CB8AC3E}">
        <p14:creationId xmlns:p14="http://schemas.microsoft.com/office/powerpoint/2010/main" val="1883020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2</a:t>
            </a:fld>
            <a:endParaRPr lang="fr-FR" dirty="0"/>
          </a:p>
        </p:txBody>
      </p:sp>
      <p:sp>
        <p:nvSpPr>
          <p:cNvPr id="3" name="Espace réservé du texte 2"/>
          <p:cNvSpPr>
            <a:spLocks noGrp="1"/>
          </p:cNvSpPr>
          <p:nvPr>
            <p:ph type="body" sz="quarter" idx="13"/>
          </p:nvPr>
        </p:nvSpPr>
        <p:spPr>
          <a:xfrm>
            <a:off x="179512" y="1221545"/>
            <a:ext cx="8425185" cy="3450017"/>
          </a:xfrm>
        </p:spPr>
        <p:txBody>
          <a:bodyPr/>
          <a:lstStyle/>
          <a:p>
            <a:pPr marL="285750" indent="-285750">
              <a:buFont typeface="Wingdings" panose="05000000000000000000" pitchFamily="2" charset="2"/>
              <a:buChar char="Ø"/>
            </a:pPr>
            <a:r>
              <a:rPr lang="fr-FR" b="0" dirty="0" smtClean="0">
                <a:solidFill>
                  <a:srgbClr val="002060"/>
                </a:solidFill>
              </a:rPr>
              <a:t>L’élargissement </a:t>
            </a:r>
            <a:r>
              <a:rPr lang="fr-FR" b="0" dirty="0">
                <a:solidFill>
                  <a:srgbClr val="002060"/>
                </a:solidFill>
              </a:rPr>
              <a:t>du cadre de la pratique de la biologie délocalisée répond à une mesure prévue dans le cadre du pacte de refondation des urgences, traduite dans la </a:t>
            </a:r>
            <a:r>
              <a:rPr lang="fr-FR" b="0" dirty="0" smtClean="0">
                <a:solidFill>
                  <a:srgbClr val="002060"/>
                </a:solidFill>
              </a:rPr>
              <a:t>Loi de financement de la sécurité sociale </a:t>
            </a:r>
            <a:r>
              <a:rPr lang="fr-FR" b="0" dirty="0">
                <a:solidFill>
                  <a:srgbClr val="002060"/>
                </a:solidFill>
              </a:rPr>
              <a:t>2020 par la révision des articles L.6211-13 et L.6211-18. </a:t>
            </a:r>
            <a:endParaRPr lang="fr-FR" b="0" dirty="0" smtClean="0">
              <a:solidFill>
                <a:srgbClr val="002060"/>
              </a:solidFill>
            </a:endParaRPr>
          </a:p>
          <a:p>
            <a:pPr marL="285750" indent="-285750">
              <a:buFont typeface="Wingdings" panose="05000000000000000000" pitchFamily="2" charset="2"/>
              <a:buChar char="Ø"/>
            </a:pPr>
            <a:endParaRPr lang="fr-FR" b="0" dirty="0">
              <a:solidFill>
                <a:srgbClr val="002060"/>
              </a:solidFill>
            </a:endParaRPr>
          </a:p>
          <a:p>
            <a:pPr marL="285750" indent="-285750">
              <a:buFont typeface="Wingdings" panose="05000000000000000000" pitchFamily="2" charset="2"/>
              <a:buChar char="Ø"/>
            </a:pPr>
            <a:r>
              <a:rPr lang="fr-FR" b="0" dirty="0" smtClean="0">
                <a:solidFill>
                  <a:srgbClr val="002060"/>
                </a:solidFill>
              </a:rPr>
              <a:t>Cette </a:t>
            </a:r>
            <a:r>
              <a:rPr lang="fr-FR" b="0" dirty="0">
                <a:solidFill>
                  <a:srgbClr val="002060"/>
                </a:solidFill>
              </a:rPr>
              <a:t>mesure vise à élargir le cadre de la pratique des examens de biologie délocalisée en ville pour des examens de biologie de « routine », en favorisant comme alternative aux passages aux urgences l’accès des patients à des examens de biologie dans le cadre d’explorations non </a:t>
            </a:r>
            <a:r>
              <a:rPr lang="fr-FR" b="0" dirty="0" smtClean="0">
                <a:solidFill>
                  <a:srgbClr val="002060"/>
                </a:solidFill>
              </a:rPr>
              <a:t>programmées.  Elle ouvre </a:t>
            </a:r>
            <a:r>
              <a:rPr lang="fr-FR" b="0" dirty="0">
                <a:solidFill>
                  <a:srgbClr val="002060"/>
                </a:solidFill>
              </a:rPr>
              <a:t>la possibilité de réaliser de la biologie délocalisée </a:t>
            </a:r>
            <a:r>
              <a:rPr lang="fr-FR" b="0" dirty="0" smtClean="0">
                <a:solidFill>
                  <a:srgbClr val="002060"/>
                </a:solidFill>
              </a:rPr>
              <a:t>dans </a:t>
            </a:r>
            <a:r>
              <a:rPr lang="fr-FR" b="0" dirty="0">
                <a:solidFill>
                  <a:srgbClr val="002060"/>
                </a:solidFill>
              </a:rPr>
              <a:t>d’autres lieux et d’autres circonstances que ceux qui étaient réglementairement </a:t>
            </a:r>
            <a:r>
              <a:rPr lang="fr-FR" b="0" dirty="0" smtClean="0">
                <a:solidFill>
                  <a:srgbClr val="002060"/>
                </a:solidFill>
              </a:rPr>
              <a:t>prévus. Concernant </a:t>
            </a:r>
            <a:r>
              <a:rPr lang="fr-FR" b="0" dirty="0">
                <a:solidFill>
                  <a:srgbClr val="002060"/>
                </a:solidFill>
              </a:rPr>
              <a:t>les lieux </a:t>
            </a:r>
            <a:r>
              <a:rPr lang="fr-FR" b="0" dirty="0" smtClean="0">
                <a:solidFill>
                  <a:srgbClr val="002060"/>
                </a:solidFill>
              </a:rPr>
              <a:t>ouverts </a:t>
            </a:r>
            <a:r>
              <a:rPr lang="fr-FR" b="0" dirty="0">
                <a:solidFill>
                  <a:srgbClr val="002060"/>
                </a:solidFill>
              </a:rPr>
              <a:t>à l’exercice de la biologie </a:t>
            </a:r>
            <a:r>
              <a:rPr lang="fr-FR" b="0" dirty="0" smtClean="0">
                <a:solidFill>
                  <a:srgbClr val="002060"/>
                </a:solidFill>
              </a:rPr>
              <a:t>délocalisée, ont été ciblés pour </a:t>
            </a:r>
            <a:r>
              <a:rPr lang="fr-FR" b="0" dirty="0">
                <a:solidFill>
                  <a:srgbClr val="002060"/>
                </a:solidFill>
              </a:rPr>
              <a:t>ce premier </a:t>
            </a:r>
            <a:r>
              <a:rPr lang="fr-FR" b="0" dirty="0" smtClean="0">
                <a:solidFill>
                  <a:srgbClr val="002060"/>
                </a:solidFill>
              </a:rPr>
              <a:t>déploiement : les </a:t>
            </a:r>
            <a:r>
              <a:rPr lang="fr-FR" dirty="0">
                <a:solidFill>
                  <a:srgbClr val="002060"/>
                </a:solidFill>
              </a:rPr>
              <a:t>maisons</a:t>
            </a:r>
            <a:r>
              <a:rPr lang="fr-FR" b="0" dirty="0">
                <a:solidFill>
                  <a:srgbClr val="002060"/>
                </a:solidFill>
              </a:rPr>
              <a:t> </a:t>
            </a:r>
            <a:r>
              <a:rPr lang="fr-FR" dirty="0">
                <a:solidFill>
                  <a:srgbClr val="002060"/>
                </a:solidFill>
              </a:rPr>
              <a:t>de santé</a:t>
            </a:r>
            <a:r>
              <a:rPr lang="fr-FR" b="0" dirty="0">
                <a:solidFill>
                  <a:srgbClr val="002060"/>
                </a:solidFill>
              </a:rPr>
              <a:t>, </a:t>
            </a:r>
            <a:r>
              <a:rPr lang="fr-FR" dirty="0">
                <a:solidFill>
                  <a:srgbClr val="002060"/>
                </a:solidFill>
              </a:rPr>
              <a:t>centres de santé </a:t>
            </a:r>
            <a:r>
              <a:rPr lang="fr-FR" b="0" dirty="0">
                <a:solidFill>
                  <a:srgbClr val="002060"/>
                </a:solidFill>
              </a:rPr>
              <a:t>et les </a:t>
            </a:r>
            <a:r>
              <a:rPr lang="fr-FR" dirty="0" smtClean="0">
                <a:solidFill>
                  <a:srgbClr val="002060"/>
                </a:solidFill>
              </a:rPr>
              <a:t>EHPAD</a:t>
            </a:r>
            <a:r>
              <a:rPr lang="fr-FR" b="0" dirty="0" smtClean="0">
                <a:solidFill>
                  <a:srgbClr val="002060"/>
                </a:solidFill>
              </a:rPr>
              <a:t>. </a:t>
            </a:r>
            <a:endParaRPr lang="fr-FR" b="0" dirty="0">
              <a:solidFill>
                <a:srgbClr val="002060"/>
              </a:solidFill>
            </a:endParaRPr>
          </a:p>
          <a:p>
            <a:pPr marL="0" indent="0">
              <a:buNone/>
            </a:pPr>
            <a:endParaRPr lang="fr-FR" b="0" dirty="0">
              <a:solidFill>
                <a:srgbClr val="002060"/>
              </a:solidFill>
            </a:endParaRPr>
          </a:p>
        </p:txBody>
      </p:sp>
      <p:sp>
        <p:nvSpPr>
          <p:cNvPr id="6" name="Espace réservé de la date 5"/>
          <p:cNvSpPr>
            <a:spLocks noGrp="1"/>
          </p:cNvSpPr>
          <p:nvPr>
            <p:ph type="dt" sz="half" idx="2"/>
          </p:nvPr>
        </p:nvSpPr>
        <p:spPr/>
        <p:txBody>
          <a:bodyPr/>
          <a:lstStyle/>
          <a:p>
            <a:r>
              <a:rPr lang="fr-FR" cap="all" dirty="0" smtClean="0"/>
              <a:t>01/02/2023</a:t>
            </a:r>
            <a:endParaRPr lang="fr-FR" cap="all" dirty="0"/>
          </a:p>
        </p:txBody>
      </p:sp>
      <p:sp>
        <p:nvSpPr>
          <p:cNvPr id="8" name="Espace réservé du pied de page 7"/>
          <p:cNvSpPr>
            <a:spLocks noGrp="1"/>
          </p:cNvSpPr>
          <p:nvPr>
            <p:ph type="ftr" sz="quarter" idx="3"/>
          </p:nvPr>
        </p:nvSpPr>
        <p:spPr/>
        <p:txBody>
          <a:bodyPr/>
          <a:lstStyle/>
          <a:p>
            <a:r>
              <a:rPr lang="fr-FR" dirty="0" smtClean="0"/>
              <a:t>Direction générale de l’offre de soins</a:t>
            </a:r>
            <a:endParaRPr lang="fr-FR" dirty="0"/>
          </a:p>
        </p:txBody>
      </p:sp>
      <p:sp>
        <p:nvSpPr>
          <p:cNvPr id="9" name="Titre 8"/>
          <p:cNvSpPr>
            <a:spLocks noGrp="1"/>
          </p:cNvSpPr>
          <p:nvPr>
            <p:ph type="title"/>
          </p:nvPr>
        </p:nvSpPr>
        <p:spPr>
          <a:xfrm>
            <a:off x="1331640" y="234605"/>
            <a:ext cx="5544616" cy="539991"/>
          </a:xfrm>
        </p:spPr>
        <p:txBody>
          <a:bodyPr>
            <a:normAutofit fontScale="90000"/>
          </a:bodyPr>
          <a:lstStyle/>
          <a:p>
            <a:r>
              <a:rPr lang="fr-FR" sz="2800" dirty="0">
                <a:solidFill>
                  <a:srgbClr val="002060"/>
                </a:solidFill>
              </a:rPr>
              <a:t>BIOLOGIE DELOCALISEE</a:t>
            </a:r>
            <a:br>
              <a:rPr lang="fr-FR" sz="2800" dirty="0">
                <a:solidFill>
                  <a:srgbClr val="002060"/>
                </a:solidFill>
              </a:rPr>
            </a:br>
            <a:r>
              <a:rPr lang="fr-FR" dirty="0" smtClean="0">
                <a:solidFill>
                  <a:schemeClr val="accent1">
                    <a:lumMod val="90000"/>
                    <a:lumOff val="10000"/>
                  </a:schemeClr>
                </a:solidFill>
              </a:rPr>
              <a:t>Rappel du contexte</a:t>
            </a:r>
            <a:endParaRPr lang="fr-FR" dirty="0">
              <a:solidFill>
                <a:schemeClr val="accent1">
                  <a:lumMod val="90000"/>
                  <a:lumOff val="10000"/>
                </a:schemeClr>
              </a:solidFill>
            </a:endParaRPr>
          </a:p>
        </p:txBody>
      </p:sp>
    </p:spTree>
    <p:extLst>
      <p:ext uri="{BB962C8B-B14F-4D97-AF65-F5344CB8AC3E}">
        <p14:creationId xmlns:p14="http://schemas.microsoft.com/office/powerpoint/2010/main" val="3972917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3</a:t>
            </a:fld>
            <a:endParaRPr lang="fr-FR" dirty="0"/>
          </a:p>
        </p:txBody>
      </p:sp>
      <p:sp>
        <p:nvSpPr>
          <p:cNvPr id="6" name="Espace réservé de la date 5"/>
          <p:cNvSpPr>
            <a:spLocks noGrp="1"/>
          </p:cNvSpPr>
          <p:nvPr>
            <p:ph type="dt" sz="half" idx="2"/>
          </p:nvPr>
        </p:nvSpPr>
        <p:spPr/>
        <p:txBody>
          <a:bodyPr/>
          <a:lstStyle/>
          <a:p>
            <a:r>
              <a:rPr lang="fr-FR" cap="all" smtClean="0"/>
              <a:t>01/02/2023</a:t>
            </a:r>
            <a:endParaRPr lang="fr-FR" cap="all" dirty="0"/>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
        <p:nvSpPr>
          <p:cNvPr id="4" name="Espace réservé du texte 3"/>
          <p:cNvSpPr>
            <a:spLocks noGrp="1"/>
          </p:cNvSpPr>
          <p:nvPr>
            <p:ph type="body" sz="quarter" idx="13"/>
          </p:nvPr>
        </p:nvSpPr>
        <p:spPr>
          <a:xfrm>
            <a:off x="344132" y="1702275"/>
            <a:ext cx="8449085" cy="2448272"/>
          </a:xfrm>
        </p:spPr>
        <p:txBody>
          <a:bodyPr/>
          <a:lstStyle/>
          <a:p>
            <a:pPr marL="285750" indent="-285750">
              <a:buFont typeface="Wingdings" panose="05000000000000000000" pitchFamily="2" charset="2"/>
              <a:buChar char="Ø"/>
            </a:pPr>
            <a:r>
              <a:rPr lang="fr-FR" b="0" u="sng" dirty="0" smtClean="0">
                <a:solidFill>
                  <a:srgbClr val="002060"/>
                </a:solidFill>
              </a:rPr>
              <a:t>Permettre </a:t>
            </a:r>
            <a:r>
              <a:rPr lang="fr-FR" b="0" u="sng" dirty="0">
                <a:solidFill>
                  <a:srgbClr val="002060"/>
                </a:solidFill>
              </a:rPr>
              <a:t>l</a:t>
            </a:r>
            <a:r>
              <a:rPr lang="fr-FR" b="0" u="sng" dirty="0" smtClean="0">
                <a:solidFill>
                  <a:srgbClr val="002060"/>
                </a:solidFill>
              </a:rPr>
              <a:t>a </a:t>
            </a:r>
            <a:r>
              <a:rPr lang="fr-FR" b="0" u="sng" dirty="0">
                <a:solidFill>
                  <a:srgbClr val="002060"/>
                </a:solidFill>
              </a:rPr>
              <a:t>réalisation de la phase analytique</a:t>
            </a:r>
            <a:r>
              <a:rPr lang="fr-FR" b="0" dirty="0">
                <a:solidFill>
                  <a:srgbClr val="002060"/>
                </a:solidFill>
              </a:rPr>
              <a:t> d'un examen de biologie médicale lorsqu’elle ne peut être réalisée dans le laboratoire de biologie médicale dans des délais compatibles avec l'état de santé du patient.  </a:t>
            </a:r>
          </a:p>
          <a:p>
            <a:pPr marL="285750" lvl="0" indent="-285750">
              <a:buFont typeface="Wingdings" panose="05000000000000000000" pitchFamily="2" charset="2"/>
              <a:buChar char="Ø"/>
            </a:pPr>
            <a:endParaRPr lang="fr-FR" b="0" dirty="0">
              <a:solidFill>
                <a:srgbClr val="002060"/>
              </a:solidFill>
            </a:endParaRPr>
          </a:p>
          <a:p>
            <a:pPr marL="285750" lvl="0" indent="-285750">
              <a:buFont typeface="Wingdings" panose="05000000000000000000" pitchFamily="2" charset="2"/>
              <a:buChar char="Ø"/>
            </a:pPr>
            <a:r>
              <a:rPr lang="fr-FR" b="0" u="sng" dirty="0" smtClean="0">
                <a:solidFill>
                  <a:srgbClr val="002060"/>
                </a:solidFill>
              </a:rPr>
              <a:t>Maintenir </a:t>
            </a:r>
            <a:r>
              <a:rPr lang="fr-FR" b="0" u="sng" dirty="0">
                <a:solidFill>
                  <a:srgbClr val="002060"/>
                </a:solidFill>
              </a:rPr>
              <a:t>le rôle des laboratoires et des biologistes</a:t>
            </a:r>
            <a:r>
              <a:rPr lang="fr-FR" b="0" dirty="0">
                <a:solidFill>
                  <a:srgbClr val="002060"/>
                </a:solidFill>
              </a:rPr>
              <a:t> en matière de responsabilité et de supervision de l’ensemble des phases de l’examen. Le biologiste reste responsable de la validation des résultats obtenus et il fixe les procédures applicables.</a:t>
            </a:r>
          </a:p>
          <a:p>
            <a:endParaRPr lang="fr-FR" b="0" dirty="0">
              <a:solidFill>
                <a:srgbClr val="002060"/>
              </a:solidFill>
            </a:endParaRPr>
          </a:p>
        </p:txBody>
      </p:sp>
      <p:sp>
        <p:nvSpPr>
          <p:cNvPr id="3" name="Titre 2"/>
          <p:cNvSpPr>
            <a:spLocks noGrp="1"/>
          </p:cNvSpPr>
          <p:nvPr>
            <p:ph type="title"/>
          </p:nvPr>
        </p:nvSpPr>
        <p:spPr>
          <a:xfrm>
            <a:off x="1503565" y="188319"/>
            <a:ext cx="6164779" cy="539991"/>
          </a:xfrm>
        </p:spPr>
        <p:txBody>
          <a:bodyPr>
            <a:normAutofit fontScale="90000"/>
          </a:bodyPr>
          <a:lstStyle/>
          <a:p>
            <a:r>
              <a:rPr lang="fr-FR" sz="2800" dirty="0">
                <a:solidFill>
                  <a:srgbClr val="002060"/>
                </a:solidFill>
              </a:rPr>
              <a:t>BIOLOGIE DELOCALISEE</a:t>
            </a:r>
            <a:br>
              <a:rPr lang="fr-FR" sz="2800" dirty="0">
                <a:solidFill>
                  <a:srgbClr val="002060"/>
                </a:solidFill>
              </a:rPr>
            </a:br>
            <a:r>
              <a:rPr lang="fr-FR" dirty="0" smtClean="0">
                <a:solidFill>
                  <a:schemeClr val="accent1">
                    <a:lumMod val="90000"/>
                    <a:lumOff val="10000"/>
                  </a:schemeClr>
                </a:solidFill>
              </a:rPr>
              <a:t>Caractéristiques du dispositif</a:t>
            </a:r>
            <a:endParaRPr lang="fr-FR" dirty="0">
              <a:solidFill>
                <a:schemeClr val="accent1">
                  <a:lumMod val="90000"/>
                  <a:lumOff val="10000"/>
                </a:schemeClr>
              </a:solidFill>
            </a:endParaRPr>
          </a:p>
        </p:txBody>
      </p:sp>
    </p:spTree>
    <p:extLst>
      <p:ext uri="{BB962C8B-B14F-4D97-AF65-F5344CB8AC3E}">
        <p14:creationId xmlns:p14="http://schemas.microsoft.com/office/powerpoint/2010/main" val="2015463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4</a:t>
            </a:fld>
            <a:endParaRPr lang="fr-FR" dirty="0"/>
          </a:p>
        </p:txBody>
      </p:sp>
      <p:sp>
        <p:nvSpPr>
          <p:cNvPr id="6" name="Espace réservé de la date 5"/>
          <p:cNvSpPr>
            <a:spLocks noGrp="1"/>
          </p:cNvSpPr>
          <p:nvPr>
            <p:ph type="dt" sz="half" idx="2"/>
          </p:nvPr>
        </p:nvSpPr>
        <p:spPr/>
        <p:txBody>
          <a:bodyPr/>
          <a:lstStyle/>
          <a:p>
            <a:r>
              <a:rPr lang="fr-FR" cap="all" smtClean="0"/>
              <a:t>01/02/2023</a:t>
            </a:r>
            <a:endParaRPr lang="fr-FR" cap="all" dirty="0"/>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
        <p:nvSpPr>
          <p:cNvPr id="9" name="Titre 8"/>
          <p:cNvSpPr>
            <a:spLocks noGrp="1"/>
          </p:cNvSpPr>
          <p:nvPr>
            <p:ph type="title"/>
          </p:nvPr>
        </p:nvSpPr>
        <p:spPr>
          <a:xfrm>
            <a:off x="1509261" y="177697"/>
            <a:ext cx="6159084" cy="539991"/>
          </a:xfrm>
        </p:spPr>
        <p:txBody>
          <a:bodyPr>
            <a:normAutofit fontScale="90000"/>
          </a:bodyPr>
          <a:lstStyle/>
          <a:p>
            <a:r>
              <a:rPr lang="fr-FR" sz="2800" dirty="0">
                <a:solidFill>
                  <a:srgbClr val="002060"/>
                </a:solidFill>
              </a:rPr>
              <a:t>BIOLOGIE DELOCALISEE</a:t>
            </a:r>
            <a:br>
              <a:rPr lang="fr-FR" sz="2800" dirty="0">
                <a:solidFill>
                  <a:srgbClr val="002060"/>
                </a:solidFill>
              </a:rPr>
            </a:br>
            <a:r>
              <a:rPr lang="fr-FR" dirty="0" smtClean="0">
                <a:solidFill>
                  <a:schemeClr val="accent1">
                    <a:lumMod val="90000"/>
                    <a:lumOff val="10000"/>
                  </a:schemeClr>
                </a:solidFill>
              </a:rPr>
              <a:t>Etat d’avancement des travaux  </a:t>
            </a:r>
            <a:endParaRPr lang="fr-FR" dirty="0">
              <a:solidFill>
                <a:schemeClr val="accent1">
                  <a:lumMod val="90000"/>
                  <a:lumOff val="10000"/>
                </a:schemeClr>
              </a:solidFill>
            </a:endParaRPr>
          </a:p>
        </p:txBody>
      </p:sp>
      <p:sp>
        <p:nvSpPr>
          <p:cNvPr id="4" name="Espace réservé du texte 3"/>
          <p:cNvSpPr>
            <a:spLocks noGrp="1"/>
          </p:cNvSpPr>
          <p:nvPr>
            <p:ph type="body" sz="quarter" idx="13"/>
          </p:nvPr>
        </p:nvSpPr>
        <p:spPr>
          <a:xfrm>
            <a:off x="323850" y="1437820"/>
            <a:ext cx="8712968" cy="3183478"/>
          </a:xfrm>
        </p:spPr>
        <p:txBody>
          <a:bodyPr/>
          <a:lstStyle/>
          <a:p>
            <a:pPr lvl="0"/>
            <a:r>
              <a:rPr lang="fr-FR" b="0" dirty="0" smtClean="0">
                <a:solidFill>
                  <a:srgbClr val="002060"/>
                </a:solidFill>
              </a:rPr>
              <a:t> Révision de </a:t>
            </a:r>
            <a:r>
              <a:rPr lang="fr-FR" b="0" dirty="0">
                <a:solidFill>
                  <a:srgbClr val="002060"/>
                </a:solidFill>
              </a:rPr>
              <a:t>l’arrêté du </a:t>
            </a:r>
            <a:r>
              <a:rPr lang="fr-FR" dirty="0">
                <a:solidFill>
                  <a:srgbClr val="002060"/>
                </a:solidFill>
              </a:rPr>
              <a:t>13 août 2014 </a:t>
            </a:r>
            <a:r>
              <a:rPr lang="fr-FR" b="0" dirty="0">
                <a:solidFill>
                  <a:srgbClr val="002060"/>
                </a:solidFill>
              </a:rPr>
              <a:t>fixant les catégories de professionnels de santé autorisés </a:t>
            </a:r>
            <a:r>
              <a:rPr lang="fr-FR" b="0" dirty="0" smtClean="0">
                <a:solidFill>
                  <a:srgbClr val="002060"/>
                </a:solidFill>
              </a:rPr>
              <a:t> à </a:t>
            </a:r>
            <a:r>
              <a:rPr lang="fr-FR" b="0" dirty="0">
                <a:solidFill>
                  <a:srgbClr val="002060"/>
                </a:solidFill>
              </a:rPr>
              <a:t>réaliser des prélèvements d'échantillons biologiques aux fins d'un examen de biologie médicale et la phase analytique de l'examen de biologie médicale en dehors d'un laboratoire de biologie médicale, ainsi que les lieux de réalisation de ces phases </a:t>
            </a:r>
          </a:p>
          <a:p>
            <a:pPr lvl="0"/>
            <a:r>
              <a:rPr lang="fr-FR" b="0" dirty="0" smtClean="0">
                <a:solidFill>
                  <a:srgbClr val="002060"/>
                </a:solidFill>
              </a:rPr>
              <a:t> </a:t>
            </a:r>
            <a:r>
              <a:rPr lang="fr-FR" b="0" dirty="0">
                <a:solidFill>
                  <a:srgbClr val="002060"/>
                </a:solidFill>
              </a:rPr>
              <a:t>L</a:t>
            </a:r>
            <a:r>
              <a:rPr lang="fr-FR" dirty="0" smtClean="0">
                <a:solidFill>
                  <a:srgbClr val="002060"/>
                </a:solidFill>
              </a:rPr>
              <a:t>iste </a:t>
            </a:r>
            <a:r>
              <a:rPr lang="fr-FR" dirty="0">
                <a:solidFill>
                  <a:srgbClr val="002060"/>
                </a:solidFill>
              </a:rPr>
              <a:t>d’examens </a:t>
            </a:r>
            <a:r>
              <a:rPr lang="fr-FR" b="0" dirty="0">
                <a:solidFill>
                  <a:srgbClr val="002060"/>
                </a:solidFill>
              </a:rPr>
              <a:t>de biologie médicale ouverts à la biologie délocalisée </a:t>
            </a:r>
            <a:r>
              <a:rPr lang="fr-FR" b="0" dirty="0" smtClean="0">
                <a:solidFill>
                  <a:srgbClr val="002060"/>
                </a:solidFill>
              </a:rPr>
              <a:t> (</a:t>
            </a:r>
            <a:r>
              <a:rPr lang="fr-FR" b="0" dirty="0">
                <a:solidFill>
                  <a:srgbClr val="002060"/>
                </a:solidFill>
              </a:rPr>
              <a:t>EBMD), </a:t>
            </a:r>
            <a:r>
              <a:rPr lang="fr-FR" b="0" dirty="0" smtClean="0">
                <a:solidFill>
                  <a:srgbClr val="002060"/>
                </a:solidFill>
              </a:rPr>
              <a:t>annexée à l’arrêté</a:t>
            </a:r>
          </a:p>
          <a:p>
            <a:pPr lvl="0"/>
            <a:endParaRPr lang="fr-FR" b="0" dirty="0">
              <a:solidFill>
                <a:srgbClr val="002060"/>
              </a:solidFill>
            </a:endParaRPr>
          </a:p>
          <a:p>
            <a:pPr marL="0" lvl="0" indent="0">
              <a:buNone/>
            </a:pPr>
            <a:endParaRPr lang="fr-FR" b="0" dirty="0" smtClean="0">
              <a:solidFill>
                <a:srgbClr val="002060"/>
              </a:solidFill>
            </a:endParaRPr>
          </a:p>
        </p:txBody>
      </p:sp>
      <p:sp>
        <p:nvSpPr>
          <p:cNvPr id="5" name="Flèche droite 4"/>
          <p:cNvSpPr/>
          <p:nvPr/>
        </p:nvSpPr>
        <p:spPr>
          <a:xfrm>
            <a:off x="886213" y="3431490"/>
            <a:ext cx="648072" cy="144016"/>
          </a:xfrm>
          <a:prstGeom prst="rightArrow">
            <a:avLst/>
          </a:prstGeom>
          <a:solidFill>
            <a:srgbClr val="DEE3FA"/>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1907704" y="3211111"/>
            <a:ext cx="4223616" cy="584775"/>
          </a:xfrm>
          <a:prstGeom prst="rect">
            <a:avLst/>
          </a:prstGeom>
          <a:noFill/>
          <a:ln>
            <a:solidFill>
              <a:srgbClr val="002060"/>
            </a:solidFill>
          </a:ln>
        </p:spPr>
        <p:txBody>
          <a:bodyPr wrap="square" rtlCol="0">
            <a:spAutoFit/>
          </a:bodyPr>
          <a:lstStyle/>
          <a:p>
            <a:r>
              <a:rPr lang="fr-FR" sz="1600" b="1" dirty="0" smtClean="0">
                <a:solidFill>
                  <a:srgbClr val="002060"/>
                </a:solidFill>
              </a:rPr>
              <a:t>CNBM</a:t>
            </a:r>
            <a:r>
              <a:rPr lang="fr-FR" sz="1600" dirty="0" smtClean="0">
                <a:solidFill>
                  <a:srgbClr val="002060"/>
                </a:solidFill>
              </a:rPr>
              <a:t>  12 avril 2021 et le 28 avril 2022 </a:t>
            </a:r>
            <a:endParaRPr lang="fr-FR" sz="1600" dirty="0">
              <a:solidFill>
                <a:srgbClr val="002060"/>
              </a:solidFill>
            </a:endParaRPr>
          </a:p>
          <a:p>
            <a:r>
              <a:rPr lang="fr-FR" sz="1600" b="1" dirty="0" smtClean="0">
                <a:solidFill>
                  <a:srgbClr val="002060"/>
                </a:solidFill>
              </a:rPr>
              <a:t>HCPP</a:t>
            </a:r>
            <a:r>
              <a:rPr lang="fr-FR" sz="1600" dirty="0" smtClean="0">
                <a:solidFill>
                  <a:srgbClr val="002060"/>
                </a:solidFill>
              </a:rPr>
              <a:t>   22 avril 2022</a:t>
            </a:r>
            <a:endParaRPr lang="fr-FR" sz="1600" dirty="0">
              <a:solidFill>
                <a:srgbClr val="002060"/>
              </a:solidFill>
            </a:endParaRPr>
          </a:p>
        </p:txBody>
      </p:sp>
    </p:spTree>
    <p:extLst>
      <p:ext uri="{BB962C8B-B14F-4D97-AF65-F5344CB8AC3E}">
        <p14:creationId xmlns:p14="http://schemas.microsoft.com/office/powerpoint/2010/main" val="4023898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5</a:t>
            </a:fld>
            <a:endParaRPr lang="fr-FR" dirty="0"/>
          </a:p>
        </p:txBody>
      </p:sp>
      <p:sp>
        <p:nvSpPr>
          <p:cNvPr id="3" name="Espace réservé de la date 2"/>
          <p:cNvSpPr>
            <a:spLocks noGrp="1"/>
          </p:cNvSpPr>
          <p:nvPr>
            <p:ph type="dt" sz="half" idx="2"/>
          </p:nvPr>
        </p:nvSpPr>
        <p:spPr/>
        <p:txBody>
          <a:bodyPr/>
          <a:lstStyle/>
          <a:p>
            <a:r>
              <a:rPr lang="fr-FR" cap="all" smtClean="0"/>
              <a:t>01/02/2023</a:t>
            </a:r>
            <a:endParaRPr lang="fr-FR" cap="all" dirty="0"/>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
        <p:nvSpPr>
          <p:cNvPr id="8" name="ZoneTexte 7"/>
          <p:cNvSpPr txBox="1"/>
          <p:nvPr/>
        </p:nvSpPr>
        <p:spPr>
          <a:xfrm flipH="1">
            <a:off x="489060" y="1275606"/>
            <a:ext cx="4320480" cy="1200329"/>
          </a:xfrm>
          <a:prstGeom prst="rect">
            <a:avLst/>
          </a:prstGeom>
          <a:noFill/>
        </p:spPr>
        <p:txBody>
          <a:bodyPr wrap="square" rtlCol="0">
            <a:spAutoFit/>
          </a:bodyPr>
          <a:lstStyle/>
          <a:p>
            <a:r>
              <a:rPr lang="fr-FR" b="1" dirty="0" smtClean="0">
                <a:solidFill>
                  <a:srgbClr val="002060"/>
                </a:solidFill>
              </a:rPr>
              <a:t>Prélèvements</a:t>
            </a:r>
            <a:r>
              <a:rPr lang="fr-FR" dirty="0" smtClean="0">
                <a:solidFill>
                  <a:srgbClr val="002060"/>
                </a:solidFill>
              </a:rPr>
              <a:t> </a:t>
            </a:r>
            <a:endParaRPr lang="fr-FR" dirty="0" smtClean="0"/>
          </a:p>
          <a:p>
            <a:r>
              <a:rPr lang="fr-FR" dirty="0" smtClean="0"/>
              <a:t>Art. 1 catégories professionnels</a:t>
            </a:r>
          </a:p>
          <a:p>
            <a:r>
              <a:rPr lang="fr-FR" dirty="0" smtClean="0"/>
              <a:t>Art. 2 lieux de prélèvements </a:t>
            </a:r>
          </a:p>
          <a:p>
            <a:r>
              <a:rPr lang="fr-FR" dirty="0" smtClean="0"/>
              <a:t>Art. 3 autres lieux de prélèvements</a:t>
            </a:r>
            <a:endParaRPr lang="fr-FR" dirty="0"/>
          </a:p>
        </p:txBody>
      </p:sp>
      <p:sp>
        <p:nvSpPr>
          <p:cNvPr id="9" name="Rectangle 8"/>
          <p:cNvSpPr/>
          <p:nvPr/>
        </p:nvSpPr>
        <p:spPr>
          <a:xfrm>
            <a:off x="5953601" y="1808022"/>
            <a:ext cx="2433680" cy="307777"/>
          </a:xfrm>
          <a:prstGeom prst="rect">
            <a:avLst/>
          </a:prstGeom>
        </p:spPr>
        <p:txBody>
          <a:bodyPr wrap="none">
            <a:spAutoFit/>
          </a:bodyPr>
          <a:lstStyle/>
          <a:p>
            <a:r>
              <a:rPr lang="fr-FR" sz="1400" dirty="0" smtClean="0">
                <a:solidFill>
                  <a:srgbClr val="000000"/>
                </a:solidFill>
              </a:rPr>
              <a:t>Ajout </a:t>
            </a:r>
            <a:r>
              <a:rPr lang="fr-FR" sz="1400" dirty="0">
                <a:solidFill>
                  <a:srgbClr val="000000"/>
                </a:solidFill>
              </a:rPr>
              <a:t>des maisons de santé </a:t>
            </a:r>
            <a:endParaRPr lang="fr-FR" sz="1400" dirty="0"/>
          </a:p>
        </p:txBody>
      </p:sp>
      <p:sp>
        <p:nvSpPr>
          <p:cNvPr id="10" name="Flèche droite 9"/>
          <p:cNvSpPr/>
          <p:nvPr/>
        </p:nvSpPr>
        <p:spPr>
          <a:xfrm>
            <a:off x="5207759" y="1559728"/>
            <a:ext cx="504056" cy="144016"/>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droite 10"/>
          <p:cNvSpPr/>
          <p:nvPr/>
        </p:nvSpPr>
        <p:spPr>
          <a:xfrm>
            <a:off x="5223848" y="1889902"/>
            <a:ext cx="504056" cy="144016"/>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droite 11"/>
          <p:cNvSpPr/>
          <p:nvPr/>
        </p:nvSpPr>
        <p:spPr>
          <a:xfrm>
            <a:off x="5223848" y="2219975"/>
            <a:ext cx="504056" cy="144016"/>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6660232" y="3708720"/>
            <a:ext cx="2232248" cy="307777"/>
          </a:xfrm>
          <a:prstGeom prst="rect">
            <a:avLst/>
          </a:prstGeom>
          <a:noFill/>
        </p:spPr>
        <p:txBody>
          <a:bodyPr wrap="square" rtlCol="0">
            <a:spAutoFit/>
          </a:bodyPr>
          <a:lstStyle/>
          <a:p>
            <a:r>
              <a:rPr lang="fr-FR" sz="1400" dirty="0" smtClean="0"/>
              <a:t>Ajout de l’article</a:t>
            </a:r>
            <a:endParaRPr lang="fr-FR" sz="1400" dirty="0"/>
          </a:p>
        </p:txBody>
      </p:sp>
      <p:sp>
        <p:nvSpPr>
          <p:cNvPr id="14" name="ZoneTexte 13"/>
          <p:cNvSpPr txBox="1"/>
          <p:nvPr/>
        </p:nvSpPr>
        <p:spPr>
          <a:xfrm>
            <a:off x="5953601" y="2104631"/>
            <a:ext cx="2232248" cy="307777"/>
          </a:xfrm>
          <a:prstGeom prst="rect">
            <a:avLst/>
          </a:prstGeom>
          <a:noFill/>
        </p:spPr>
        <p:txBody>
          <a:bodyPr wrap="square" rtlCol="0">
            <a:spAutoFit/>
          </a:bodyPr>
          <a:lstStyle/>
          <a:p>
            <a:r>
              <a:rPr lang="fr-FR" sz="1400" dirty="0" smtClean="0"/>
              <a:t>Pas d’ajout</a:t>
            </a:r>
            <a:endParaRPr lang="fr-FR" sz="1400" dirty="0"/>
          </a:p>
        </p:txBody>
      </p:sp>
      <p:sp>
        <p:nvSpPr>
          <p:cNvPr id="16" name="ZoneTexte 15"/>
          <p:cNvSpPr txBox="1"/>
          <p:nvPr/>
        </p:nvSpPr>
        <p:spPr>
          <a:xfrm>
            <a:off x="489060" y="2867468"/>
            <a:ext cx="7128792" cy="369332"/>
          </a:xfrm>
          <a:prstGeom prst="rect">
            <a:avLst/>
          </a:prstGeom>
          <a:noFill/>
        </p:spPr>
        <p:txBody>
          <a:bodyPr wrap="square" rtlCol="0">
            <a:spAutoFit/>
          </a:bodyPr>
          <a:lstStyle/>
          <a:p>
            <a:r>
              <a:rPr lang="fr-FR" b="1" dirty="0" smtClean="0">
                <a:solidFill>
                  <a:srgbClr val="002060"/>
                </a:solidFill>
              </a:rPr>
              <a:t>Réalisation de la phase analytique </a:t>
            </a:r>
            <a:endParaRPr lang="fr-FR" b="1" dirty="0">
              <a:solidFill>
                <a:srgbClr val="002060"/>
              </a:solidFill>
            </a:endParaRPr>
          </a:p>
        </p:txBody>
      </p:sp>
      <p:sp>
        <p:nvSpPr>
          <p:cNvPr id="17" name="ZoneTexte 16"/>
          <p:cNvSpPr txBox="1"/>
          <p:nvPr/>
        </p:nvSpPr>
        <p:spPr>
          <a:xfrm flipH="1">
            <a:off x="489060" y="3133084"/>
            <a:ext cx="5589614" cy="1200329"/>
          </a:xfrm>
          <a:prstGeom prst="rect">
            <a:avLst/>
          </a:prstGeom>
          <a:noFill/>
        </p:spPr>
        <p:txBody>
          <a:bodyPr wrap="square" rtlCol="0">
            <a:spAutoFit/>
          </a:bodyPr>
          <a:lstStyle/>
          <a:p>
            <a:r>
              <a:rPr lang="fr-FR" dirty="0" smtClean="0"/>
              <a:t>Art. </a:t>
            </a:r>
            <a:r>
              <a:rPr lang="fr-FR" dirty="0"/>
              <a:t>4</a:t>
            </a:r>
            <a:r>
              <a:rPr lang="fr-FR" dirty="0" smtClean="0"/>
              <a:t> catégories professionnels</a:t>
            </a:r>
          </a:p>
          <a:p>
            <a:r>
              <a:rPr lang="fr-FR" dirty="0" smtClean="0"/>
              <a:t>Art. 5 lieux ouverts à la biologie délocalisée</a:t>
            </a:r>
          </a:p>
          <a:p>
            <a:r>
              <a:rPr lang="fr-FR" dirty="0" smtClean="0"/>
              <a:t>Art. 6 convention</a:t>
            </a:r>
          </a:p>
          <a:p>
            <a:r>
              <a:rPr lang="fr-FR" dirty="0" smtClean="0"/>
              <a:t>Art. 7 conditions de réalisation des prélèvements </a:t>
            </a:r>
            <a:endParaRPr lang="fr-FR" dirty="0"/>
          </a:p>
        </p:txBody>
      </p:sp>
      <p:sp>
        <p:nvSpPr>
          <p:cNvPr id="18" name="Flèche droite 17"/>
          <p:cNvSpPr/>
          <p:nvPr/>
        </p:nvSpPr>
        <p:spPr>
          <a:xfrm>
            <a:off x="6086799" y="3841734"/>
            <a:ext cx="504056" cy="144016"/>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droite 18"/>
          <p:cNvSpPr/>
          <p:nvPr/>
        </p:nvSpPr>
        <p:spPr>
          <a:xfrm>
            <a:off x="6084168" y="3509380"/>
            <a:ext cx="504056" cy="144016"/>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droite 19"/>
          <p:cNvSpPr/>
          <p:nvPr/>
        </p:nvSpPr>
        <p:spPr>
          <a:xfrm>
            <a:off x="6084168" y="3210718"/>
            <a:ext cx="504056" cy="137461"/>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p:cNvSpPr txBox="1"/>
          <p:nvPr/>
        </p:nvSpPr>
        <p:spPr>
          <a:xfrm>
            <a:off x="6654738" y="3097410"/>
            <a:ext cx="2232248" cy="307777"/>
          </a:xfrm>
          <a:prstGeom prst="rect">
            <a:avLst/>
          </a:prstGeom>
          <a:noFill/>
        </p:spPr>
        <p:txBody>
          <a:bodyPr wrap="square" rtlCol="0">
            <a:spAutoFit/>
          </a:bodyPr>
          <a:lstStyle/>
          <a:p>
            <a:r>
              <a:rPr lang="fr-FR" sz="1400" dirty="0" smtClean="0"/>
              <a:t>Pas d’ajout</a:t>
            </a:r>
            <a:endParaRPr lang="fr-FR" sz="1400" dirty="0"/>
          </a:p>
        </p:txBody>
      </p:sp>
      <p:sp>
        <p:nvSpPr>
          <p:cNvPr id="22" name="ZoneTexte 21"/>
          <p:cNvSpPr txBox="1"/>
          <p:nvPr/>
        </p:nvSpPr>
        <p:spPr>
          <a:xfrm>
            <a:off x="6654738" y="3410083"/>
            <a:ext cx="2232248" cy="307777"/>
          </a:xfrm>
          <a:prstGeom prst="rect">
            <a:avLst/>
          </a:prstGeom>
          <a:noFill/>
        </p:spPr>
        <p:txBody>
          <a:bodyPr wrap="square" rtlCol="0">
            <a:spAutoFit/>
          </a:bodyPr>
          <a:lstStyle/>
          <a:p>
            <a:r>
              <a:rPr lang="fr-FR" sz="1400" dirty="0" smtClean="0"/>
              <a:t>Ajouts cf. Focus </a:t>
            </a:r>
            <a:endParaRPr lang="fr-FR" sz="1400" dirty="0"/>
          </a:p>
        </p:txBody>
      </p:sp>
      <p:sp>
        <p:nvSpPr>
          <p:cNvPr id="24" name="ZoneTexte 23"/>
          <p:cNvSpPr txBox="1"/>
          <p:nvPr/>
        </p:nvSpPr>
        <p:spPr>
          <a:xfrm>
            <a:off x="5942595" y="1351448"/>
            <a:ext cx="3748122" cy="523220"/>
          </a:xfrm>
          <a:prstGeom prst="rect">
            <a:avLst/>
          </a:prstGeom>
          <a:noFill/>
        </p:spPr>
        <p:txBody>
          <a:bodyPr wrap="square" rtlCol="0">
            <a:spAutoFit/>
          </a:bodyPr>
          <a:lstStyle/>
          <a:p>
            <a:r>
              <a:rPr lang="fr-FR" sz="1400" dirty="0" smtClean="0"/>
              <a:t>Pas d’ajout de Professionnels</a:t>
            </a:r>
          </a:p>
          <a:p>
            <a:r>
              <a:rPr lang="fr-FR" sz="1400" dirty="0" smtClean="0"/>
              <a:t>Introduction notion de convention</a:t>
            </a:r>
            <a:endParaRPr lang="fr-FR" sz="1400" dirty="0"/>
          </a:p>
        </p:txBody>
      </p:sp>
      <p:sp>
        <p:nvSpPr>
          <p:cNvPr id="23" name="Flèche droite 22"/>
          <p:cNvSpPr/>
          <p:nvPr/>
        </p:nvSpPr>
        <p:spPr>
          <a:xfrm>
            <a:off x="6078674" y="4142426"/>
            <a:ext cx="504056" cy="144016"/>
          </a:xfrm>
          <a:prstGeom prst="rightArrow">
            <a:avLst/>
          </a:prstGeom>
          <a:solidFill>
            <a:srgbClr val="DEE3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p:cNvSpPr txBox="1"/>
          <p:nvPr/>
        </p:nvSpPr>
        <p:spPr>
          <a:xfrm>
            <a:off x="6654738" y="4002618"/>
            <a:ext cx="2232248" cy="307777"/>
          </a:xfrm>
          <a:prstGeom prst="rect">
            <a:avLst/>
          </a:prstGeom>
          <a:noFill/>
        </p:spPr>
        <p:txBody>
          <a:bodyPr wrap="square" rtlCol="0">
            <a:spAutoFit/>
          </a:bodyPr>
          <a:lstStyle/>
          <a:p>
            <a:r>
              <a:rPr lang="fr-FR" sz="1400" dirty="0" smtClean="0"/>
              <a:t>Ajout de l’article</a:t>
            </a:r>
            <a:endParaRPr lang="fr-FR" sz="1400" dirty="0"/>
          </a:p>
        </p:txBody>
      </p:sp>
      <p:sp>
        <p:nvSpPr>
          <p:cNvPr id="4" name="Accolade ouvrante 3"/>
          <p:cNvSpPr/>
          <p:nvPr/>
        </p:nvSpPr>
        <p:spPr>
          <a:xfrm>
            <a:off x="5870779" y="1367641"/>
            <a:ext cx="133465" cy="45354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8" name="Titre 8"/>
          <p:cNvSpPr txBox="1">
            <a:spLocks/>
          </p:cNvSpPr>
          <p:nvPr/>
        </p:nvSpPr>
        <p:spPr>
          <a:xfrm>
            <a:off x="1509261" y="177697"/>
            <a:ext cx="6159084" cy="539991"/>
          </a:xfrm>
          <a:prstGeom prst="rect">
            <a:avLst/>
          </a:prstGeom>
        </p:spPr>
        <p:txBody>
          <a:bodyPr vert="horz" lIns="91440" tIns="45720" rIns="91440" bIns="4572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2400" dirty="0" smtClean="0">
                <a:solidFill>
                  <a:srgbClr val="002060"/>
                </a:solidFill>
              </a:rPr>
              <a:t>BIOLOGIE DELOCALISEE</a:t>
            </a:r>
            <a:br>
              <a:rPr lang="fr-FR" sz="2400" dirty="0" smtClean="0">
                <a:solidFill>
                  <a:srgbClr val="002060"/>
                </a:solidFill>
              </a:rPr>
            </a:br>
            <a:r>
              <a:rPr lang="fr-FR" sz="2000" dirty="0" smtClean="0">
                <a:solidFill>
                  <a:schemeClr val="accent1">
                    <a:lumMod val="90000"/>
                    <a:lumOff val="10000"/>
                  </a:schemeClr>
                </a:solidFill>
              </a:rPr>
              <a:t>Révision de l’arrêté du 13 août 2014  </a:t>
            </a:r>
            <a:endParaRPr lang="fr-FR" sz="2000" dirty="0">
              <a:solidFill>
                <a:schemeClr val="accent1">
                  <a:lumMod val="90000"/>
                  <a:lumOff val="10000"/>
                </a:schemeClr>
              </a:solidFill>
            </a:endParaRPr>
          </a:p>
        </p:txBody>
      </p:sp>
    </p:spTree>
    <p:extLst>
      <p:ext uri="{BB962C8B-B14F-4D97-AF65-F5344CB8AC3E}">
        <p14:creationId xmlns:p14="http://schemas.microsoft.com/office/powerpoint/2010/main" val="537647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6</a:t>
            </a:fld>
            <a:endParaRPr lang="fr-FR" dirty="0"/>
          </a:p>
        </p:txBody>
      </p:sp>
      <p:sp>
        <p:nvSpPr>
          <p:cNvPr id="3" name="Espace réservé de la date 2"/>
          <p:cNvSpPr>
            <a:spLocks noGrp="1"/>
          </p:cNvSpPr>
          <p:nvPr>
            <p:ph type="dt" sz="half" idx="2"/>
          </p:nvPr>
        </p:nvSpPr>
        <p:spPr/>
        <p:txBody>
          <a:bodyPr/>
          <a:lstStyle/>
          <a:p>
            <a:r>
              <a:rPr lang="fr-FR" cap="all" smtClean="0"/>
              <a:t>01/02/2023</a:t>
            </a:r>
            <a:endParaRPr lang="fr-FR" cap="all" dirty="0"/>
          </a:p>
        </p:txBody>
      </p:sp>
      <p:sp>
        <p:nvSpPr>
          <p:cNvPr id="7" name="Espace réservé du pied de page 6"/>
          <p:cNvSpPr>
            <a:spLocks noGrp="1"/>
          </p:cNvSpPr>
          <p:nvPr>
            <p:ph type="ftr" sz="quarter" idx="3"/>
          </p:nvPr>
        </p:nvSpPr>
        <p:spPr/>
        <p:txBody>
          <a:bodyPr/>
          <a:lstStyle/>
          <a:p>
            <a:r>
              <a:rPr lang="fr-FR" dirty="0" smtClean="0"/>
              <a:t>Direction générale de l’offre de soins</a:t>
            </a:r>
            <a:endParaRPr lang="fr-FR" dirty="0"/>
          </a:p>
        </p:txBody>
      </p:sp>
      <p:sp>
        <p:nvSpPr>
          <p:cNvPr id="4" name="Rectangle 3"/>
          <p:cNvSpPr/>
          <p:nvPr/>
        </p:nvSpPr>
        <p:spPr>
          <a:xfrm>
            <a:off x="467544" y="1118623"/>
            <a:ext cx="7704856" cy="3120854"/>
          </a:xfrm>
          <a:prstGeom prst="rect">
            <a:avLst/>
          </a:prstGeom>
        </p:spPr>
        <p:txBody>
          <a:bodyPr wrap="square">
            <a:spAutoFit/>
          </a:bodyPr>
          <a:lstStyle/>
          <a:p>
            <a:pPr algn="ctr">
              <a:lnSpc>
                <a:spcPct val="115000"/>
              </a:lnSpc>
              <a:spcAft>
                <a:spcPts val="600"/>
              </a:spcAft>
            </a:pPr>
            <a:r>
              <a:rPr lang="fr-FR" sz="1200" b="1" dirty="0">
                <a:solidFill>
                  <a:srgbClr val="0070C0"/>
                </a:solidFill>
                <a:ea typeface="Times New Roman" panose="02020603050405020304" pitchFamily="18" charset="0"/>
                <a:cs typeface="Times New Roman" panose="02020603050405020304" pitchFamily="18" charset="0"/>
              </a:rPr>
              <a:t>Article 1</a:t>
            </a:r>
            <a:r>
              <a:rPr lang="fr-FR" sz="1200" b="1" baseline="30000" dirty="0">
                <a:solidFill>
                  <a:srgbClr val="0070C0"/>
                </a:solidFill>
                <a:ea typeface="Times New Roman" panose="02020603050405020304" pitchFamily="18" charset="0"/>
                <a:cs typeface="Times New Roman" panose="02020603050405020304" pitchFamily="18" charset="0"/>
              </a:rPr>
              <a:t>er</a:t>
            </a:r>
            <a:endParaRPr lang="fr-FR" sz="1200" b="1" dirty="0">
              <a:solidFill>
                <a:srgbClr val="0070C0"/>
              </a:solidFill>
              <a:ea typeface="Times New Roman" panose="02020603050405020304" pitchFamily="18" charset="0"/>
              <a:cs typeface="Times New Roman" panose="02020603050405020304" pitchFamily="18" charset="0"/>
            </a:endParaRPr>
          </a:p>
          <a:p>
            <a:pPr algn="just">
              <a:lnSpc>
                <a:spcPct val="115000"/>
              </a:lnSpc>
              <a:spcAft>
                <a:spcPts val="600"/>
              </a:spcAft>
            </a:pPr>
            <a:r>
              <a:rPr lang="fr-FR" sz="1000" b="1" dirty="0">
                <a:ea typeface="Times New Roman" panose="02020603050405020304" pitchFamily="18" charset="0"/>
                <a:cs typeface="Times New Roman" panose="02020603050405020304" pitchFamily="18" charset="0"/>
              </a:rPr>
              <a:t>Les catégories de professionnels de santé, autres qu'un biologiste médical au sens des articles L. 6213-1, L. 6213-2 et L. 6213-2-1 du code de la santé publique, habilités à réaliser, en application de l'article L. 6211-13 du code précité, dans le cadre de leurs compétences définies par ce même code, les prélèvements d'échantillons de biologie médicale, sont les suivantes : </a:t>
            </a:r>
          </a:p>
          <a:p>
            <a:pPr algn="just">
              <a:lnSpc>
                <a:spcPct val="115000"/>
              </a:lnSpc>
              <a:spcAft>
                <a:spcPts val="600"/>
              </a:spcAft>
            </a:pPr>
            <a:r>
              <a:rPr lang="fr-FR" sz="1000" b="1" dirty="0">
                <a:ea typeface="Times New Roman" panose="02020603050405020304" pitchFamily="18" charset="0"/>
                <a:cs typeface="Times New Roman" panose="02020603050405020304" pitchFamily="18" charset="0"/>
              </a:rPr>
              <a:t>1) Les médecins ; </a:t>
            </a:r>
          </a:p>
          <a:p>
            <a:pPr algn="just">
              <a:lnSpc>
                <a:spcPct val="115000"/>
              </a:lnSpc>
              <a:spcAft>
                <a:spcPts val="600"/>
              </a:spcAft>
            </a:pPr>
            <a:r>
              <a:rPr lang="fr-FR" sz="1000" b="1" dirty="0">
                <a:ea typeface="Times New Roman" panose="02020603050405020304" pitchFamily="18" charset="0"/>
                <a:cs typeface="Times New Roman" panose="02020603050405020304" pitchFamily="18" charset="0"/>
              </a:rPr>
              <a:t>2) Les chirurgiens-dentistes ; </a:t>
            </a:r>
          </a:p>
          <a:p>
            <a:pPr algn="just">
              <a:lnSpc>
                <a:spcPct val="115000"/>
              </a:lnSpc>
              <a:spcAft>
                <a:spcPts val="600"/>
              </a:spcAft>
            </a:pPr>
            <a:r>
              <a:rPr lang="fr-FR" sz="1000" b="1" dirty="0">
                <a:ea typeface="Times New Roman" panose="02020603050405020304" pitchFamily="18" charset="0"/>
                <a:cs typeface="Times New Roman" panose="02020603050405020304" pitchFamily="18" charset="0"/>
              </a:rPr>
              <a:t>3) Les sages-femmes ; </a:t>
            </a:r>
          </a:p>
          <a:p>
            <a:pPr algn="just">
              <a:lnSpc>
                <a:spcPct val="115000"/>
              </a:lnSpc>
              <a:spcAft>
                <a:spcPts val="600"/>
              </a:spcAft>
            </a:pPr>
            <a:r>
              <a:rPr lang="fr-FR" sz="1000" b="1" dirty="0">
                <a:ea typeface="Times New Roman" panose="02020603050405020304" pitchFamily="18" charset="0"/>
                <a:cs typeface="Times New Roman" panose="02020603050405020304" pitchFamily="18" charset="0"/>
              </a:rPr>
              <a:t>4) Les infirmiers ; </a:t>
            </a:r>
          </a:p>
          <a:p>
            <a:pPr algn="just">
              <a:lnSpc>
                <a:spcPct val="115000"/>
              </a:lnSpc>
              <a:spcAft>
                <a:spcPts val="600"/>
              </a:spcAft>
            </a:pPr>
            <a:r>
              <a:rPr lang="fr-FR" sz="1000" b="1" dirty="0">
                <a:ea typeface="Times New Roman" panose="02020603050405020304" pitchFamily="18" charset="0"/>
                <a:cs typeface="Times New Roman" panose="02020603050405020304" pitchFamily="18" charset="0"/>
              </a:rPr>
              <a:t>5) Les techniciens de laboratoire médical titulaires du certificat de capacité pour effectuer des prélèvements sanguins mentionnés à l'article R. 4352-13 du code précité ; </a:t>
            </a:r>
          </a:p>
          <a:p>
            <a:pPr algn="just">
              <a:lnSpc>
                <a:spcPct val="115000"/>
              </a:lnSpc>
              <a:spcAft>
                <a:spcPts val="600"/>
              </a:spcAft>
            </a:pPr>
            <a:r>
              <a:rPr lang="fr-FR" sz="1000" b="1" dirty="0">
                <a:ea typeface="Times New Roman" panose="02020603050405020304" pitchFamily="18" charset="0"/>
                <a:cs typeface="Times New Roman" panose="02020603050405020304" pitchFamily="18" charset="0"/>
              </a:rPr>
              <a:t>6) Les manipulateurs d'électroradiologie médicale conformément aux dispositions de l'article R. 4351-2 du même code.</a:t>
            </a:r>
          </a:p>
          <a:p>
            <a:pPr algn="just">
              <a:lnSpc>
                <a:spcPct val="115000"/>
              </a:lnSpc>
              <a:spcAft>
                <a:spcPts val="600"/>
              </a:spcAft>
            </a:pPr>
            <a:r>
              <a:rPr lang="fr-FR" sz="1000" b="1" dirty="0">
                <a:solidFill>
                  <a:srgbClr val="FF0000"/>
                </a:solidFill>
                <a:ea typeface="Times New Roman" panose="02020603050405020304" pitchFamily="18" charset="0"/>
                <a:cs typeface="Times New Roman" panose="02020603050405020304" pitchFamily="18" charset="0"/>
              </a:rPr>
              <a:t>Les procédures applicables sont fixées conformément à l’article L. 6211-14 du même code </a:t>
            </a:r>
          </a:p>
          <a:p>
            <a:pPr algn="ctr">
              <a:lnSpc>
                <a:spcPct val="115000"/>
              </a:lnSpc>
              <a:spcAft>
                <a:spcPts val="600"/>
              </a:spcAft>
            </a:pPr>
            <a:r>
              <a:rPr lang="fr-FR" sz="1000" b="1" dirty="0">
                <a:ea typeface="Times New Roman" panose="02020603050405020304" pitchFamily="18" charset="0"/>
                <a:cs typeface="Times New Roman" panose="02020603050405020304" pitchFamily="18" charset="0"/>
              </a:rPr>
              <a:t> </a:t>
            </a:r>
            <a:endParaRPr lang="fr-FR" sz="1000" b="1" dirty="0">
              <a:effectLst/>
              <a:ea typeface="Times New Roman" panose="02020603050405020304" pitchFamily="18" charset="0"/>
              <a:cs typeface="Times New Roman" panose="02020603050405020304" pitchFamily="18" charset="0"/>
            </a:endParaRPr>
          </a:p>
        </p:txBody>
      </p:sp>
      <p:sp>
        <p:nvSpPr>
          <p:cNvPr id="5" name="Rectangle 4"/>
          <p:cNvSpPr/>
          <p:nvPr/>
        </p:nvSpPr>
        <p:spPr>
          <a:xfrm>
            <a:off x="4067944" y="3874514"/>
            <a:ext cx="4752528" cy="784830"/>
          </a:xfrm>
          <a:prstGeom prst="rect">
            <a:avLst/>
          </a:prstGeom>
        </p:spPr>
        <p:txBody>
          <a:bodyPr wrap="square">
            <a:spAutoFit/>
          </a:bodyPr>
          <a:lstStyle/>
          <a:p>
            <a:r>
              <a:rPr lang="fr-FR" sz="900" i="1" dirty="0">
                <a:solidFill>
                  <a:srgbClr val="0070C0"/>
                </a:solidFill>
              </a:rPr>
              <a:t>Lorsque le prélèvement de l'examen n'est réalisé ni dans un laboratoire de biologie médicale, ni dans un établissement de santé, une convention signée entre le représentant légal du laboratoire et le professionnel de santé ou, le cas échéant, entre le représentant légal du laboratoire et le représentant légal de la structure dans laquelle exerce ce professionnel de santé fixe les procédures applicables.</a:t>
            </a:r>
          </a:p>
        </p:txBody>
      </p:sp>
      <p:sp>
        <p:nvSpPr>
          <p:cNvPr id="9" name="Titre 8"/>
          <p:cNvSpPr txBox="1">
            <a:spLocks/>
          </p:cNvSpPr>
          <p:nvPr/>
        </p:nvSpPr>
        <p:spPr>
          <a:xfrm>
            <a:off x="1509261" y="177697"/>
            <a:ext cx="6159084" cy="539991"/>
          </a:xfrm>
          <a:prstGeom prst="rect">
            <a:avLst/>
          </a:prstGeom>
        </p:spPr>
        <p:txBody>
          <a:bodyPr vert="horz" lIns="91440" tIns="45720" rIns="91440" bIns="4572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2400" dirty="0" smtClean="0">
                <a:solidFill>
                  <a:srgbClr val="002060"/>
                </a:solidFill>
              </a:rPr>
              <a:t>BIOLOGIE DELOCALISEE</a:t>
            </a:r>
            <a:br>
              <a:rPr lang="fr-FR" sz="2400" dirty="0" smtClean="0">
                <a:solidFill>
                  <a:srgbClr val="002060"/>
                </a:solidFill>
              </a:rPr>
            </a:br>
            <a:r>
              <a:rPr lang="fr-FR" sz="2000" dirty="0" smtClean="0">
                <a:solidFill>
                  <a:schemeClr val="accent1">
                    <a:lumMod val="90000"/>
                    <a:lumOff val="10000"/>
                  </a:schemeClr>
                </a:solidFill>
              </a:rPr>
              <a:t>Révision de l’arrêté du 13 août 2014</a:t>
            </a:r>
            <a:endParaRPr lang="fr-FR" sz="2000" dirty="0">
              <a:solidFill>
                <a:schemeClr val="accent1">
                  <a:lumMod val="90000"/>
                  <a:lumOff val="10000"/>
                </a:schemeClr>
              </a:solidFill>
            </a:endParaRPr>
          </a:p>
        </p:txBody>
      </p:sp>
    </p:spTree>
    <p:extLst>
      <p:ext uri="{BB962C8B-B14F-4D97-AF65-F5344CB8AC3E}">
        <p14:creationId xmlns:p14="http://schemas.microsoft.com/office/powerpoint/2010/main" val="661938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7</a:t>
            </a:fld>
            <a:endParaRPr lang="fr-FR" dirty="0"/>
          </a:p>
        </p:txBody>
      </p:sp>
      <p:sp>
        <p:nvSpPr>
          <p:cNvPr id="3" name="Espace réservé de la date 2"/>
          <p:cNvSpPr>
            <a:spLocks noGrp="1"/>
          </p:cNvSpPr>
          <p:nvPr>
            <p:ph type="dt" sz="half" idx="2"/>
          </p:nvPr>
        </p:nvSpPr>
        <p:spPr/>
        <p:txBody>
          <a:bodyPr/>
          <a:lstStyle/>
          <a:p>
            <a:r>
              <a:rPr lang="fr-FR" cap="all" smtClean="0"/>
              <a:t>01/02/2023</a:t>
            </a:r>
            <a:endParaRPr lang="fr-FR" cap="all" dirty="0"/>
          </a:p>
        </p:txBody>
      </p:sp>
      <p:sp>
        <p:nvSpPr>
          <p:cNvPr id="7" name="Espace réservé du pied de page 6"/>
          <p:cNvSpPr>
            <a:spLocks noGrp="1"/>
          </p:cNvSpPr>
          <p:nvPr>
            <p:ph type="ftr" sz="quarter" idx="3"/>
          </p:nvPr>
        </p:nvSpPr>
        <p:spPr/>
        <p:txBody>
          <a:bodyPr/>
          <a:lstStyle/>
          <a:p>
            <a:r>
              <a:rPr lang="fr-FR" dirty="0" smtClean="0"/>
              <a:t>Direction générale de l’offre de soins</a:t>
            </a:r>
            <a:endParaRPr lang="fr-FR" dirty="0"/>
          </a:p>
        </p:txBody>
      </p:sp>
      <p:sp>
        <p:nvSpPr>
          <p:cNvPr id="6" name="Titre 8"/>
          <p:cNvSpPr txBox="1">
            <a:spLocks/>
          </p:cNvSpPr>
          <p:nvPr/>
        </p:nvSpPr>
        <p:spPr>
          <a:xfrm>
            <a:off x="1509261" y="177697"/>
            <a:ext cx="6159084" cy="539991"/>
          </a:xfrm>
          <a:prstGeom prst="rect">
            <a:avLst/>
          </a:prstGeom>
        </p:spPr>
        <p:txBody>
          <a:bodyPr vert="horz" lIns="91440" tIns="45720" rIns="91440" bIns="4572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2400" dirty="0" smtClean="0">
                <a:solidFill>
                  <a:srgbClr val="002060"/>
                </a:solidFill>
              </a:rPr>
              <a:t>BIOLOGIE DELOCALISEE</a:t>
            </a:r>
            <a:br>
              <a:rPr lang="fr-FR" sz="2400" dirty="0" smtClean="0">
                <a:solidFill>
                  <a:srgbClr val="002060"/>
                </a:solidFill>
              </a:rPr>
            </a:br>
            <a:r>
              <a:rPr lang="fr-FR" sz="2000" dirty="0" smtClean="0">
                <a:solidFill>
                  <a:schemeClr val="accent1">
                    <a:lumMod val="90000"/>
                    <a:lumOff val="10000"/>
                  </a:schemeClr>
                </a:solidFill>
              </a:rPr>
              <a:t>Révision de l’arrêté du 13 août 2014</a:t>
            </a:r>
            <a:endParaRPr lang="fr-FR" sz="2000" dirty="0">
              <a:solidFill>
                <a:schemeClr val="accent1">
                  <a:lumMod val="90000"/>
                  <a:lumOff val="10000"/>
                </a:schemeClr>
              </a:solidFill>
            </a:endParaRPr>
          </a:p>
        </p:txBody>
      </p:sp>
      <p:sp>
        <p:nvSpPr>
          <p:cNvPr id="4" name="Rectangle 3"/>
          <p:cNvSpPr/>
          <p:nvPr/>
        </p:nvSpPr>
        <p:spPr>
          <a:xfrm>
            <a:off x="368856" y="749385"/>
            <a:ext cx="8667639" cy="4580100"/>
          </a:xfrm>
          <a:prstGeom prst="rect">
            <a:avLst/>
          </a:prstGeom>
        </p:spPr>
        <p:txBody>
          <a:bodyPr wrap="square">
            <a:spAutoFit/>
          </a:bodyPr>
          <a:lstStyle/>
          <a:p>
            <a:pPr algn="ctr">
              <a:lnSpc>
                <a:spcPct val="115000"/>
              </a:lnSpc>
              <a:spcAft>
                <a:spcPts val="600"/>
              </a:spcAft>
            </a:pPr>
            <a:r>
              <a:rPr lang="fr-FR" sz="1200" b="1" dirty="0">
                <a:solidFill>
                  <a:srgbClr val="0070C0"/>
                </a:solidFill>
                <a:ea typeface="Times New Roman" panose="02020603050405020304" pitchFamily="18" charset="0"/>
                <a:cs typeface="Times New Roman" panose="02020603050405020304" pitchFamily="18" charset="0"/>
              </a:rPr>
              <a:t>Article </a:t>
            </a:r>
            <a:r>
              <a:rPr lang="fr-FR" sz="1200" b="1" dirty="0" smtClean="0">
                <a:solidFill>
                  <a:srgbClr val="0070C0"/>
                </a:solidFill>
                <a:ea typeface="Times New Roman" panose="02020603050405020304" pitchFamily="18" charset="0"/>
                <a:cs typeface="Times New Roman" panose="02020603050405020304" pitchFamily="18" charset="0"/>
              </a:rPr>
              <a:t>2</a:t>
            </a:r>
            <a:endParaRPr lang="fr-FR" sz="1200" b="1" dirty="0">
              <a:solidFill>
                <a:srgbClr val="0070C0"/>
              </a:solidFill>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smtClean="0">
                <a:ea typeface="Times New Roman" panose="02020603050405020304" pitchFamily="18" charset="0"/>
                <a:cs typeface="Times New Roman" panose="02020603050405020304" pitchFamily="18" charset="0"/>
              </a:rPr>
              <a:t>Lorsque </a:t>
            </a:r>
            <a:r>
              <a:rPr lang="fr-FR" sz="1100" b="1" dirty="0">
                <a:ea typeface="Times New Roman" panose="02020603050405020304" pitchFamily="18" charset="0"/>
                <a:cs typeface="Times New Roman" panose="02020603050405020304" pitchFamily="18" charset="0"/>
              </a:rPr>
              <a:t>le prélèvement d'un échantillon biologique ne peut être réalisé ni dans un site d'un laboratoire de biologie médicale, ni dans un hôpital des armées, ni dans un établissement de santé, ni au domicile du patient, il peut l'être dans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1) Les cabinets de médecins, de chirurgiens-dentistes et de sages-femmes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2) Les cabinets d'infirmiers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3) Le lieu d'intervention d'aide médicale urgente sur une personne justifiant des soins immédiats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4) Les véhicules sanitaires lors d'un transport sanitaire médicalisé, en cas d'urgence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5) Les lieux d'exercice du service de santé au travail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6) Les centres de santé définis à l'</a:t>
            </a:r>
            <a:r>
              <a:rPr lang="fr-FR" sz="1100" b="1" dirty="0">
                <a:solidFill>
                  <a:srgbClr val="0563C1"/>
                </a:solidFill>
                <a:ea typeface="Times New Roman" panose="02020603050405020304" pitchFamily="18" charset="0"/>
                <a:cs typeface="Times New Roman" panose="02020603050405020304" pitchFamily="18" charset="0"/>
                <a:hlinkClick r:id="rId2"/>
              </a:rPr>
              <a:t>article L. 6323-1 du code de la santé publique</a:t>
            </a:r>
            <a:r>
              <a:rPr lang="fr-FR" sz="1100" b="1" dirty="0">
                <a:ea typeface="Times New Roman" panose="02020603050405020304" pitchFamily="18" charset="0"/>
                <a:cs typeface="Times New Roman" panose="02020603050405020304" pitchFamily="18" charset="0"/>
              </a:rPr>
              <a:t> ;</a:t>
            </a:r>
          </a:p>
          <a:p>
            <a:pPr algn="just">
              <a:lnSpc>
                <a:spcPct val="115000"/>
              </a:lnSpc>
              <a:spcAft>
                <a:spcPts val="600"/>
              </a:spcAft>
            </a:pPr>
            <a:r>
              <a:rPr lang="fr-FR" sz="1100" b="1" dirty="0">
                <a:solidFill>
                  <a:srgbClr val="FF0000"/>
                </a:solidFill>
                <a:ea typeface="Times New Roman" panose="02020603050405020304" pitchFamily="18" charset="0"/>
                <a:cs typeface="Times New Roman" panose="02020603050405020304" pitchFamily="18" charset="0"/>
              </a:rPr>
              <a:t>7) Les maisons de santé définies à l’article L. 6323-3 du code de la santé publique ;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8) Les maisons de naissance définies à l’article L. 6323-4 du code de la santé publique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9) Les établissements ou services médico-sociaux mentionnés aux 6°,7°et 9 °du I. de l'article L. 312-1 du code de l'action sociale et des familles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10) Les centres médicaux du service de santé des armées mentionné à l’article L. 6326-1 du code de la santé publique et les </a:t>
            </a:r>
            <a:r>
              <a:rPr lang="fr-FR" sz="1100" b="1" dirty="0">
                <a:ea typeface="Calibri" panose="020F0502020204030204" pitchFamily="34" charset="0"/>
                <a:cs typeface="Times New Roman" panose="02020603050405020304" pitchFamily="18" charset="0"/>
              </a:rPr>
              <a:t>bâtiments de la Marine nationale mentionnés au II de l’article L. 5000-2 du code des transports ;</a:t>
            </a:r>
            <a:endParaRPr lang="fr-FR" sz="1100" b="1" dirty="0">
              <a:ea typeface="Times New Roman" panose="02020603050405020304" pitchFamily="18" charset="0"/>
              <a:cs typeface="Times New Roman" panose="02020603050405020304" pitchFamily="18" charset="0"/>
            </a:endParaRP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11) Les centres de rétention administrative.</a:t>
            </a:r>
          </a:p>
          <a:p>
            <a:pPr algn="just">
              <a:lnSpc>
                <a:spcPct val="115000"/>
              </a:lnSpc>
              <a:spcAft>
                <a:spcPts val="600"/>
              </a:spcAft>
            </a:pPr>
            <a:endParaRPr lang="fr-FR" sz="1100" b="1"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8352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8</a:t>
            </a:fld>
            <a:endParaRPr lang="fr-FR" dirty="0"/>
          </a:p>
        </p:txBody>
      </p:sp>
      <p:sp>
        <p:nvSpPr>
          <p:cNvPr id="3" name="Espace réservé de la date 2"/>
          <p:cNvSpPr>
            <a:spLocks noGrp="1"/>
          </p:cNvSpPr>
          <p:nvPr>
            <p:ph type="dt" sz="half" idx="2"/>
          </p:nvPr>
        </p:nvSpPr>
        <p:spPr/>
        <p:txBody>
          <a:bodyPr/>
          <a:lstStyle/>
          <a:p>
            <a:r>
              <a:rPr lang="fr-FR" cap="all" smtClean="0"/>
              <a:t>01/02/2023</a:t>
            </a:r>
            <a:endParaRPr lang="fr-FR" cap="all" dirty="0"/>
          </a:p>
        </p:txBody>
      </p:sp>
      <p:sp>
        <p:nvSpPr>
          <p:cNvPr id="7" name="Espace réservé du pied de page 6"/>
          <p:cNvSpPr>
            <a:spLocks noGrp="1"/>
          </p:cNvSpPr>
          <p:nvPr>
            <p:ph type="ftr" sz="quarter" idx="3"/>
          </p:nvPr>
        </p:nvSpPr>
        <p:spPr/>
        <p:txBody>
          <a:bodyPr/>
          <a:lstStyle/>
          <a:p>
            <a:r>
              <a:rPr lang="fr-FR" smtClean="0"/>
              <a:t>Direction générale de l’offre de soins</a:t>
            </a:r>
            <a:endParaRPr lang="fr-FR" dirty="0"/>
          </a:p>
        </p:txBody>
      </p:sp>
      <p:sp>
        <p:nvSpPr>
          <p:cNvPr id="4" name="Rectangle 3"/>
          <p:cNvSpPr/>
          <p:nvPr/>
        </p:nvSpPr>
        <p:spPr>
          <a:xfrm>
            <a:off x="323850" y="915566"/>
            <a:ext cx="4320480" cy="3308598"/>
          </a:xfrm>
          <a:prstGeom prst="rect">
            <a:avLst/>
          </a:prstGeom>
        </p:spPr>
        <p:txBody>
          <a:bodyPr wrap="square">
            <a:spAutoFit/>
          </a:bodyPr>
          <a:lstStyle/>
          <a:p>
            <a:pPr algn="ctr"/>
            <a:r>
              <a:rPr lang="fr-FR" sz="1100" b="1" dirty="0">
                <a:solidFill>
                  <a:srgbClr val="0070C0"/>
                </a:solidFill>
                <a:cs typeface="Times New Roman" panose="02020603050405020304" pitchFamily="18" charset="0"/>
              </a:rPr>
              <a:t>Article </a:t>
            </a:r>
            <a:r>
              <a:rPr lang="fr-FR" sz="1100" b="1" dirty="0" smtClean="0">
                <a:solidFill>
                  <a:srgbClr val="0070C0"/>
                </a:solidFill>
                <a:cs typeface="Times New Roman" panose="02020603050405020304" pitchFamily="18" charset="0"/>
              </a:rPr>
              <a:t>3</a:t>
            </a:r>
          </a:p>
          <a:p>
            <a:pPr algn="ctr"/>
            <a:endParaRPr lang="fr-FR" sz="1100" b="1" dirty="0">
              <a:solidFill>
                <a:srgbClr val="002060"/>
              </a:solidFill>
              <a:cs typeface="Times New Roman" panose="02020603050405020304" pitchFamily="18" charset="0"/>
            </a:endParaRPr>
          </a:p>
          <a:p>
            <a:r>
              <a:rPr lang="fr-FR" sz="1100" b="1" dirty="0">
                <a:cs typeface="Times New Roman" panose="02020603050405020304" pitchFamily="18" charset="0"/>
              </a:rPr>
              <a:t>Le prélèvement d'un échantillon biologique peut également être réalisé dans : </a:t>
            </a:r>
            <a:endParaRPr lang="fr-FR" sz="1100" b="1" dirty="0" smtClean="0">
              <a:cs typeface="Times New Roman" panose="02020603050405020304" pitchFamily="18" charset="0"/>
            </a:endParaRPr>
          </a:p>
          <a:p>
            <a:endParaRPr lang="fr-FR" sz="1100" b="1" dirty="0">
              <a:cs typeface="Times New Roman" panose="02020603050405020304" pitchFamily="18" charset="0"/>
            </a:endParaRPr>
          </a:p>
          <a:p>
            <a:r>
              <a:rPr lang="fr-FR" sz="1100" b="1" dirty="0">
                <a:cs typeface="Times New Roman" panose="02020603050405020304" pitchFamily="18" charset="0"/>
              </a:rPr>
              <a:t>1) Les centres d'examen de santé pratiquant les examens périodiques de santé mentionnés aux articles L. 321-3 et R. 321-5 du code de la sécurité sociale ; </a:t>
            </a:r>
          </a:p>
          <a:p>
            <a:r>
              <a:rPr lang="fr-FR" sz="1100" b="1" dirty="0">
                <a:cs typeface="Times New Roman" panose="02020603050405020304" pitchFamily="18" charset="0"/>
              </a:rPr>
              <a:t>2) Les services de consultations de dépistage anonyme et gratuit mentionnés à l'article L. 3121-2 du code de la santé publique ; </a:t>
            </a:r>
          </a:p>
          <a:p>
            <a:r>
              <a:rPr lang="fr-FR" sz="1100" b="1" dirty="0">
                <a:cs typeface="Times New Roman" panose="02020603050405020304" pitchFamily="18" charset="0"/>
              </a:rPr>
              <a:t>3) Les établissements ou organismes habilités en tant que centre d'information, de dépistage et de diagnostic des infections sexuellement transmissibles mentionnés à l'article L. 3121-2-1 du même code, pour le dépistage des maladies infectieuses transmissibles ; </a:t>
            </a:r>
          </a:p>
          <a:p>
            <a:r>
              <a:rPr lang="fr-FR" sz="1100" b="1" dirty="0">
                <a:cs typeface="Times New Roman" panose="02020603050405020304" pitchFamily="18" charset="0"/>
              </a:rPr>
              <a:t>4) Les centres de soins, d'accompagnement et de prévention en addictologie mentionnés à l'article L. 3411-4 du code de la santé publique pour le diagnostic des hépatites virales. </a:t>
            </a:r>
          </a:p>
        </p:txBody>
      </p:sp>
      <p:sp>
        <p:nvSpPr>
          <p:cNvPr id="6" name="Rectangle 5"/>
          <p:cNvSpPr/>
          <p:nvPr/>
        </p:nvSpPr>
        <p:spPr>
          <a:xfrm>
            <a:off x="4932040" y="915566"/>
            <a:ext cx="3878412" cy="3591752"/>
          </a:xfrm>
          <a:prstGeom prst="rect">
            <a:avLst/>
          </a:prstGeom>
        </p:spPr>
        <p:txBody>
          <a:bodyPr wrap="square">
            <a:spAutoFit/>
          </a:bodyPr>
          <a:lstStyle/>
          <a:p>
            <a:pPr algn="ctr">
              <a:lnSpc>
                <a:spcPct val="115000"/>
              </a:lnSpc>
              <a:spcAft>
                <a:spcPts val="600"/>
              </a:spcAft>
            </a:pPr>
            <a:r>
              <a:rPr lang="fr-FR" sz="1100" b="1" dirty="0">
                <a:solidFill>
                  <a:srgbClr val="0070C0"/>
                </a:solidFill>
                <a:ea typeface="Times New Roman" panose="02020603050405020304" pitchFamily="18" charset="0"/>
                <a:cs typeface="Times New Roman" panose="02020603050405020304" pitchFamily="18" charset="0"/>
              </a:rPr>
              <a:t>Article 4</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Les catégories de professionnels de santé, autres que les biologistes médicaux, habilités à réaliser en application de l’article L. 6211-18 du code de la santé publique et exclusivement sous la responsabilité du biologiste médical en dehors du laboratoire de biologie médicale, la phase analytique des examens de biologie médicale pour des motifs liés à l’état de santé du patient, sont les suivantes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1) Les médecins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2) Les sages-femmes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3) Les infirmiers ;</a:t>
            </a:r>
          </a:p>
          <a:p>
            <a:pPr algn="just">
              <a:lnSpc>
                <a:spcPct val="115000"/>
              </a:lnSpc>
              <a:spcAft>
                <a:spcPts val="600"/>
              </a:spcAft>
            </a:pPr>
            <a:r>
              <a:rPr lang="fr-FR" sz="1100" b="1" dirty="0">
                <a:ea typeface="Times New Roman" panose="02020603050405020304" pitchFamily="18" charset="0"/>
                <a:cs typeface="Times New Roman" panose="02020603050405020304" pitchFamily="18" charset="0"/>
              </a:rPr>
              <a:t>4) Les techniciens de laboratoire biologie médical et les personnes autorisées à exercer ces fonctions en application des articles L. 4352-3-1 et L. 4352-3-2 du code de la santé publique.</a:t>
            </a:r>
            <a:endParaRPr lang="fr-FR" sz="1100" b="1" dirty="0">
              <a:effectLst/>
              <a:ea typeface="Times New Roman" panose="02020603050405020304" pitchFamily="18" charset="0"/>
              <a:cs typeface="Times New Roman" panose="02020603050405020304" pitchFamily="18" charset="0"/>
            </a:endParaRPr>
          </a:p>
        </p:txBody>
      </p:sp>
      <p:sp>
        <p:nvSpPr>
          <p:cNvPr id="8" name="Titre 8"/>
          <p:cNvSpPr txBox="1">
            <a:spLocks/>
          </p:cNvSpPr>
          <p:nvPr/>
        </p:nvSpPr>
        <p:spPr>
          <a:xfrm>
            <a:off x="1509261" y="177697"/>
            <a:ext cx="6159084" cy="539991"/>
          </a:xfrm>
          <a:prstGeom prst="rect">
            <a:avLst/>
          </a:prstGeom>
        </p:spPr>
        <p:txBody>
          <a:bodyPr vert="horz" lIns="91440" tIns="45720" rIns="91440" bIns="4572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2400" dirty="0" smtClean="0">
                <a:solidFill>
                  <a:srgbClr val="002060"/>
                </a:solidFill>
              </a:rPr>
              <a:t>BIOLOGIE DELOCALISEE</a:t>
            </a:r>
            <a:br>
              <a:rPr lang="fr-FR" sz="2400" dirty="0" smtClean="0">
                <a:solidFill>
                  <a:srgbClr val="002060"/>
                </a:solidFill>
              </a:rPr>
            </a:br>
            <a:r>
              <a:rPr lang="fr-FR" sz="2000" dirty="0" smtClean="0">
                <a:solidFill>
                  <a:schemeClr val="accent1">
                    <a:lumMod val="90000"/>
                    <a:lumOff val="10000"/>
                  </a:schemeClr>
                </a:solidFill>
              </a:rPr>
              <a:t>Révision de l’arrêté du 13 août 2014</a:t>
            </a:r>
            <a:endParaRPr lang="fr-FR" sz="2000" dirty="0">
              <a:solidFill>
                <a:schemeClr val="accent1">
                  <a:lumMod val="90000"/>
                  <a:lumOff val="10000"/>
                </a:schemeClr>
              </a:solidFill>
            </a:endParaRPr>
          </a:p>
        </p:txBody>
      </p:sp>
    </p:spTree>
    <p:extLst>
      <p:ext uri="{BB962C8B-B14F-4D97-AF65-F5344CB8AC3E}">
        <p14:creationId xmlns:p14="http://schemas.microsoft.com/office/powerpoint/2010/main" val="1434461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9</a:t>
            </a:fld>
            <a:endParaRPr lang="fr-FR" dirty="0"/>
          </a:p>
        </p:txBody>
      </p:sp>
      <p:sp>
        <p:nvSpPr>
          <p:cNvPr id="6" name="Espace réservé de la date 5"/>
          <p:cNvSpPr>
            <a:spLocks noGrp="1"/>
          </p:cNvSpPr>
          <p:nvPr>
            <p:ph type="dt" sz="half" idx="2"/>
          </p:nvPr>
        </p:nvSpPr>
        <p:spPr/>
        <p:txBody>
          <a:bodyPr/>
          <a:lstStyle/>
          <a:p>
            <a:r>
              <a:rPr lang="fr-FR" cap="all" smtClean="0"/>
              <a:t>01/02/2023</a:t>
            </a:r>
            <a:endParaRPr lang="fr-FR" cap="all" dirty="0"/>
          </a:p>
        </p:txBody>
      </p:sp>
      <p:sp>
        <p:nvSpPr>
          <p:cNvPr id="8" name="Espace réservé du pied de page 7"/>
          <p:cNvSpPr>
            <a:spLocks noGrp="1"/>
          </p:cNvSpPr>
          <p:nvPr>
            <p:ph type="ftr" sz="quarter" idx="3"/>
          </p:nvPr>
        </p:nvSpPr>
        <p:spPr/>
        <p:txBody>
          <a:bodyPr/>
          <a:lstStyle/>
          <a:p>
            <a:r>
              <a:rPr lang="fr-FR" dirty="0" smtClean="0"/>
              <a:t>Direction générale de l’offre de soins</a:t>
            </a:r>
            <a:endParaRPr lang="fr-FR" dirty="0"/>
          </a:p>
        </p:txBody>
      </p:sp>
      <p:sp>
        <p:nvSpPr>
          <p:cNvPr id="9" name="Rectangle 8"/>
          <p:cNvSpPr/>
          <p:nvPr/>
        </p:nvSpPr>
        <p:spPr>
          <a:xfrm>
            <a:off x="631892" y="1536109"/>
            <a:ext cx="7560840" cy="2931252"/>
          </a:xfrm>
          <a:prstGeom prst="rect">
            <a:avLst/>
          </a:prstGeom>
        </p:spPr>
        <p:txBody>
          <a:bodyPr wrap="square">
            <a:spAutoFit/>
          </a:bodyPr>
          <a:lstStyle/>
          <a:p>
            <a:pPr algn="ctr">
              <a:lnSpc>
                <a:spcPct val="115000"/>
              </a:lnSpc>
              <a:spcAft>
                <a:spcPts val="600"/>
              </a:spcAft>
            </a:pPr>
            <a:r>
              <a:rPr lang="fr-FR" sz="1200" b="1" dirty="0">
                <a:solidFill>
                  <a:srgbClr val="002060"/>
                </a:solidFill>
                <a:ea typeface="Times New Roman" panose="02020603050405020304" pitchFamily="18" charset="0"/>
                <a:cs typeface="Times New Roman" panose="02020603050405020304" pitchFamily="18" charset="0"/>
              </a:rPr>
              <a:t>Article 5</a:t>
            </a:r>
          </a:p>
          <a:p>
            <a:pPr algn="just">
              <a:lnSpc>
                <a:spcPct val="115000"/>
              </a:lnSpc>
              <a:spcAft>
                <a:spcPts val="600"/>
              </a:spcAft>
            </a:pPr>
            <a:r>
              <a:rPr lang="fr-FR" sz="1200" b="1" dirty="0">
                <a:ea typeface="Times New Roman" panose="02020603050405020304" pitchFamily="18" charset="0"/>
                <a:cs typeface="Times New Roman" panose="02020603050405020304" pitchFamily="18" charset="0"/>
              </a:rPr>
              <a:t>La phase analytique d'un examen de biologie médicale, peut être réalisée en dehors d'un établissement de santé, en application du 2° du I de l'article L. 6211-18 du même code, si l’état de santé du patient le nécessite :</a:t>
            </a:r>
          </a:p>
          <a:p>
            <a:pPr algn="just">
              <a:lnSpc>
                <a:spcPct val="115000"/>
              </a:lnSpc>
              <a:spcAft>
                <a:spcPts val="600"/>
              </a:spcAft>
            </a:pPr>
            <a:r>
              <a:rPr lang="fr-FR" sz="1200" b="1" dirty="0">
                <a:ea typeface="Times New Roman" panose="02020603050405020304" pitchFamily="18" charset="0"/>
                <a:cs typeface="Times New Roman" panose="02020603050405020304" pitchFamily="18" charset="0"/>
              </a:rPr>
              <a:t>1) Dans un véhicule sanitaire lors d'un transport sanitaire médicalisé ;</a:t>
            </a:r>
          </a:p>
          <a:p>
            <a:pPr algn="just">
              <a:lnSpc>
                <a:spcPct val="115000"/>
              </a:lnSpc>
              <a:spcAft>
                <a:spcPts val="600"/>
              </a:spcAft>
            </a:pPr>
            <a:r>
              <a:rPr lang="fr-FR" sz="1200" b="1" dirty="0">
                <a:solidFill>
                  <a:srgbClr val="FF0000"/>
                </a:solidFill>
                <a:ea typeface="Times New Roman" panose="02020603050405020304" pitchFamily="18" charset="0"/>
                <a:cs typeface="Times New Roman" panose="02020603050405020304" pitchFamily="18" charset="0"/>
              </a:rPr>
              <a:t>2) Dans un centre médical du service de santé des armées </a:t>
            </a:r>
            <a:r>
              <a:rPr lang="fr-FR" sz="1200" b="1" dirty="0" smtClean="0">
                <a:solidFill>
                  <a:srgbClr val="FF0000"/>
                </a:solidFill>
                <a:ea typeface="Times New Roman" panose="02020603050405020304" pitchFamily="18" charset="0"/>
                <a:cs typeface="Times New Roman" panose="02020603050405020304" pitchFamily="18" charset="0"/>
              </a:rPr>
              <a:t>mentionné </a:t>
            </a:r>
            <a:r>
              <a:rPr lang="fr-FR" sz="1200" b="1" dirty="0">
                <a:solidFill>
                  <a:srgbClr val="FF0000"/>
                </a:solidFill>
                <a:ea typeface="Times New Roman" panose="02020603050405020304" pitchFamily="18" charset="0"/>
                <a:cs typeface="Times New Roman" panose="02020603050405020304" pitchFamily="18" charset="0"/>
              </a:rPr>
              <a:t>à l’article L.6326-1 du code de la santé publique et les bâtiments de la Marine nationale mentionnés au II de l’article L. 5000-2 du code des transports ;</a:t>
            </a:r>
          </a:p>
          <a:p>
            <a:pPr algn="just">
              <a:lnSpc>
                <a:spcPct val="115000"/>
              </a:lnSpc>
              <a:spcAft>
                <a:spcPts val="600"/>
              </a:spcAft>
            </a:pPr>
            <a:r>
              <a:rPr lang="fr-FR" sz="1200" b="1" dirty="0">
                <a:solidFill>
                  <a:srgbClr val="FF0000"/>
                </a:solidFill>
                <a:ea typeface="Times New Roman" panose="02020603050405020304" pitchFamily="18" charset="0"/>
                <a:cs typeface="Times New Roman" panose="02020603050405020304" pitchFamily="18" charset="0"/>
              </a:rPr>
              <a:t>3) Pour les examens mentionnés en annexe du présent arrêté, dans un des centres de santé définis à l'</a:t>
            </a:r>
            <a:r>
              <a:rPr lang="fr-FR" sz="1200" b="1" dirty="0">
                <a:solidFill>
                  <a:srgbClr val="FF0000"/>
                </a:solidFill>
                <a:ea typeface="Times New Roman" panose="02020603050405020304" pitchFamily="18" charset="0"/>
                <a:cs typeface="Times New Roman" panose="02020603050405020304" pitchFamily="18" charset="0"/>
                <a:hlinkClick r:id="rId2"/>
              </a:rPr>
              <a:t>article L. 6323-1 du code de la santé publique</a:t>
            </a:r>
            <a:r>
              <a:rPr lang="fr-FR" sz="1200" b="1" dirty="0">
                <a:solidFill>
                  <a:srgbClr val="FF0000"/>
                </a:solidFill>
                <a:ea typeface="Times New Roman" panose="02020603050405020304" pitchFamily="18" charset="0"/>
                <a:cs typeface="Times New Roman" panose="02020603050405020304" pitchFamily="18" charset="0"/>
              </a:rPr>
              <a:t>, une des maisons de santé définies à l’article L. 6323-4 du même code ainsi que dans un des établissements d’hébergement pour personnes âgées dépendantes mentionnés au 6° du I de l’article L. 312-1 du code de l’action sociale et des familles. </a:t>
            </a:r>
            <a:endParaRPr lang="fr-FR" sz="1200" b="1" dirty="0">
              <a:solidFill>
                <a:srgbClr val="FF0000"/>
              </a:solidFill>
              <a:effectLst/>
              <a:ea typeface="Times New Roman" panose="02020603050405020304" pitchFamily="18" charset="0"/>
              <a:cs typeface="Times New Roman" panose="02020603050405020304" pitchFamily="18" charset="0"/>
            </a:endParaRPr>
          </a:p>
        </p:txBody>
      </p:sp>
      <p:sp>
        <p:nvSpPr>
          <p:cNvPr id="10" name="Ellipse 9"/>
          <p:cNvSpPr/>
          <p:nvPr/>
        </p:nvSpPr>
        <p:spPr>
          <a:xfrm rot="602440">
            <a:off x="6732096" y="637781"/>
            <a:ext cx="1751465" cy="978234"/>
          </a:xfrm>
          <a:prstGeom prst="ellipse">
            <a:avLst/>
          </a:prstGeom>
          <a:solidFill>
            <a:srgbClr val="DEE3FA"/>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solidFill>
                  <a:srgbClr val="002060"/>
                </a:solidFill>
              </a:rPr>
              <a:t>Restriction </a:t>
            </a:r>
          </a:p>
          <a:p>
            <a:pPr algn="ctr"/>
            <a:r>
              <a:rPr lang="fr-FR" sz="1100" dirty="0" smtClean="0">
                <a:solidFill>
                  <a:srgbClr val="002060"/>
                </a:solidFill>
              </a:rPr>
              <a:t>lieux d’ouverture et </a:t>
            </a:r>
          </a:p>
          <a:p>
            <a:pPr algn="ctr"/>
            <a:r>
              <a:rPr lang="fr-FR" sz="1100" dirty="0" smtClean="0">
                <a:solidFill>
                  <a:srgbClr val="002060"/>
                </a:solidFill>
              </a:rPr>
              <a:t>liste d’examens </a:t>
            </a:r>
            <a:endParaRPr lang="fr-FR" sz="1100" dirty="0">
              <a:solidFill>
                <a:srgbClr val="002060"/>
              </a:solidFill>
            </a:endParaRPr>
          </a:p>
        </p:txBody>
      </p:sp>
      <p:sp>
        <p:nvSpPr>
          <p:cNvPr id="7" name="Titre 8"/>
          <p:cNvSpPr txBox="1">
            <a:spLocks/>
          </p:cNvSpPr>
          <p:nvPr/>
        </p:nvSpPr>
        <p:spPr>
          <a:xfrm>
            <a:off x="1509261" y="177697"/>
            <a:ext cx="6159084" cy="539991"/>
          </a:xfrm>
          <a:prstGeom prst="rect">
            <a:avLst/>
          </a:prstGeom>
        </p:spPr>
        <p:txBody>
          <a:bodyPr vert="horz" lIns="91440" tIns="45720" rIns="91440" bIns="4572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2400" dirty="0" smtClean="0">
                <a:solidFill>
                  <a:srgbClr val="002060"/>
                </a:solidFill>
              </a:rPr>
              <a:t>BIOLOGIE DELOCALISEE</a:t>
            </a:r>
            <a:br>
              <a:rPr lang="fr-FR" sz="2400" dirty="0" smtClean="0">
                <a:solidFill>
                  <a:srgbClr val="002060"/>
                </a:solidFill>
              </a:rPr>
            </a:br>
            <a:r>
              <a:rPr lang="fr-FR" sz="2000" dirty="0" smtClean="0">
                <a:solidFill>
                  <a:schemeClr val="accent1">
                    <a:lumMod val="90000"/>
                    <a:lumOff val="10000"/>
                  </a:schemeClr>
                </a:solidFill>
              </a:rPr>
              <a:t>Révision de l’arrêté du 13 août 2014</a:t>
            </a:r>
            <a:endParaRPr lang="fr-FR" sz="2000" dirty="0">
              <a:solidFill>
                <a:schemeClr val="accent1">
                  <a:lumMod val="90000"/>
                  <a:lumOff val="10000"/>
                </a:schemeClr>
              </a:solidFill>
            </a:endParaRPr>
          </a:p>
        </p:txBody>
      </p:sp>
    </p:spTree>
    <p:extLst>
      <p:ext uri="{BB962C8B-B14F-4D97-AF65-F5344CB8AC3E}">
        <p14:creationId xmlns:p14="http://schemas.microsoft.com/office/powerpoint/2010/main" val="60769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10</a:t>
            </a:fld>
            <a:endParaRPr lang="fr-FR" dirty="0"/>
          </a:p>
        </p:txBody>
      </p:sp>
      <p:sp>
        <p:nvSpPr>
          <p:cNvPr id="6" name="Espace réservé de la date 5"/>
          <p:cNvSpPr>
            <a:spLocks noGrp="1"/>
          </p:cNvSpPr>
          <p:nvPr>
            <p:ph type="dt" sz="half" idx="2"/>
          </p:nvPr>
        </p:nvSpPr>
        <p:spPr/>
        <p:txBody>
          <a:bodyPr/>
          <a:lstStyle/>
          <a:p>
            <a:r>
              <a:rPr lang="fr-FR" cap="all" smtClean="0"/>
              <a:t>01/02/2023</a:t>
            </a:r>
            <a:endParaRPr lang="fr-FR" cap="all" dirty="0"/>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
        <p:nvSpPr>
          <p:cNvPr id="9" name="Rectangle 8"/>
          <p:cNvSpPr/>
          <p:nvPr/>
        </p:nvSpPr>
        <p:spPr>
          <a:xfrm>
            <a:off x="539552" y="1275606"/>
            <a:ext cx="7560840" cy="2871555"/>
          </a:xfrm>
          <a:prstGeom prst="rect">
            <a:avLst/>
          </a:prstGeom>
        </p:spPr>
        <p:txBody>
          <a:bodyPr wrap="square">
            <a:spAutoFit/>
          </a:bodyPr>
          <a:lstStyle/>
          <a:p>
            <a:pPr algn="ctr">
              <a:lnSpc>
                <a:spcPct val="115000"/>
              </a:lnSpc>
              <a:spcAft>
                <a:spcPts val="600"/>
              </a:spcAft>
            </a:pPr>
            <a:r>
              <a:rPr lang="fr-FR" sz="1600" b="1" dirty="0">
                <a:solidFill>
                  <a:srgbClr val="002060"/>
                </a:solidFill>
                <a:ea typeface="Times New Roman" panose="02020603050405020304" pitchFamily="18" charset="0"/>
                <a:cs typeface="Times New Roman" panose="02020603050405020304" pitchFamily="18" charset="0"/>
              </a:rPr>
              <a:t>Article </a:t>
            </a:r>
            <a:r>
              <a:rPr lang="fr-FR" sz="1600" b="1" dirty="0" smtClean="0">
                <a:solidFill>
                  <a:srgbClr val="002060"/>
                </a:solidFill>
                <a:ea typeface="Times New Roman" panose="02020603050405020304" pitchFamily="18" charset="0"/>
                <a:cs typeface="Times New Roman" panose="02020603050405020304" pitchFamily="18" charset="0"/>
              </a:rPr>
              <a:t>6</a:t>
            </a:r>
          </a:p>
          <a:p>
            <a:pPr algn="ctr">
              <a:lnSpc>
                <a:spcPct val="115000"/>
              </a:lnSpc>
              <a:spcAft>
                <a:spcPts val="600"/>
              </a:spcAft>
            </a:pPr>
            <a:endParaRPr lang="fr-FR" sz="1400" b="1" dirty="0">
              <a:solidFill>
                <a:srgbClr val="0070C0"/>
              </a:solidFill>
              <a:ea typeface="Times New Roman" panose="02020603050405020304" pitchFamily="18" charset="0"/>
              <a:cs typeface="Times New Roman" panose="02020603050405020304" pitchFamily="18" charset="0"/>
            </a:endParaRPr>
          </a:p>
          <a:p>
            <a:pPr algn="just">
              <a:lnSpc>
                <a:spcPct val="115000"/>
              </a:lnSpc>
              <a:spcAft>
                <a:spcPts val="600"/>
              </a:spcAft>
            </a:pPr>
            <a:r>
              <a:rPr lang="fr-FR" sz="1400" b="1" dirty="0">
                <a:solidFill>
                  <a:srgbClr val="FF0000"/>
                </a:solidFill>
                <a:ea typeface="Times New Roman" panose="02020603050405020304" pitchFamily="18" charset="0"/>
                <a:cs typeface="Times New Roman" panose="02020603050405020304" pitchFamily="18" charset="0"/>
              </a:rPr>
              <a:t>La convention citée au II de l’article L. 6211-18 du code de la santé publique, entre les professionnels de santé exerçant dans les lieux mentionnés au 3) de l’article 5 du présent arrêté ou le représentant légal de la structure, et le représentant légal du laboratoire de biologie médicale répondant aux exigences d’accréditation de l’article L. 6221-1 du même code pour ces examens, comprend notamment les modalités de réalisation de la phase analytique et la formation à la lecture du résultat.</a:t>
            </a:r>
          </a:p>
          <a:p>
            <a:pPr algn="just">
              <a:lnSpc>
                <a:spcPct val="115000"/>
              </a:lnSpc>
              <a:spcAft>
                <a:spcPts val="600"/>
              </a:spcAft>
            </a:pPr>
            <a:r>
              <a:rPr lang="fr-FR" sz="1400" b="1" dirty="0">
                <a:solidFill>
                  <a:srgbClr val="FF0000"/>
                </a:solidFill>
                <a:ea typeface="Times New Roman" panose="02020603050405020304" pitchFamily="18" charset="0"/>
                <a:cs typeface="Times New Roman" panose="02020603050405020304" pitchFamily="18" charset="0"/>
              </a:rPr>
              <a:t>Les clauses de cette convention peuvent être ajoutées à celle prévue à l’article L. 6211-14 du même code, pour la réalisation du prélèvement. </a:t>
            </a:r>
            <a:endParaRPr lang="fr-FR" sz="1400" b="1" dirty="0">
              <a:solidFill>
                <a:srgbClr val="FF0000"/>
              </a:solidFill>
              <a:effectLst/>
              <a:ea typeface="Times New Roman" panose="02020603050405020304" pitchFamily="18" charset="0"/>
              <a:cs typeface="Times New Roman" panose="02020603050405020304" pitchFamily="18" charset="0"/>
            </a:endParaRPr>
          </a:p>
        </p:txBody>
      </p:sp>
      <p:sp>
        <p:nvSpPr>
          <p:cNvPr id="7" name="Ellipse 6"/>
          <p:cNvSpPr/>
          <p:nvPr/>
        </p:nvSpPr>
        <p:spPr>
          <a:xfrm rot="524198">
            <a:off x="5941556" y="606242"/>
            <a:ext cx="2961923" cy="1257365"/>
          </a:xfrm>
          <a:prstGeom prst="ellipse">
            <a:avLst/>
          </a:prstGeom>
          <a:solidFill>
            <a:srgbClr val="DEE3FA"/>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smtClean="0">
                <a:solidFill>
                  <a:srgbClr val="002060"/>
                </a:solidFill>
              </a:rPr>
              <a:t>Convention(s)</a:t>
            </a:r>
            <a:r>
              <a:rPr lang="fr-FR" sz="1100" dirty="0" smtClean="0">
                <a:solidFill>
                  <a:srgbClr val="002060"/>
                </a:solidFill>
              </a:rPr>
              <a:t>  </a:t>
            </a:r>
          </a:p>
          <a:p>
            <a:r>
              <a:rPr lang="fr-FR" sz="1100" dirty="0" smtClean="0">
                <a:solidFill>
                  <a:srgbClr val="002060"/>
                </a:solidFill>
              </a:rPr>
              <a:t>phase analytique  prélèvements</a:t>
            </a:r>
          </a:p>
          <a:p>
            <a:pPr algn="ctr"/>
            <a:r>
              <a:rPr lang="fr-FR" sz="1100" b="1" dirty="0" smtClean="0">
                <a:solidFill>
                  <a:srgbClr val="002060"/>
                </a:solidFill>
              </a:rPr>
              <a:t>Accréditation</a:t>
            </a:r>
          </a:p>
          <a:p>
            <a:r>
              <a:rPr lang="fr-FR" sz="1100" b="1" dirty="0" smtClean="0">
                <a:solidFill>
                  <a:srgbClr val="002060"/>
                </a:solidFill>
              </a:rPr>
              <a:t>Responsabilité du biologiste</a:t>
            </a:r>
            <a:endParaRPr lang="fr-FR" sz="1100" b="1" dirty="0">
              <a:solidFill>
                <a:srgbClr val="002060"/>
              </a:solidFill>
            </a:endParaRPr>
          </a:p>
        </p:txBody>
      </p:sp>
      <p:sp>
        <p:nvSpPr>
          <p:cNvPr id="10" name="Titre 8"/>
          <p:cNvSpPr txBox="1">
            <a:spLocks/>
          </p:cNvSpPr>
          <p:nvPr/>
        </p:nvSpPr>
        <p:spPr>
          <a:xfrm>
            <a:off x="1509261" y="177697"/>
            <a:ext cx="6159084" cy="539991"/>
          </a:xfrm>
          <a:prstGeom prst="rect">
            <a:avLst/>
          </a:prstGeom>
        </p:spPr>
        <p:txBody>
          <a:bodyPr vert="horz" lIns="91440" tIns="45720" rIns="91440" bIns="4572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2400" dirty="0" smtClean="0">
                <a:solidFill>
                  <a:srgbClr val="002060"/>
                </a:solidFill>
              </a:rPr>
              <a:t>BIOLOGIE DELOCALISEE</a:t>
            </a:r>
            <a:br>
              <a:rPr lang="fr-FR" sz="2400" dirty="0" smtClean="0">
                <a:solidFill>
                  <a:srgbClr val="002060"/>
                </a:solidFill>
              </a:rPr>
            </a:br>
            <a:r>
              <a:rPr lang="fr-FR" sz="2000" dirty="0" smtClean="0">
                <a:solidFill>
                  <a:schemeClr val="accent1">
                    <a:lumMod val="90000"/>
                    <a:lumOff val="10000"/>
                  </a:schemeClr>
                </a:solidFill>
              </a:rPr>
              <a:t>Révision de l’arrêté du 13 août 2014</a:t>
            </a:r>
            <a:endParaRPr lang="fr-FR" sz="2000" dirty="0">
              <a:solidFill>
                <a:schemeClr val="accent1">
                  <a:lumMod val="90000"/>
                  <a:lumOff val="10000"/>
                </a:schemeClr>
              </a:solidFill>
            </a:endParaRPr>
          </a:p>
        </p:txBody>
      </p:sp>
    </p:spTree>
    <p:extLst>
      <p:ext uri="{BB962C8B-B14F-4D97-AF65-F5344CB8AC3E}">
        <p14:creationId xmlns:p14="http://schemas.microsoft.com/office/powerpoint/2010/main" val="2557821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11</a:t>
            </a:fld>
            <a:endParaRPr lang="fr-FR" dirty="0"/>
          </a:p>
        </p:txBody>
      </p:sp>
      <p:sp>
        <p:nvSpPr>
          <p:cNvPr id="6" name="Espace réservé de la date 5"/>
          <p:cNvSpPr>
            <a:spLocks noGrp="1"/>
          </p:cNvSpPr>
          <p:nvPr>
            <p:ph type="dt" sz="half" idx="2"/>
          </p:nvPr>
        </p:nvSpPr>
        <p:spPr/>
        <p:txBody>
          <a:bodyPr/>
          <a:lstStyle/>
          <a:p>
            <a:r>
              <a:rPr lang="fr-FR" cap="all" smtClean="0"/>
              <a:t>01/02/2023</a:t>
            </a:r>
            <a:endParaRPr lang="fr-FR" cap="all" dirty="0"/>
          </a:p>
        </p:txBody>
      </p:sp>
      <p:sp>
        <p:nvSpPr>
          <p:cNvPr id="8" name="Espace réservé du pied de page 7"/>
          <p:cNvSpPr>
            <a:spLocks noGrp="1"/>
          </p:cNvSpPr>
          <p:nvPr>
            <p:ph type="ftr" sz="quarter" idx="3"/>
          </p:nvPr>
        </p:nvSpPr>
        <p:spPr/>
        <p:txBody>
          <a:bodyPr/>
          <a:lstStyle/>
          <a:p>
            <a:r>
              <a:rPr lang="fr-FR" smtClean="0"/>
              <a:t>Direction générale de l’offre de soins</a:t>
            </a:r>
            <a:endParaRPr lang="fr-FR" dirty="0"/>
          </a:p>
        </p:txBody>
      </p:sp>
      <p:sp>
        <p:nvSpPr>
          <p:cNvPr id="9" name="Rectangle 8"/>
          <p:cNvSpPr/>
          <p:nvPr/>
        </p:nvSpPr>
        <p:spPr>
          <a:xfrm>
            <a:off x="512873" y="1275606"/>
            <a:ext cx="7560840" cy="806375"/>
          </a:xfrm>
          <a:prstGeom prst="rect">
            <a:avLst/>
          </a:prstGeom>
        </p:spPr>
        <p:txBody>
          <a:bodyPr wrap="square">
            <a:spAutoFit/>
          </a:bodyPr>
          <a:lstStyle/>
          <a:p>
            <a:pPr algn="ctr">
              <a:lnSpc>
                <a:spcPct val="115000"/>
              </a:lnSpc>
              <a:spcAft>
                <a:spcPts val="600"/>
              </a:spcAft>
            </a:pPr>
            <a:r>
              <a:rPr lang="fr-FR" b="1" dirty="0">
                <a:solidFill>
                  <a:srgbClr val="002060"/>
                </a:solidFill>
                <a:ea typeface="Times New Roman" panose="02020603050405020304" pitchFamily="18" charset="0"/>
                <a:cs typeface="Times New Roman" panose="02020603050405020304" pitchFamily="18" charset="0"/>
              </a:rPr>
              <a:t>Article 7</a:t>
            </a:r>
            <a:endParaRPr lang="fr-FR" b="1" dirty="0" smtClean="0">
              <a:solidFill>
                <a:srgbClr val="002060"/>
              </a:solidFill>
              <a:ea typeface="Times New Roman" panose="02020603050405020304" pitchFamily="18" charset="0"/>
              <a:cs typeface="Times New Roman" panose="02020603050405020304" pitchFamily="18" charset="0"/>
            </a:endParaRPr>
          </a:p>
          <a:p>
            <a:pPr algn="ctr">
              <a:lnSpc>
                <a:spcPct val="115000"/>
              </a:lnSpc>
              <a:spcAft>
                <a:spcPts val="600"/>
              </a:spcAft>
            </a:pPr>
            <a:endParaRPr lang="fr-FR" dirty="0">
              <a:solidFill>
                <a:srgbClr val="0070C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p:cNvSpPr/>
          <p:nvPr/>
        </p:nvSpPr>
        <p:spPr>
          <a:xfrm>
            <a:off x="935582" y="2139702"/>
            <a:ext cx="7102113" cy="1868204"/>
          </a:xfrm>
          <a:prstGeom prst="rect">
            <a:avLst/>
          </a:prstGeom>
        </p:spPr>
        <p:txBody>
          <a:bodyPr wrap="square">
            <a:spAutoFit/>
          </a:bodyPr>
          <a:lstStyle/>
          <a:p>
            <a:pPr algn="just">
              <a:lnSpc>
                <a:spcPct val="115000"/>
              </a:lnSpc>
              <a:spcAft>
                <a:spcPts val="600"/>
              </a:spcAft>
            </a:pPr>
            <a:r>
              <a:rPr lang="fr-FR" sz="1600" b="1" dirty="0">
                <a:solidFill>
                  <a:srgbClr val="FF0000"/>
                </a:solidFill>
                <a:ea typeface="Times New Roman" panose="02020603050405020304" pitchFamily="18" charset="0"/>
                <a:cs typeface="Times New Roman" panose="02020603050405020304" pitchFamily="18" charset="0"/>
              </a:rPr>
              <a:t>Les conditions de réalisation des prélèvements des examens de biologie médicale, ne pouvant être réalisés dans le laboratoire de biologie médicale dans des délais compatibles avec l'état de santé du patient, sont celles prévues par les dispositions de l’article D. 6211-2 </a:t>
            </a:r>
            <a:r>
              <a:rPr lang="fr-FR" sz="1600" b="1" dirty="0" smtClean="0">
                <a:solidFill>
                  <a:srgbClr val="FF0000"/>
                </a:solidFill>
                <a:ea typeface="Times New Roman" panose="02020603050405020304" pitchFamily="18" charset="0"/>
                <a:cs typeface="Times New Roman" panose="02020603050405020304" pitchFamily="18" charset="0"/>
              </a:rPr>
              <a:t>(identification des échantillons) du </a:t>
            </a:r>
            <a:r>
              <a:rPr lang="fr-FR" sz="1600" b="1" dirty="0">
                <a:solidFill>
                  <a:srgbClr val="FF0000"/>
                </a:solidFill>
                <a:ea typeface="Times New Roman" panose="02020603050405020304" pitchFamily="18" charset="0"/>
                <a:cs typeface="Times New Roman" panose="02020603050405020304" pitchFamily="18" charset="0"/>
              </a:rPr>
              <a:t>code de la santé publique.</a:t>
            </a:r>
          </a:p>
          <a:p>
            <a:pPr algn="just">
              <a:lnSpc>
                <a:spcPct val="115000"/>
              </a:lnSpc>
              <a:spcAft>
                <a:spcPts val="600"/>
              </a:spcAft>
            </a:pPr>
            <a:r>
              <a:rPr lang="fr-FR" sz="1600" b="1" dirty="0">
                <a:ea typeface="Times New Roman" panose="02020603050405020304" pitchFamily="18" charset="0"/>
                <a:cs typeface="Times New Roman" panose="02020603050405020304" pitchFamily="18" charset="0"/>
              </a:rPr>
              <a:t> </a:t>
            </a:r>
            <a:endParaRPr lang="fr-FR" sz="1600" b="1" dirty="0">
              <a:effectLst/>
              <a:ea typeface="Times New Roman" panose="02020603050405020304" pitchFamily="18" charset="0"/>
              <a:cs typeface="Times New Roman" panose="02020603050405020304" pitchFamily="18" charset="0"/>
            </a:endParaRPr>
          </a:p>
        </p:txBody>
      </p:sp>
      <p:sp>
        <p:nvSpPr>
          <p:cNvPr id="10" name="Ellipse 9"/>
          <p:cNvSpPr/>
          <p:nvPr/>
        </p:nvSpPr>
        <p:spPr>
          <a:xfrm rot="602440">
            <a:off x="6933089" y="877616"/>
            <a:ext cx="1751465" cy="978234"/>
          </a:xfrm>
          <a:prstGeom prst="ellipse">
            <a:avLst/>
          </a:prstGeom>
          <a:solidFill>
            <a:srgbClr val="DEE3FA"/>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002060"/>
                </a:solidFill>
              </a:rPr>
              <a:t>I</a:t>
            </a:r>
            <a:r>
              <a:rPr lang="fr-FR" sz="1100" dirty="0" smtClean="0">
                <a:solidFill>
                  <a:srgbClr val="002060"/>
                </a:solidFill>
              </a:rPr>
              <a:t>dentification </a:t>
            </a:r>
            <a:r>
              <a:rPr lang="fr-FR" sz="1100" dirty="0">
                <a:solidFill>
                  <a:srgbClr val="002060"/>
                </a:solidFill>
              </a:rPr>
              <a:t>et </a:t>
            </a:r>
            <a:r>
              <a:rPr lang="fr-FR" sz="1100" dirty="0" smtClean="0">
                <a:solidFill>
                  <a:srgbClr val="002060"/>
                </a:solidFill>
              </a:rPr>
              <a:t>traçabilité des prélèvements</a:t>
            </a:r>
            <a:endParaRPr lang="fr-FR" sz="1100" dirty="0">
              <a:solidFill>
                <a:srgbClr val="002060"/>
              </a:solidFill>
            </a:endParaRPr>
          </a:p>
        </p:txBody>
      </p:sp>
      <p:sp>
        <p:nvSpPr>
          <p:cNvPr id="11" name="Titre 8"/>
          <p:cNvSpPr txBox="1">
            <a:spLocks/>
          </p:cNvSpPr>
          <p:nvPr/>
        </p:nvSpPr>
        <p:spPr>
          <a:xfrm>
            <a:off x="1509261" y="177697"/>
            <a:ext cx="6159084" cy="539991"/>
          </a:xfrm>
          <a:prstGeom prst="rect">
            <a:avLst/>
          </a:prstGeom>
        </p:spPr>
        <p:txBody>
          <a:bodyPr vert="horz" lIns="91440" tIns="45720" rIns="91440" bIns="4572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2400" dirty="0" smtClean="0">
                <a:solidFill>
                  <a:srgbClr val="002060"/>
                </a:solidFill>
              </a:rPr>
              <a:t>BIOLOGIE DELOCALISEE</a:t>
            </a:r>
            <a:br>
              <a:rPr lang="fr-FR" sz="2400" dirty="0" smtClean="0">
                <a:solidFill>
                  <a:srgbClr val="002060"/>
                </a:solidFill>
              </a:rPr>
            </a:br>
            <a:r>
              <a:rPr lang="fr-FR" sz="2000" dirty="0" smtClean="0">
                <a:solidFill>
                  <a:schemeClr val="accent1">
                    <a:lumMod val="90000"/>
                    <a:lumOff val="10000"/>
                  </a:schemeClr>
                </a:solidFill>
              </a:rPr>
              <a:t>Révision de l’arrêté du 13 août 2014</a:t>
            </a:r>
            <a:endParaRPr lang="fr-FR" sz="2000" dirty="0">
              <a:solidFill>
                <a:schemeClr val="accent1">
                  <a:lumMod val="90000"/>
                  <a:lumOff val="10000"/>
                </a:schemeClr>
              </a:solidFill>
            </a:endParaRPr>
          </a:p>
        </p:txBody>
      </p:sp>
    </p:spTree>
    <p:extLst>
      <p:ext uri="{BB962C8B-B14F-4D97-AF65-F5344CB8AC3E}">
        <p14:creationId xmlns:p14="http://schemas.microsoft.com/office/powerpoint/2010/main" val="3958965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19170" y="4391722"/>
            <a:ext cx="7524328" cy="683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fld id="{733122C9-A0B9-462F-8757-0847AD287B63}" type="slidenum">
              <a:rPr lang="fr-FR" smtClean="0"/>
              <a:pPr/>
              <a:t>12</a:t>
            </a:fld>
            <a:endParaRPr lang="fr-FR" dirty="0"/>
          </a:p>
        </p:txBody>
      </p:sp>
      <p:sp>
        <p:nvSpPr>
          <p:cNvPr id="3" name="Espace réservé du texte 2"/>
          <p:cNvSpPr>
            <a:spLocks noGrp="1"/>
          </p:cNvSpPr>
          <p:nvPr>
            <p:ph type="body" sz="quarter" idx="14"/>
          </p:nvPr>
        </p:nvSpPr>
        <p:spPr>
          <a:xfrm>
            <a:off x="401805" y="1350885"/>
            <a:ext cx="7626578" cy="1559318"/>
          </a:xfrm>
          <a:ln>
            <a:solidFill>
              <a:srgbClr val="002060"/>
            </a:solidFill>
          </a:ln>
        </p:spPr>
        <p:txBody>
          <a:bodyPr/>
          <a:lstStyle/>
          <a:p>
            <a:r>
              <a:rPr lang="fr-FR" sz="1800" b="1" dirty="0" smtClean="0">
                <a:solidFill>
                  <a:srgbClr val="002060"/>
                </a:solidFill>
              </a:rPr>
              <a:t>Projet de révision de l’arrêté en cours</a:t>
            </a:r>
          </a:p>
          <a:p>
            <a:pPr>
              <a:spcAft>
                <a:spcPts val="0"/>
              </a:spcAft>
            </a:pPr>
            <a:r>
              <a:rPr lang="fr-FR" dirty="0" smtClean="0">
                <a:solidFill>
                  <a:srgbClr val="002060"/>
                </a:solidFill>
              </a:rPr>
              <a:t>		- </a:t>
            </a:r>
            <a:r>
              <a:rPr lang="fr-FR" sz="1600" dirty="0" smtClean="0">
                <a:solidFill>
                  <a:srgbClr val="002060"/>
                </a:solidFill>
              </a:rPr>
              <a:t>Ouverture des </a:t>
            </a:r>
            <a:r>
              <a:rPr lang="fr-FR" sz="1600" b="1" dirty="0" smtClean="0">
                <a:solidFill>
                  <a:srgbClr val="002060"/>
                </a:solidFill>
              </a:rPr>
              <a:t>lieux</a:t>
            </a:r>
            <a:r>
              <a:rPr lang="fr-FR" sz="1600" dirty="0" smtClean="0">
                <a:solidFill>
                  <a:srgbClr val="002060"/>
                </a:solidFill>
              </a:rPr>
              <a:t> </a:t>
            </a:r>
            <a:r>
              <a:rPr lang="fr-FR" sz="1600" b="1" dirty="0" smtClean="0">
                <a:solidFill>
                  <a:srgbClr val="002060"/>
                </a:solidFill>
              </a:rPr>
              <a:t>limitée</a:t>
            </a:r>
            <a:r>
              <a:rPr lang="fr-FR" sz="1600" dirty="0" smtClean="0">
                <a:solidFill>
                  <a:srgbClr val="002060"/>
                </a:solidFill>
              </a:rPr>
              <a:t> </a:t>
            </a:r>
          </a:p>
          <a:p>
            <a:pPr>
              <a:spcAft>
                <a:spcPts val="0"/>
              </a:spcAft>
            </a:pPr>
            <a:r>
              <a:rPr lang="fr-FR" sz="1600" dirty="0" smtClean="0">
                <a:solidFill>
                  <a:srgbClr val="002060"/>
                </a:solidFill>
              </a:rPr>
              <a:t>			Centres de santé</a:t>
            </a:r>
          </a:p>
          <a:p>
            <a:pPr>
              <a:spcAft>
                <a:spcPts val="0"/>
              </a:spcAft>
            </a:pPr>
            <a:r>
              <a:rPr lang="fr-FR" sz="1600" dirty="0" smtClean="0">
                <a:solidFill>
                  <a:srgbClr val="002060"/>
                </a:solidFill>
              </a:rPr>
              <a:t>			Maisons de santé</a:t>
            </a:r>
          </a:p>
          <a:p>
            <a:pPr>
              <a:spcAft>
                <a:spcPts val="0"/>
              </a:spcAft>
            </a:pPr>
            <a:r>
              <a:rPr lang="fr-FR" sz="1600" dirty="0" smtClean="0">
                <a:solidFill>
                  <a:srgbClr val="002060"/>
                </a:solidFill>
              </a:rPr>
              <a:t>			EHPAD</a:t>
            </a:r>
            <a:endParaRPr lang="fr-FR" sz="1600" b="1" dirty="0" smtClean="0">
              <a:solidFill>
                <a:srgbClr val="002060"/>
              </a:solidFill>
            </a:endParaRPr>
          </a:p>
          <a:p>
            <a:r>
              <a:rPr lang="fr-FR" sz="1600" b="1" dirty="0">
                <a:solidFill>
                  <a:srgbClr val="002060"/>
                </a:solidFill>
              </a:rPr>
              <a:t>	</a:t>
            </a:r>
            <a:r>
              <a:rPr lang="fr-FR" sz="1600" b="1" dirty="0" smtClean="0">
                <a:solidFill>
                  <a:srgbClr val="002060"/>
                </a:solidFill>
              </a:rPr>
              <a:t>	- Examens</a:t>
            </a:r>
            <a:r>
              <a:rPr lang="fr-FR" sz="1600" dirty="0" smtClean="0">
                <a:solidFill>
                  <a:srgbClr val="002060"/>
                </a:solidFill>
              </a:rPr>
              <a:t> autorisés </a:t>
            </a:r>
            <a:r>
              <a:rPr lang="fr-FR" sz="1600" b="1" dirty="0" smtClean="0">
                <a:solidFill>
                  <a:srgbClr val="002060"/>
                </a:solidFill>
              </a:rPr>
              <a:t>restreints</a:t>
            </a:r>
            <a:endParaRPr lang="fr-FR" sz="1600" b="1" dirty="0">
              <a:solidFill>
                <a:srgbClr val="002060"/>
              </a:solidFill>
            </a:endParaRPr>
          </a:p>
        </p:txBody>
      </p:sp>
      <p:sp>
        <p:nvSpPr>
          <p:cNvPr id="4" name="Espace réservé de la date 3"/>
          <p:cNvSpPr>
            <a:spLocks noGrp="1"/>
          </p:cNvSpPr>
          <p:nvPr>
            <p:ph type="dt" sz="half" idx="2"/>
          </p:nvPr>
        </p:nvSpPr>
        <p:spPr/>
        <p:txBody>
          <a:bodyPr/>
          <a:lstStyle/>
          <a:p>
            <a:r>
              <a:rPr lang="fr-FR" cap="all" smtClean="0"/>
              <a:t>01/02/2023</a:t>
            </a:r>
            <a:endParaRPr lang="fr-FR" cap="all" dirty="0"/>
          </a:p>
        </p:txBody>
      </p:sp>
      <p:sp>
        <p:nvSpPr>
          <p:cNvPr id="6" name="Titre 5"/>
          <p:cNvSpPr>
            <a:spLocks noGrp="1"/>
          </p:cNvSpPr>
          <p:nvPr>
            <p:ph type="title"/>
          </p:nvPr>
        </p:nvSpPr>
        <p:spPr>
          <a:xfrm>
            <a:off x="410062" y="851747"/>
            <a:ext cx="8424863" cy="539991"/>
          </a:xfrm>
        </p:spPr>
        <p:txBody>
          <a:bodyPr>
            <a:noAutofit/>
          </a:bodyPr>
          <a:lstStyle/>
          <a:p>
            <a:r>
              <a:rPr lang="fr-FR" sz="1800" dirty="0" smtClean="0">
                <a:solidFill>
                  <a:srgbClr val="002060"/>
                </a:solidFill>
              </a:rPr>
              <a:t>Objectifs : Maitriser le déploiement de la biologie délocalisée et assurer sa pertinence</a:t>
            </a:r>
            <a:endParaRPr lang="fr-FR" sz="1800" dirty="0">
              <a:solidFill>
                <a:srgbClr val="002060"/>
              </a:solidFill>
            </a:endParaRPr>
          </a:p>
        </p:txBody>
      </p:sp>
      <p:sp>
        <p:nvSpPr>
          <p:cNvPr id="8" name="Espace réservé du pied de page 7"/>
          <p:cNvSpPr>
            <a:spLocks noGrp="1"/>
          </p:cNvSpPr>
          <p:nvPr>
            <p:ph type="ftr" sz="quarter" idx="3"/>
          </p:nvPr>
        </p:nvSpPr>
        <p:spPr/>
        <p:txBody>
          <a:bodyPr/>
          <a:lstStyle/>
          <a:p>
            <a:r>
              <a:rPr lang="fr-FR" smtClean="0">
                <a:solidFill>
                  <a:srgbClr val="002060"/>
                </a:solidFill>
              </a:rPr>
              <a:t>Direction générale de l’offre de soins</a:t>
            </a:r>
            <a:endParaRPr lang="fr-FR" dirty="0">
              <a:solidFill>
                <a:srgbClr val="002060"/>
              </a:solidFill>
            </a:endParaRPr>
          </a:p>
        </p:txBody>
      </p:sp>
      <p:sp>
        <p:nvSpPr>
          <p:cNvPr id="9" name="ZoneTexte 8"/>
          <p:cNvSpPr txBox="1"/>
          <p:nvPr/>
        </p:nvSpPr>
        <p:spPr>
          <a:xfrm>
            <a:off x="410062" y="3016572"/>
            <a:ext cx="7618321" cy="923330"/>
          </a:xfrm>
          <a:prstGeom prst="rect">
            <a:avLst/>
          </a:prstGeom>
          <a:noFill/>
          <a:ln>
            <a:solidFill>
              <a:srgbClr val="002060"/>
            </a:solidFill>
          </a:ln>
        </p:spPr>
        <p:txBody>
          <a:bodyPr wrap="square" rtlCol="0">
            <a:spAutoFit/>
          </a:bodyPr>
          <a:lstStyle/>
          <a:p>
            <a:r>
              <a:rPr lang="fr-FR" b="1" dirty="0" smtClean="0">
                <a:solidFill>
                  <a:srgbClr val="002060"/>
                </a:solidFill>
              </a:rPr>
              <a:t>Risques</a:t>
            </a:r>
            <a:r>
              <a:rPr lang="fr-FR" dirty="0">
                <a:solidFill>
                  <a:srgbClr val="002060"/>
                </a:solidFill>
              </a:rPr>
              <a:t>	</a:t>
            </a:r>
            <a:r>
              <a:rPr lang="fr-FR" dirty="0" smtClean="0">
                <a:solidFill>
                  <a:srgbClr val="002060"/>
                </a:solidFill>
              </a:rPr>
              <a:t>	</a:t>
            </a:r>
            <a:r>
              <a:rPr lang="fr-FR" b="1" dirty="0" smtClean="0">
                <a:solidFill>
                  <a:srgbClr val="002060"/>
                </a:solidFill>
              </a:rPr>
              <a:t>Explosion du nombre d’actes non pertinents</a:t>
            </a:r>
          </a:p>
          <a:p>
            <a:r>
              <a:rPr lang="fr-FR" b="1" dirty="0">
                <a:solidFill>
                  <a:srgbClr val="002060"/>
                </a:solidFill>
              </a:rPr>
              <a:t>	</a:t>
            </a:r>
            <a:r>
              <a:rPr lang="fr-FR" b="1" dirty="0" smtClean="0">
                <a:solidFill>
                  <a:srgbClr val="002060"/>
                </a:solidFill>
              </a:rPr>
              <a:t>	Désorganisation de la biologie </a:t>
            </a:r>
          </a:p>
          <a:p>
            <a:r>
              <a:rPr lang="fr-FR" b="1" dirty="0">
                <a:solidFill>
                  <a:srgbClr val="002060"/>
                </a:solidFill>
              </a:rPr>
              <a:t>	</a:t>
            </a:r>
            <a:r>
              <a:rPr lang="fr-FR" b="1" dirty="0" smtClean="0">
                <a:solidFill>
                  <a:srgbClr val="002060"/>
                </a:solidFill>
              </a:rPr>
              <a:t>	Manque de visibilité pour les ARS  </a:t>
            </a:r>
            <a:endParaRPr lang="fr-FR" b="1" dirty="0">
              <a:solidFill>
                <a:srgbClr val="002060"/>
              </a:solidFill>
            </a:endParaRPr>
          </a:p>
        </p:txBody>
      </p:sp>
      <p:sp>
        <p:nvSpPr>
          <p:cNvPr id="10" name="Flèche droite 9"/>
          <p:cNvSpPr/>
          <p:nvPr/>
        </p:nvSpPr>
        <p:spPr>
          <a:xfrm>
            <a:off x="395536" y="4171867"/>
            <a:ext cx="792088" cy="288032"/>
          </a:xfrm>
          <a:prstGeom prst="rightArrow">
            <a:avLst/>
          </a:prstGeom>
          <a:solidFill>
            <a:srgbClr val="DEE3FA"/>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11" name="ZoneTexte 10"/>
          <p:cNvSpPr txBox="1"/>
          <p:nvPr/>
        </p:nvSpPr>
        <p:spPr>
          <a:xfrm>
            <a:off x="1534285" y="4024684"/>
            <a:ext cx="6494098" cy="923330"/>
          </a:xfrm>
          <a:prstGeom prst="rect">
            <a:avLst/>
          </a:prstGeom>
          <a:noFill/>
          <a:ln>
            <a:solidFill>
              <a:srgbClr val="002060"/>
            </a:solidFill>
          </a:ln>
        </p:spPr>
        <p:txBody>
          <a:bodyPr wrap="square" rtlCol="0">
            <a:spAutoFit/>
          </a:bodyPr>
          <a:lstStyle/>
          <a:p>
            <a:r>
              <a:rPr lang="fr-FR" b="1" dirty="0" smtClean="0">
                <a:solidFill>
                  <a:srgbClr val="0070C0"/>
                </a:solidFill>
              </a:rPr>
              <a:t>Révision article L. 6211-18 par la LFSS 2023</a:t>
            </a:r>
          </a:p>
          <a:p>
            <a:r>
              <a:rPr lang="fr-FR" b="1" dirty="0" smtClean="0">
                <a:solidFill>
                  <a:srgbClr val="0070C0"/>
                </a:solidFill>
              </a:rPr>
              <a:t>introduire la possibilité d’une régulation par les ARS via l’introduction de critères fixés dans l’arrêté </a:t>
            </a:r>
            <a:endParaRPr lang="fr-FR" b="1" dirty="0">
              <a:solidFill>
                <a:srgbClr val="0070C0"/>
              </a:solidFill>
            </a:endParaRPr>
          </a:p>
        </p:txBody>
      </p:sp>
      <p:sp>
        <p:nvSpPr>
          <p:cNvPr id="12" name="Titre 8"/>
          <p:cNvSpPr txBox="1">
            <a:spLocks/>
          </p:cNvSpPr>
          <p:nvPr/>
        </p:nvSpPr>
        <p:spPr>
          <a:xfrm>
            <a:off x="1509261" y="177697"/>
            <a:ext cx="6159084" cy="539991"/>
          </a:xfrm>
          <a:prstGeom prst="rect">
            <a:avLst/>
          </a:prstGeom>
        </p:spPr>
        <p:txBody>
          <a:bodyPr vert="horz" lIns="91440" tIns="45720" rIns="91440" bIns="4572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2400" dirty="0" smtClean="0">
                <a:solidFill>
                  <a:srgbClr val="002060"/>
                </a:solidFill>
              </a:rPr>
              <a:t>BIOLOGIE DELOCALISEE</a:t>
            </a:r>
            <a:br>
              <a:rPr lang="fr-FR" sz="2400" dirty="0" smtClean="0">
                <a:solidFill>
                  <a:srgbClr val="002060"/>
                </a:solidFill>
              </a:rPr>
            </a:br>
            <a:r>
              <a:rPr lang="fr-FR" sz="2000" dirty="0">
                <a:solidFill>
                  <a:schemeClr val="accent1">
                    <a:lumMod val="90000"/>
                    <a:lumOff val="10000"/>
                  </a:schemeClr>
                </a:solidFill>
              </a:rPr>
              <a:t>Mesure LFSS </a:t>
            </a:r>
            <a:r>
              <a:rPr lang="fr-FR" sz="2000" dirty="0" smtClean="0">
                <a:solidFill>
                  <a:schemeClr val="accent1">
                    <a:lumMod val="90000"/>
                    <a:lumOff val="10000"/>
                  </a:schemeClr>
                </a:solidFill>
              </a:rPr>
              <a:t>2023</a:t>
            </a:r>
            <a:endParaRPr lang="fr-FR" sz="2000" dirty="0">
              <a:solidFill>
                <a:schemeClr val="accent1">
                  <a:lumMod val="90000"/>
                  <a:lumOff val="10000"/>
                </a:schemeClr>
              </a:solidFill>
            </a:endParaRPr>
          </a:p>
        </p:txBody>
      </p:sp>
    </p:spTree>
    <p:extLst>
      <p:ext uri="{BB962C8B-B14F-4D97-AF65-F5344CB8AC3E}">
        <p14:creationId xmlns:p14="http://schemas.microsoft.com/office/powerpoint/2010/main" val="3155337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13</a:t>
            </a:fld>
            <a:endParaRPr lang="fr-FR" dirty="0"/>
          </a:p>
        </p:txBody>
      </p:sp>
      <p:sp>
        <p:nvSpPr>
          <p:cNvPr id="6" name="Espace réservé de la date 5"/>
          <p:cNvSpPr>
            <a:spLocks noGrp="1"/>
          </p:cNvSpPr>
          <p:nvPr>
            <p:ph type="dt" sz="half" idx="2"/>
          </p:nvPr>
        </p:nvSpPr>
        <p:spPr/>
        <p:txBody>
          <a:bodyPr/>
          <a:lstStyle/>
          <a:p>
            <a:r>
              <a:rPr lang="fr-FR" cap="all" smtClean="0"/>
              <a:t>01/02/2023</a:t>
            </a:r>
            <a:endParaRPr lang="fr-FR" cap="all" dirty="0"/>
          </a:p>
        </p:txBody>
      </p:sp>
      <p:sp>
        <p:nvSpPr>
          <p:cNvPr id="7" name="ZoneTexte 6"/>
          <p:cNvSpPr txBox="1"/>
          <p:nvPr/>
        </p:nvSpPr>
        <p:spPr>
          <a:xfrm>
            <a:off x="4788024" y="375486"/>
            <a:ext cx="4248472" cy="4247317"/>
          </a:xfrm>
          <a:prstGeom prst="rect">
            <a:avLst/>
          </a:prstGeom>
          <a:noFill/>
        </p:spPr>
        <p:txBody>
          <a:bodyPr wrap="square" rtlCol="0">
            <a:spAutoFit/>
          </a:bodyPr>
          <a:lstStyle/>
          <a:p>
            <a:r>
              <a:rPr lang="fr-FR" sz="1000" dirty="0"/>
              <a:t>I. ― Lorsque la phase analytique d'un examen de biologie médicale ne peut être réalisée dans un laboratoire de biologie médicale dans des délais compatibles avec l'état de santé du patient, elle peut être réalisée :</a:t>
            </a:r>
          </a:p>
          <a:p>
            <a:endParaRPr lang="fr-FR" sz="1000" dirty="0"/>
          </a:p>
          <a:p>
            <a:r>
              <a:rPr lang="fr-FR" sz="1000" dirty="0"/>
              <a:t>1° Soit dans un établissement de santé </a:t>
            </a:r>
            <a:r>
              <a:rPr lang="fr-FR" sz="1000" dirty="0">
                <a:solidFill>
                  <a:srgbClr val="C00000"/>
                </a:solidFill>
              </a:rPr>
              <a:t>ou un élément du service de santé des armées au sens de l'article L. 6147-7 </a:t>
            </a:r>
            <a:r>
              <a:rPr lang="fr-FR" sz="1000" dirty="0"/>
              <a:t>;</a:t>
            </a:r>
          </a:p>
          <a:p>
            <a:endParaRPr lang="fr-FR" sz="1000" dirty="0"/>
          </a:p>
          <a:p>
            <a:r>
              <a:rPr lang="fr-FR" sz="1000" dirty="0"/>
              <a:t>2° Soit, pour des motifs liés à l'état de santé du patient, </a:t>
            </a:r>
            <a:r>
              <a:rPr lang="fr-FR" sz="1000" dirty="0">
                <a:solidFill>
                  <a:srgbClr val="C00000"/>
                </a:solidFill>
              </a:rPr>
              <a:t>dans des catégories de lieux répondant à des conditions déterminées par arrêté du ministre chargé de la santé, après avis de la Haute Autorité de santé.</a:t>
            </a:r>
          </a:p>
          <a:p>
            <a:endParaRPr lang="fr-FR" sz="1000" dirty="0"/>
          </a:p>
          <a:p>
            <a:r>
              <a:rPr lang="fr-FR" sz="1000" dirty="0">
                <a:solidFill>
                  <a:srgbClr val="C00000"/>
                </a:solidFill>
              </a:rPr>
              <a:t>Les conditions prévues au premier alinéa du présent 2° garantissent la qualité de la phase analytique de l'examen et prennent en compte l'offre territoriale de biologie médicale en laboratoire. Le directeur général de l'agence régionale de santé fixe la liste des lieux répondant à ces conditions.</a:t>
            </a:r>
          </a:p>
          <a:p>
            <a:endParaRPr lang="fr-FR" sz="1000" dirty="0"/>
          </a:p>
          <a:p>
            <a:r>
              <a:rPr lang="fr-FR" sz="1000" dirty="0"/>
              <a:t>La lecture du résultat nécessaire à la décision thérapeutique est alors assurée par le médecin. Le biologiste médical conserve toutefois la responsabilité de la validation des résultats obtenus.</a:t>
            </a:r>
          </a:p>
          <a:p>
            <a:endParaRPr lang="fr-FR" sz="1000" dirty="0"/>
          </a:p>
          <a:p>
            <a:r>
              <a:rPr lang="fr-FR" sz="1000" dirty="0"/>
              <a:t>La liste des examens et les catégories de professionnels de santé habilités à en réaliser la phase analytique en dehors d'un laboratoire de biologie médicale sont fixées par arrêté du ministre chargé de la santé et, le cas échéant, du ministre des armées</a:t>
            </a:r>
            <a:r>
              <a:rPr lang="fr-FR" sz="1000" dirty="0" smtClean="0"/>
              <a:t>.</a:t>
            </a:r>
          </a:p>
          <a:p>
            <a:r>
              <a:rPr lang="fr-FR" sz="1000" dirty="0" smtClean="0"/>
              <a:t>II </a:t>
            </a:r>
            <a:r>
              <a:rPr lang="fr-FR" sz="1000" i="1" dirty="0" smtClean="0"/>
              <a:t>inchangé</a:t>
            </a:r>
            <a:endParaRPr lang="fr-FR" sz="1000" i="1" dirty="0"/>
          </a:p>
        </p:txBody>
      </p:sp>
      <p:sp>
        <p:nvSpPr>
          <p:cNvPr id="3" name="Rectangle 2"/>
          <p:cNvSpPr/>
          <p:nvPr/>
        </p:nvSpPr>
        <p:spPr>
          <a:xfrm>
            <a:off x="0" y="0"/>
            <a:ext cx="1475656" cy="9875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p:cNvSpPr>
            <a:spLocks noGrp="1"/>
          </p:cNvSpPr>
          <p:nvPr>
            <p:ph type="body" sz="quarter" idx="15"/>
          </p:nvPr>
        </p:nvSpPr>
        <p:spPr>
          <a:xfrm>
            <a:off x="179512" y="375486"/>
            <a:ext cx="4608512" cy="2736304"/>
          </a:xfrm>
        </p:spPr>
        <p:txBody>
          <a:bodyPr/>
          <a:lstStyle/>
          <a:p>
            <a:pPr marL="0" indent="0" algn="ctr">
              <a:buNone/>
            </a:pPr>
            <a:r>
              <a:rPr lang="fr-FR" sz="900" dirty="0"/>
              <a:t>Article </a:t>
            </a:r>
            <a:r>
              <a:rPr lang="fr-FR" sz="900" dirty="0" smtClean="0"/>
              <a:t>L6211-18 CSP</a:t>
            </a:r>
            <a:endParaRPr lang="fr-FR" sz="900" dirty="0"/>
          </a:p>
          <a:p>
            <a:pPr marL="0" indent="0">
              <a:buNone/>
            </a:pPr>
            <a:r>
              <a:rPr lang="fr-FR" sz="900" b="0" dirty="0" smtClean="0"/>
              <a:t>I</a:t>
            </a:r>
            <a:r>
              <a:rPr lang="fr-FR" sz="900" b="0" dirty="0"/>
              <a:t>. ― Lorsque la phase analytique d'un examen de biologie médicale ne peut être réalisée dans un laboratoire de biologie médicale dans des délais compatibles avec l'état de santé du patient, elle peut être réalisée :</a:t>
            </a:r>
          </a:p>
          <a:p>
            <a:pPr marL="0" indent="0">
              <a:buNone/>
            </a:pPr>
            <a:r>
              <a:rPr lang="fr-FR" sz="900" b="0" dirty="0"/>
              <a:t>1° Soit dans un établissement de santé ou un hôpital des armées ;</a:t>
            </a:r>
          </a:p>
          <a:p>
            <a:pPr marL="0" indent="0">
              <a:buNone/>
            </a:pPr>
            <a:r>
              <a:rPr lang="fr-FR" sz="900" b="0" dirty="0"/>
              <a:t>2° Soit, pour des motifs liés à l'état de santé du patient, dans des lieux déterminés par arrêté du ministre chargé de la santé et, le cas échéant, du ministre de la défense.</a:t>
            </a:r>
          </a:p>
          <a:p>
            <a:pPr marL="0" indent="0">
              <a:buNone/>
            </a:pPr>
            <a:r>
              <a:rPr lang="fr-FR" sz="900" b="0" dirty="0"/>
              <a:t>La lecture du résultat nécessaire à la décision thérapeutique est alors assurée par le médecin. Le biologiste médical conserve toutefois la responsabilité de la validation des résultats obtenus.</a:t>
            </a:r>
          </a:p>
          <a:p>
            <a:pPr marL="0" indent="0">
              <a:buNone/>
            </a:pPr>
            <a:r>
              <a:rPr lang="fr-FR" sz="900" b="0" dirty="0"/>
              <a:t>La liste des examens et les catégories de professionnels de santé habilités à en réaliser la phase analytique en dehors d'un laboratoire de biologie médicale sont fixées par arrêté du ministre chargé de la santé.</a:t>
            </a:r>
          </a:p>
          <a:p>
            <a:pPr marL="0" indent="0">
              <a:buNone/>
            </a:pPr>
            <a:r>
              <a:rPr lang="fr-FR" sz="900" b="0" dirty="0"/>
              <a:t>II. ― Lorsque la phase analytique de l'examen n'est réalisée ni dans un laboratoire de biologie médicale, ni dans l'établissement de santé dont relève ce laboratoire, une convention signée entre le représentant légal du laboratoire et le professionnel de santé ou, le cas échéant, entre le représentant légal du laboratoire et le représentant légal de la structure dans laquelle exerce ce professionnel de santé fixe les procédures applicables.</a:t>
            </a:r>
          </a:p>
          <a:p>
            <a:pPr marL="0" indent="0">
              <a:buNone/>
            </a:pPr>
            <a:r>
              <a:rPr lang="fr-FR" sz="900" b="0" dirty="0"/>
              <a:t>Lorsque la phase analytique de l'examen est réalisée en dehors du laboratoire et dans un établissement de santé dont relève ce laboratoire et que le professionnel de santé qui réalise cet examen n'appartient pas au laboratoire mais exerce au sein de l'établissement de santé, les lieux de réalisation de l'examen et les procédures applicables sont déterminés par le biologiste-responsable du laboratoire de biologie médicale. Le directeur de l'établissement veille à leur application.</a:t>
            </a:r>
          </a:p>
          <a:p>
            <a:pPr marL="0" indent="0">
              <a:buNone/>
            </a:pPr>
            <a:endParaRPr lang="fr-FR" sz="900" dirty="0"/>
          </a:p>
        </p:txBody>
      </p:sp>
      <p:cxnSp>
        <p:nvCxnSpPr>
          <p:cNvPr id="9" name="Connecteur droit 8"/>
          <p:cNvCxnSpPr/>
          <p:nvPr/>
        </p:nvCxnSpPr>
        <p:spPr>
          <a:xfrm>
            <a:off x="4788024" y="375486"/>
            <a:ext cx="0" cy="4247317"/>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2172390" cy="369332"/>
          </a:xfrm>
          <a:prstGeom prst="rect">
            <a:avLst/>
          </a:prstGeom>
        </p:spPr>
        <p:txBody>
          <a:bodyPr wrap="none">
            <a:spAutoFit/>
          </a:bodyPr>
          <a:lstStyle/>
          <a:p>
            <a:r>
              <a:rPr lang="fr-FR" dirty="0">
                <a:solidFill>
                  <a:schemeClr val="accent1">
                    <a:lumMod val="90000"/>
                    <a:lumOff val="10000"/>
                  </a:schemeClr>
                </a:solidFill>
              </a:rPr>
              <a:t>Mesure LFSS 2023</a:t>
            </a:r>
          </a:p>
        </p:txBody>
      </p:sp>
    </p:spTree>
    <p:extLst>
      <p:ext uri="{BB962C8B-B14F-4D97-AF65-F5344CB8AC3E}">
        <p14:creationId xmlns:p14="http://schemas.microsoft.com/office/powerpoint/2010/main" val="3845764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14</a:t>
            </a:fld>
            <a:endParaRPr lang="fr-FR" dirty="0"/>
          </a:p>
        </p:txBody>
      </p:sp>
      <p:sp>
        <p:nvSpPr>
          <p:cNvPr id="6" name="Espace réservé de la date 5"/>
          <p:cNvSpPr>
            <a:spLocks noGrp="1"/>
          </p:cNvSpPr>
          <p:nvPr>
            <p:ph type="dt" sz="half" idx="2"/>
          </p:nvPr>
        </p:nvSpPr>
        <p:spPr/>
        <p:txBody>
          <a:bodyPr/>
          <a:lstStyle/>
          <a:p>
            <a:r>
              <a:rPr lang="fr-FR" cap="all" smtClean="0"/>
              <a:t>01/02/2023</a:t>
            </a:r>
            <a:endParaRPr lang="fr-FR" cap="all" dirty="0"/>
          </a:p>
        </p:txBody>
      </p:sp>
      <p:sp>
        <p:nvSpPr>
          <p:cNvPr id="8" name="Espace réservé du pied de page 7"/>
          <p:cNvSpPr>
            <a:spLocks noGrp="1"/>
          </p:cNvSpPr>
          <p:nvPr>
            <p:ph type="ftr" sz="quarter" idx="3"/>
          </p:nvPr>
        </p:nvSpPr>
        <p:spPr/>
        <p:txBody>
          <a:bodyPr/>
          <a:lstStyle/>
          <a:p>
            <a:r>
              <a:rPr lang="fr-FR" dirty="0" smtClean="0"/>
              <a:t>Direction générale de l’offre de soins</a:t>
            </a:r>
            <a:endParaRPr lang="fr-FR" dirty="0"/>
          </a:p>
        </p:txBody>
      </p:sp>
      <p:sp>
        <p:nvSpPr>
          <p:cNvPr id="17" name="ZoneTexte 16"/>
          <p:cNvSpPr txBox="1"/>
          <p:nvPr/>
        </p:nvSpPr>
        <p:spPr>
          <a:xfrm>
            <a:off x="306756" y="1869686"/>
            <a:ext cx="8555892" cy="2308324"/>
          </a:xfrm>
          <a:prstGeom prst="rect">
            <a:avLst/>
          </a:prstGeom>
          <a:solidFill>
            <a:srgbClr val="DEE3FA"/>
          </a:solidFill>
        </p:spPr>
        <p:txBody>
          <a:bodyPr wrap="square" rtlCol="0">
            <a:spAutoFit/>
          </a:bodyPr>
          <a:lstStyle>
            <a:defPPr>
              <a:defRPr lang="fr-FR"/>
            </a:defPPr>
            <a:lvl1pPr algn="just">
              <a:defRPr sz="1600" b="1">
                <a:solidFill>
                  <a:srgbClr val="002060"/>
                </a:solidFill>
                <a:latin typeface="+mj-lt"/>
                <a:ea typeface="+mj-ea"/>
                <a:cs typeface="+mj-cs"/>
              </a:defRPr>
            </a:lvl1pPr>
          </a:lstStyle>
          <a:p>
            <a:r>
              <a:rPr lang="fr-FR" dirty="0" smtClean="0"/>
              <a:t>Initialement financement transitoire prévu via le FIR dans l’attente de stabiliser le modèle pérenne </a:t>
            </a:r>
          </a:p>
          <a:p>
            <a:endParaRPr lang="fr-FR" dirty="0" smtClean="0"/>
          </a:p>
          <a:p>
            <a:r>
              <a:rPr lang="fr-FR" dirty="0" smtClean="0"/>
              <a:t>Première </a:t>
            </a:r>
            <a:r>
              <a:rPr lang="fr-FR" dirty="0"/>
              <a:t>délégation aux ARS (11M€ en</a:t>
            </a:r>
            <a:r>
              <a:rPr lang="fr-FR" i="1" dirty="0"/>
              <a:t> </a:t>
            </a:r>
            <a:r>
              <a:rPr lang="fr-FR" dirty="0" smtClean="0"/>
              <a:t>2021 </a:t>
            </a:r>
            <a:r>
              <a:rPr lang="fr-FR" i="1" dirty="0" smtClean="0"/>
              <a:t>crédit d’amorçage) </a:t>
            </a:r>
            <a:r>
              <a:rPr lang="fr-FR" dirty="0" smtClean="0"/>
              <a:t>accompagnée </a:t>
            </a:r>
            <a:r>
              <a:rPr lang="fr-FR" dirty="0"/>
              <a:t>de </a:t>
            </a:r>
            <a:r>
              <a:rPr lang="fr-FR" dirty="0" smtClean="0"/>
              <a:t>consignes </a:t>
            </a:r>
            <a:r>
              <a:rPr lang="fr-FR" dirty="0"/>
              <a:t>de mise en réserve dans l’attente de la publication de l’arrêté </a:t>
            </a:r>
          </a:p>
          <a:p>
            <a:endParaRPr lang="fr-FR" i="1" dirty="0"/>
          </a:p>
          <a:p>
            <a:r>
              <a:rPr lang="fr-FR" dirty="0" smtClean="0"/>
              <a:t>Travaux en suspend suite aux discussions engagées dans le cadre de la LFSS 2023</a:t>
            </a:r>
          </a:p>
          <a:p>
            <a:endParaRPr lang="fr-FR" dirty="0" smtClean="0"/>
          </a:p>
          <a:p>
            <a:endParaRPr lang="fr-FR" dirty="0" smtClean="0"/>
          </a:p>
        </p:txBody>
      </p:sp>
      <p:sp>
        <p:nvSpPr>
          <p:cNvPr id="7" name="Titre 8"/>
          <p:cNvSpPr txBox="1">
            <a:spLocks/>
          </p:cNvSpPr>
          <p:nvPr/>
        </p:nvSpPr>
        <p:spPr>
          <a:xfrm>
            <a:off x="1509261" y="303567"/>
            <a:ext cx="6159084" cy="539991"/>
          </a:xfrm>
          <a:prstGeom prst="rect">
            <a:avLst/>
          </a:prstGeom>
        </p:spPr>
        <p:txBody>
          <a:bodyPr vert="horz" lIns="91440" tIns="45720" rIns="91440" bIns="4572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2400" dirty="0" smtClean="0">
                <a:solidFill>
                  <a:srgbClr val="002060"/>
                </a:solidFill>
              </a:rPr>
              <a:t>BIOLOGIE DELOCALISEE</a:t>
            </a:r>
            <a:br>
              <a:rPr lang="fr-FR" sz="2400" dirty="0" smtClean="0">
                <a:solidFill>
                  <a:srgbClr val="002060"/>
                </a:solidFill>
              </a:rPr>
            </a:br>
            <a:r>
              <a:rPr lang="fr-FR" sz="2000" dirty="0">
                <a:solidFill>
                  <a:schemeClr val="accent1">
                    <a:lumMod val="90000"/>
                    <a:lumOff val="10000"/>
                  </a:schemeClr>
                </a:solidFill>
              </a:rPr>
              <a:t>Projet du schéma transitoire </a:t>
            </a:r>
            <a:endParaRPr lang="fr-FR" sz="2000" dirty="0" smtClean="0">
              <a:solidFill>
                <a:schemeClr val="accent1">
                  <a:lumMod val="90000"/>
                  <a:lumOff val="10000"/>
                </a:schemeClr>
              </a:solidFill>
            </a:endParaRPr>
          </a:p>
          <a:p>
            <a:r>
              <a:rPr lang="fr-FR" sz="2000" dirty="0" smtClean="0">
                <a:solidFill>
                  <a:schemeClr val="accent1">
                    <a:lumMod val="90000"/>
                    <a:lumOff val="10000"/>
                  </a:schemeClr>
                </a:solidFill>
              </a:rPr>
              <a:t>et </a:t>
            </a:r>
            <a:r>
              <a:rPr lang="fr-FR" sz="2000" dirty="0">
                <a:solidFill>
                  <a:schemeClr val="accent1">
                    <a:lumMod val="90000"/>
                    <a:lumOff val="10000"/>
                  </a:schemeClr>
                </a:solidFill>
              </a:rPr>
              <a:t>cible pérenne de </a:t>
            </a:r>
            <a:r>
              <a:rPr lang="fr-FR" sz="2000" dirty="0" smtClean="0">
                <a:solidFill>
                  <a:schemeClr val="accent1">
                    <a:lumMod val="90000"/>
                    <a:lumOff val="10000"/>
                  </a:schemeClr>
                </a:solidFill>
              </a:rPr>
              <a:t>financement</a:t>
            </a:r>
            <a:endParaRPr lang="fr-FR" sz="2000" dirty="0">
              <a:solidFill>
                <a:schemeClr val="accent1">
                  <a:lumMod val="90000"/>
                  <a:lumOff val="10000"/>
                </a:schemeClr>
              </a:solidFill>
            </a:endParaRPr>
          </a:p>
        </p:txBody>
      </p:sp>
    </p:spTree>
    <p:extLst>
      <p:ext uri="{BB962C8B-B14F-4D97-AF65-F5344CB8AC3E}">
        <p14:creationId xmlns:p14="http://schemas.microsoft.com/office/powerpoint/2010/main" val="1836029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33122C9-A0B9-462F-8757-0847AD287B63}" type="slidenum">
              <a:rPr lang="fr-FR" smtClean="0"/>
              <a:pPr/>
              <a:t>15</a:t>
            </a:fld>
            <a:endParaRPr lang="fr-FR" dirty="0"/>
          </a:p>
        </p:txBody>
      </p:sp>
      <p:sp>
        <p:nvSpPr>
          <p:cNvPr id="4" name="Espace réservé de la date 3"/>
          <p:cNvSpPr>
            <a:spLocks noGrp="1"/>
          </p:cNvSpPr>
          <p:nvPr>
            <p:ph type="dt" sz="half" idx="2"/>
          </p:nvPr>
        </p:nvSpPr>
        <p:spPr/>
        <p:txBody>
          <a:bodyPr/>
          <a:lstStyle/>
          <a:p>
            <a:r>
              <a:rPr lang="fr-FR" cap="all" smtClean="0"/>
              <a:t>01/02/2023</a:t>
            </a:r>
            <a:endParaRPr lang="fr-FR" cap="all" dirty="0"/>
          </a:p>
        </p:txBody>
      </p:sp>
      <p:sp>
        <p:nvSpPr>
          <p:cNvPr id="8" name="Espace réservé du pied de page 7"/>
          <p:cNvSpPr>
            <a:spLocks noGrp="1"/>
          </p:cNvSpPr>
          <p:nvPr>
            <p:ph type="ftr" sz="quarter" idx="3"/>
          </p:nvPr>
        </p:nvSpPr>
        <p:spPr/>
        <p:txBody>
          <a:bodyPr/>
          <a:lstStyle/>
          <a:p>
            <a:r>
              <a:rPr lang="fr-FR" dirty="0" smtClean="0"/>
              <a:t>Direction générale de l’offre de soins</a:t>
            </a:r>
            <a:endParaRPr lang="fr-FR" dirty="0"/>
          </a:p>
        </p:txBody>
      </p:sp>
      <p:sp>
        <p:nvSpPr>
          <p:cNvPr id="12" name="Espace réservé du texte 2"/>
          <p:cNvSpPr>
            <a:spLocks noGrp="1"/>
          </p:cNvSpPr>
          <p:nvPr>
            <p:ph type="body" sz="quarter" idx="14"/>
          </p:nvPr>
        </p:nvSpPr>
        <p:spPr>
          <a:xfrm>
            <a:off x="318690" y="1095477"/>
            <a:ext cx="8148085" cy="2177274"/>
          </a:xfrm>
          <a:ln>
            <a:solidFill>
              <a:srgbClr val="002060"/>
            </a:solidFill>
          </a:ln>
        </p:spPr>
        <p:txBody>
          <a:bodyPr/>
          <a:lstStyle/>
          <a:p>
            <a:r>
              <a:rPr lang="fr-FR" sz="1800" b="1" dirty="0" smtClean="0">
                <a:solidFill>
                  <a:srgbClr val="002060"/>
                </a:solidFill>
              </a:rPr>
              <a:t>Demandes</a:t>
            </a:r>
            <a:r>
              <a:rPr lang="fr-FR" sz="1800" dirty="0" smtClean="0">
                <a:solidFill>
                  <a:srgbClr val="002060"/>
                </a:solidFill>
              </a:rPr>
              <a:t> </a:t>
            </a:r>
            <a:r>
              <a:rPr lang="fr-FR" sz="1800" b="1" dirty="0" smtClean="0">
                <a:solidFill>
                  <a:srgbClr val="002060"/>
                </a:solidFill>
              </a:rPr>
              <a:t>d’élargissement</a:t>
            </a:r>
            <a:r>
              <a:rPr lang="fr-FR" sz="1800" dirty="0" smtClean="0">
                <a:solidFill>
                  <a:srgbClr val="002060"/>
                </a:solidFill>
              </a:rPr>
              <a:t> de la biologie délocalisée </a:t>
            </a:r>
            <a:r>
              <a:rPr kumimoji="1" lang="en-US" sz="1800" dirty="0" smtClean="0">
                <a:solidFill>
                  <a:srgbClr val="002060"/>
                </a:solidFill>
              </a:rPr>
              <a:t>aux </a:t>
            </a:r>
            <a:r>
              <a:rPr kumimoji="1" lang="en-US" sz="1800" dirty="0">
                <a:solidFill>
                  <a:srgbClr val="002060"/>
                </a:solidFill>
              </a:rPr>
              <a:t>structures </a:t>
            </a:r>
            <a:r>
              <a:rPr kumimoji="1" lang="en-US" sz="1800" dirty="0" smtClean="0">
                <a:solidFill>
                  <a:srgbClr val="002060"/>
                </a:solidFill>
              </a:rPr>
              <a:t>de prevention et au </a:t>
            </a:r>
            <a:r>
              <a:rPr kumimoji="1" lang="en-US" sz="1800" dirty="0" err="1" smtClean="0">
                <a:solidFill>
                  <a:srgbClr val="002060"/>
                </a:solidFill>
              </a:rPr>
              <a:t>dépistage</a:t>
            </a:r>
            <a:endParaRPr kumimoji="1" lang="en-US" sz="1800" dirty="0" smtClean="0">
              <a:solidFill>
                <a:srgbClr val="002060"/>
              </a:solidFill>
            </a:endParaRPr>
          </a:p>
          <a:p>
            <a:endParaRPr lang="fr-FR" sz="1800" dirty="0" smtClean="0">
              <a:solidFill>
                <a:srgbClr val="002060"/>
              </a:solidFill>
            </a:endParaRPr>
          </a:p>
          <a:p>
            <a:r>
              <a:rPr lang="fr-FR" i="1" dirty="0">
                <a:solidFill>
                  <a:srgbClr val="002060"/>
                </a:solidFill>
              </a:rPr>
              <a:t>la Fédération Nationale des Pôles et des Réseaux Hépatites pour procéder à l’élargissement du type d’examens (dépistage de l’hépatite C - VHC) et des lieux (centres de soins et d’accompagnement et de prévention en addictologie – CSAPA - et aux centres d’accueil et d’accompagnement à la réduction des risques pour usagers de drogues – CAARUD</a:t>
            </a:r>
            <a:r>
              <a:rPr lang="fr-FR" i="1" dirty="0" smtClean="0">
                <a:solidFill>
                  <a:srgbClr val="002060"/>
                </a:solidFill>
              </a:rPr>
              <a:t>)</a:t>
            </a:r>
          </a:p>
          <a:p>
            <a:r>
              <a:rPr lang="fr-FR" i="1" dirty="0" smtClean="0">
                <a:solidFill>
                  <a:srgbClr val="002060"/>
                </a:solidFill>
              </a:rPr>
              <a:t>Centres gratuits d’information de dépistage- </a:t>
            </a:r>
            <a:r>
              <a:rPr lang="fr-FR" i="1" dirty="0" err="1" smtClean="0">
                <a:solidFill>
                  <a:srgbClr val="002060"/>
                </a:solidFill>
              </a:rPr>
              <a:t>CeGIDD</a:t>
            </a:r>
            <a:r>
              <a:rPr lang="fr-FR" i="1" dirty="0" smtClean="0">
                <a:solidFill>
                  <a:srgbClr val="002060"/>
                </a:solidFill>
              </a:rPr>
              <a:t>  </a:t>
            </a:r>
            <a:endParaRPr kumimoji="1" lang="fr-FR" i="1" dirty="0">
              <a:solidFill>
                <a:srgbClr val="002060"/>
              </a:solidFill>
            </a:endParaRPr>
          </a:p>
        </p:txBody>
      </p:sp>
      <p:sp>
        <p:nvSpPr>
          <p:cNvPr id="5" name="Rectangle 4"/>
          <p:cNvSpPr/>
          <p:nvPr/>
        </p:nvSpPr>
        <p:spPr>
          <a:xfrm>
            <a:off x="277310" y="3590564"/>
            <a:ext cx="8230844" cy="954107"/>
          </a:xfrm>
          <a:prstGeom prst="rect">
            <a:avLst/>
          </a:prstGeom>
        </p:spPr>
        <p:txBody>
          <a:bodyPr wrap="square">
            <a:spAutoFit/>
          </a:bodyPr>
          <a:lstStyle/>
          <a:p>
            <a:r>
              <a:rPr lang="fr-FR" sz="1400" dirty="0">
                <a:solidFill>
                  <a:srgbClr val="002060"/>
                </a:solidFill>
              </a:rPr>
              <a:t>Mission </a:t>
            </a:r>
            <a:r>
              <a:rPr lang="fr-FR" sz="1400" dirty="0" smtClean="0">
                <a:solidFill>
                  <a:srgbClr val="002060"/>
                </a:solidFill>
              </a:rPr>
              <a:t>IGAS sur la biologie a été annoncée pour 2023</a:t>
            </a:r>
            <a:endParaRPr lang="fr-FR" sz="1400" dirty="0">
              <a:solidFill>
                <a:srgbClr val="002060"/>
              </a:solidFill>
            </a:endParaRPr>
          </a:p>
          <a:p>
            <a:r>
              <a:rPr lang="fr-FR" sz="1400" dirty="0">
                <a:solidFill>
                  <a:srgbClr val="002060"/>
                </a:solidFill>
              </a:rPr>
              <a:t>Arbitrage en cours sur la suite à donner </a:t>
            </a:r>
            <a:r>
              <a:rPr lang="fr-FR" sz="1400" dirty="0" smtClean="0">
                <a:solidFill>
                  <a:srgbClr val="002060"/>
                </a:solidFill>
              </a:rPr>
              <a:t>:</a:t>
            </a:r>
          </a:p>
          <a:p>
            <a:r>
              <a:rPr lang="fr-FR" sz="1400" dirty="0">
                <a:solidFill>
                  <a:srgbClr val="002060"/>
                </a:solidFill>
              </a:rPr>
              <a:t>	</a:t>
            </a:r>
            <a:r>
              <a:rPr lang="fr-FR" sz="1400" dirty="0" smtClean="0">
                <a:solidFill>
                  <a:srgbClr val="002060"/>
                </a:solidFill>
              </a:rPr>
              <a:t>- mise </a:t>
            </a:r>
            <a:r>
              <a:rPr lang="fr-FR" sz="1400" dirty="0">
                <a:solidFill>
                  <a:srgbClr val="002060"/>
                </a:solidFill>
              </a:rPr>
              <a:t>en œuvre du </a:t>
            </a:r>
            <a:r>
              <a:rPr lang="fr-FR" sz="1400" dirty="0" smtClean="0">
                <a:solidFill>
                  <a:srgbClr val="002060"/>
                </a:solidFill>
              </a:rPr>
              <a:t>dispositif</a:t>
            </a:r>
          </a:p>
          <a:p>
            <a:r>
              <a:rPr lang="fr-FR" sz="1400" dirty="0">
                <a:solidFill>
                  <a:srgbClr val="002060"/>
                </a:solidFill>
              </a:rPr>
              <a:t>	</a:t>
            </a:r>
            <a:r>
              <a:rPr lang="fr-FR" sz="1400" dirty="0" smtClean="0">
                <a:solidFill>
                  <a:srgbClr val="002060"/>
                </a:solidFill>
              </a:rPr>
              <a:t>- attente </a:t>
            </a:r>
            <a:r>
              <a:rPr lang="fr-FR" sz="1400" dirty="0">
                <a:solidFill>
                  <a:srgbClr val="002060"/>
                </a:solidFill>
              </a:rPr>
              <a:t>des conclusions de la </a:t>
            </a:r>
            <a:r>
              <a:rPr lang="fr-FR" sz="1400" dirty="0" smtClean="0">
                <a:solidFill>
                  <a:srgbClr val="002060"/>
                </a:solidFill>
              </a:rPr>
              <a:t>mission</a:t>
            </a:r>
            <a:endParaRPr lang="fr-FR" sz="1400" dirty="0">
              <a:solidFill>
                <a:srgbClr val="002060"/>
              </a:solidFill>
            </a:endParaRPr>
          </a:p>
        </p:txBody>
      </p:sp>
      <p:sp>
        <p:nvSpPr>
          <p:cNvPr id="9" name="Titre 8"/>
          <p:cNvSpPr txBox="1">
            <a:spLocks/>
          </p:cNvSpPr>
          <p:nvPr/>
        </p:nvSpPr>
        <p:spPr>
          <a:xfrm>
            <a:off x="1509261" y="303567"/>
            <a:ext cx="6159084" cy="539991"/>
          </a:xfrm>
          <a:prstGeom prst="rect">
            <a:avLst/>
          </a:prstGeom>
        </p:spPr>
        <p:txBody>
          <a:bodyPr vert="horz" lIns="91440" tIns="45720" rIns="91440" bIns="45720" rtlCol="0" anchor="ctr">
            <a:noAutofit/>
          </a:bodyPr>
          <a:lstStyle>
            <a:lvl1pPr marL="14288" indent="0" algn="l" defTabSz="914400" rtl="0" eaLnBrk="1" latinLnBrk="0" hangingPunct="1">
              <a:lnSpc>
                <a:spcPct val="90000"/>
              </a:lnSpc>
              <a:spcBef>
                <a:spcPct val="0"/>
              </a:spcBef>
              <a:buNone/>
              <a:tabLst/>
              <a:defRPr sz="2500" b="1" kern="1200">
                <a:solidFill>
                  <a:schemeClr val="tx1"/>
                </a:solidFill>
                <a:latin typeface="+mj-lt"/>
                <a:ea typeface="+mj-ea"/>
                <a:cs typeface="+mj-cs"/>
              </a:defRPr>
            </a:lvl1pPr>
          </a:lstStyle>
          <a:p>
            <a:r>
              <a:rPr lang="fr-FR" sz="2400" dirty="0" smtClean="0">
                <a:solidFill>
                  <a:srgbClr val="002060"/>
                </a:solidFill>
              </a:rPr>
              <a:t>BIOLOGIE DELOCALISEE</a:t>
            </a:r>
            <a:br>
              <a:rPr lang="fr-FR" sz="2400" dirty="0" smtClean="0">
                <a:solidFill>
                  <a:srgbClr val="002060"/>
                </a:solidFill>
              </a:rPr>
            </a:br>
            <a:r>
              <a:rPr lang="fr-FR" sz="2000" dirty="0" smtClean="0">
                <a:solidFill>
                  <a:schemeClr val="accent1">
                    <a:lumMod val="90000"/>
                    <a:lumOff val="10000"/>
                  </a:schemeClr>
                </a:solidFill>
              </a:rPr>
              <a:t>Perspectives d’évolution à court/moyen terme</a:t>
            </a:r>
            <a:endParaRPr lang="fr-FR" sz="2000" dirty="0">
              <a:solidFill>
                <a:schemeClr val="accent1">
                  <a:lumMod val="90000"/>
                  <a:lumOff val="10000"/>
                </a:schemeClr>
              </a:solidFill>
            </a:endParaRPr>
          </a:p>
        </p:txBody>
      </p:sp>
    </p:spTree>
    <p:extLst>
      <p:ext uri="{BB962C8B-B14F-4D97-AF65-F5344CB8AC3E}">
        <p14:creationId xmlns:p14="http://schemas.microsoft.com/office/powerpoint/2010/main" val="3377484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 b="1" i="0" u="none" strike="noStrike" kern="1200" cap="none" spc="0" normalizeH="0" baseline="0" noProof="0" smtClean="0">
                <a:ln>
                  <a:noFill/>
                </a:ln>
                <a:solidFill>
                  <a:srgbClr val="000000">
                    <a:alpha val="0"/>
                  </a:srgbClr>
                </a:solidFill>
                <a:effectLst/>
                <a:uLnTx/>
                <a:uFillTx/>
                <a:latin typeface="Arial"/>
                <a:ea typeface="+mn-ea"/>
                <a:cs typeface="+mn-cs"/>
              </a:rPr>
              <a:t>01/02/2023</a:t>
            </a:r>
            <a:endParaRPr kumimoji="0" lang="fr-FR" sz="100" b="1" i="0" u="none" strike="noStrike" kern="1200" cap="none" spc="0" normalizeH="0" baseline="0" noProof="0" dirty="0">
              <a:ln>
                <a:noFill/>
              </a:ln>
              <a:solidFill>
                <a:srgbClr val="000000">
                  <a:alpha val="0"/>
                </a:srgbClr>
              </a:solidFill>
              <a:effectLst/>
              <a:uLnTx/>
              <a:uFillTx/>
              <a:latin typeface="Arial"/>
              <a:ea typeface="+mn-ea"/>
              <a:cs typeface="+mn-cs"/>
            </a:endParaRPr>
          </a:p>
        </p:txBody>
      </p:sp>
      <p:sp>
        <p:nvSpPr>
          <p:cNvPr id="3" name="Espace réservé du pied de page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50" b="1" i="0" u="none" strike="noStrike" kern="1200" cap="none" spc="0" normalizeH="0" baseline="0" noProof="0" smtClean="0">
                <a:ln>
                  <a:noFill/>
                </a:ln>
                <a:solidFill>
                  <a:srgbClr val="000000"/>
                </a:solidFill>
                <a:effectLst/>
                <a:uLnTx/>
                <a:uFillTx/>
                <a:latin typeface="Arial"/>
                <a:ea typeface="+mn-ea"/>
                <a:cs typeface="+mn-cs"/>
              </a:rPr>
              <a:t>Direction générale de l’offre de soins</a:t>
            </a:r>
            <a:endParaRPr kumimoji="0" lang="fr-FR" sz="1150" b="1" i="0" u="none" strike="noStrike" kern="1200" cap="none" spc="0" normalizeH="0" baseline="0" noProof="0" dirty="0">
              <a:ln>
                <a:noFill/>
              </a:ln>
              <a:solidFill>
                <a:srgbClr val="000000"/>
              </a:solidFill>
              <a:effectLst/>
              <a:uLnTx/>
              <a:uFillTx/>
              <a:latin typeface="Arial"/>
              <a:ea typeface="+mn-ea"/>
              <a:cs typeface="+mn-cs"/>
            </a:endParaRP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C140CD-8AED-46FF-A9A2-77308F3F39AE}" type="slidenum">
              <a:rPr kumimoji="0" lang="fr-FR" sz="100" b="1" i="0" u="none" strike="noStrike" kern="1200" cap="none" spc="0" normalizeH="0" baseline="0" noProof="0" smtClean="0">
                <a:ln>
                  <a:noFill/>
                </a:ln>
                <a:solidFill>
                  <a:srgbClr val="000000">
                    <a:alpha val="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00" b="1" i="0" u="none" strike="noStrike" kern="1200" cap="none" spc="0" normalizeH="0" baseline="0" noProof="0" dirty="0">
              <a:ln>
                <a:noFill/>
              </a:ln>
              <a:solidFill>
                <a:srgbClr val="000000">
                  <a:alpha val="0"/>
                </a:srgbClr>
              </a:solidFill>
              <a:effectLst/>
              <a:uLnTx/>
              <a:uFillTx/>
              <a:latin typeface="Arial"/>
              <a:ea typeface="+mn-ea"/>
              <a:cs typeface="+mn-cs"/>
            </a:endParaRPr>
          </a:p>
        </p:txBody>
      </p:sp>
      <p:sp>
        <p:nvSpPr>
          <p:cNvPr id="5" name="Titre 4"/>
          <p:cNvSpPr>
            <a:spLocks noGrp="1"/>
          </p:cNvSpPr>
          <p:nvPr>
            <p:ph type="title"/>
          </p:nvPr>
        </p:nvSpPr>
        <p:spPr/>
        <p:txBody>
          <a:bodyPr/>
          <a:lstStyle/>
          <a:p>
            <a:endParaRPr lang="fr-FR"/>
          </a:p>
        </p:txBody>
      </p:sp>
      <p:sp>
        <p:nvSpPr>
          <p:cNvPr id="6" name="ZoneTexte 5"/>
          <p:cNvSpPr txBox="1"/>
          <p:nvPr/>
        </p:nvSpPr>
        <p:spPr>
          <a:xfrm>
            <a:off x="2843808" y="2715766"/>
            <a:ext cx="504056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smtClean="0">
                <a:ln>
                  <a:noFill/>
                </a:ln>
                <a:solidFill>
                  <a:srgbClr val="002060"/>
                </a:solidFill>
                <a:effectLst/>
                <a:uLnTx/>
                <a:uFillTx/>
                <a:latin typeface="Arial"/>
                <a:ea typeface="+mn-ea"/>
                <a:cs typeface="+mn-cs"/>
              </a:rPr>
              <a:t>REGLES PRUDENTIELLE</a:t>
            </a:r>
            <a:r>
              <a:rPr lang="fr-FR" sz="2400" b="1" dirty="0">
                <a:solidFill>
                  <a:srgbClr val="002060"/>
                </a:solidFill>
                <a:latin typeface="Arial"/>
              </a:rPr>
              <a:t>S</a:t>
            </a:r>
            <a:r>
              <a:rPr kumimoji="0" lang="fr-FR" sz="2400" b="1" i="0" u="none" strike="noStrike" kern="1200" cap="none" spc="0" normalizeH="0" baseline="0" noProof="0" dirty="0" smtClean="0">
                <a:ln>
                  <a:noFill/>
                </a:ln>
                <a:solidFill>
                  <a:srgbClr val="002060"/>
                </a:solidFill>
                <a:effectLst/>
                <a:uLnTx/>
                <a:uFillTx/>
                <a:latin typeface="Arial"/>
                <a:ea typeface="+mn-ea"/>
                <a:cs typeface="+mn-cs"/>
              </a:rPr>
              <a:t> TERRITORIALITE</a:t>
            </a:r>
            <a:endParaRPr kumimoji="0" lang="fr-FR" sz="2400" b="1" i="0" u="none" strike="noStrike" kern="1200" cap="none" spc="0" normalizeH="0" baseline="0" noProof="0" dirty="0">
              <a:ln>
                <a:noFill/>
              </a:ln>
              <a:solidFill>
                <a:srgbClr val="002060"/>
              </a:solidFill>
              <a:effectLst/>
              <a:uLnTx/>
              <a:uFillTx/>
              <a:latin typeface="Arial"/>
              <a:ea typeface="+mn-ea"/>
              <a:cs typeface="+mn-cs"/>
            </a:endParaRPr>
          </a:p>
        </p:txBody>
      </p:sp>
      <p:sp>
        <p:nvSpPr>
          <p:cNvPr id="7" name="ZoneTexte 6"/>
          <p:cNvSpPr txBox="1"/>
          <p:nvPr/>
        </p:nvSpPr>
        <p:spPr>
          <a:xfrm>
            <a:off x="1907704" y="3147814"/>
            <a:ext cx="6264696" cy="677108"/>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smtClean="0">
                <a:ln>
                  <a:noFill/>
                </a:ln>
                <a:solidFill>
                  <a:srgbClr val="002060"/>
                </a:solidFill>
                <a:effectLst/>
                <a:uLnTx/>
                <a:uFillTx/>
                <a:latin typeface="Arial"/>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smtClean="0">
                <a:ln>
                  <a:noFill/>
                </a:ln>
                <a:solidFill>
                  <a:srgbClr val="002060"/>
                </a:solidFill>
                <a:effectLst/>
                <a:uLnTx/>
                <a:uFillTx/>
                <a:latin typeface="Arial"/>
                <a:ea typeface="+mn-ea"/>
                <a:cs typeface="+mn-cs"/>
              </a:rPr>
              <a:t>Atelier biologie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smtClean="0">
                <a:ln>
                  <a:noFill/>
                </a:ln>
                <a:solidFill>
                  <a:srgbClr val="002060"/>
                </a:solidFill>
                <a:effectLst/>
                <a:uLnTx/>
                <a:uFillTx/>
                <a:latin typeface="Arial"/>
                <a:ea typeface="+mn-ea"/>
                <a:cs typeface="+mn-cs"/>
              </a:rPr>
              <a:t>1</a:t>
            </a:r>
            <a:r>
              <a:rPr kumimoji="0" lang="fr-FR" sz="1000" b="1" i="0" u="none" strike="noStrike" kern="1200" cap="none" spc="0" normalizeH="0" baseline="30000" noProof="0" dirty="0" smtClean="0">
                <a:ln>
                  <a:noFill/>
                </a:ln>
                <a:solidFill>
                  <a:srgbClr val="002060"/>
                </a:solidFill>
                <a:effectLst/>
                <a:uLnTx/>
                <a:uFillTx/>
                <a:latin typeface="Arial"/>
                <a:ea typeface="+mn-ea"/>
                <a:cs typeface="+mn-cs"/>
              </a:rPr>
              <a:t>er</a:t>
            </a:r>
            <a:r>
              <a:rPr kumimoji="0" lang="fr-FR" sz="1000" b="1" i="0" u="none" strike="noStrike" kern="1200" cap="none" spc="0" normalizeH="0" baseline="0" noProof="0" dirty="0" smtClean="0">
                <a:ln>
                  <a:noFill/>
                </a:ln>
                <a:solidFill>
                  <a:srgbClr val="002060"/>
                </a:solidFill>
                <a:effectLst/>
                <a:uLnTx/>
                <a:uFillTx/>
                <a:latin typeface="Arial"/>
                <a:ea typeface="+mn-ea"/>
                <a:cs typeface="+mn-cs"/>
              </a:rPr>
              <a:t> février 2023</a:t>
            </a:r>
          </a:p>
        </p:txBody>
      </p:sp>
    </p:spTree>
    <p:extLst>
      <p:ext uri="{BB962C8B-B14F-4D97-AF65-F5344CB8AC3E}">
        <p14:creationId xmlns:p14="http://schemas.microsoft.com/office/powerpoint/2010/main" val="798941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403648" y="0"/>
            <a:ext cx="7416824" cy="70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solidFill>
                  <a:srgbClr val="002060"/>
                </a:solidFill>
              </a:rPr>
              <a:t>Règles prudentielles</a:t>
            </a:r>
            <a:endParaRPr lang="fr-FR" sz="2400" b="1" dirty="0">
              <a:solidFill>
                <a:srgbClr val="002060"/>
              </a:solidFill>
            </a:endParaRPr>
          </a:p>
        </p:txBody>
      </p:sp>
      <p:sp>
        <p:nvSpPr>
          <p:cNvPr id="2" name="ZoneTexte 1"/>
          <p:cNvSpPr txBox="1"/>
          <p:nvPr/>
        </p:nvSpPr>
        <p:spPr>
          <a:xfrm>
            <a:off x="251520" y="915566"/>
            <a:ext cx="8343900" cy="4048096"/>
          </a:xfrm>
          <a:prstGeom prst="rect">
            <a:avLst/>
          </a:prstGeom>
          <a:noFill/>
        </p:spPr>
        <p:txBody>
          <a:bodyPr wrap="square" rtlCol="0">
            <a:spAutoFit/>
          </a:bodyPr>
          <a:lstStyle/>
          <a:p>
            <a:pPr algn="just">
              <a:lnSpc>
                <a:spcPct val="105000"/>
              </a:lnSpc>
            </a:pPr>
            <a:r>
              <a:rPr lang="fr-FR" sz="1100" b="1" dirty="0">
                <a:solidFill>
                  <a:srgbClr val="002060"/>
                </a:solidFill>
              </a:rPr>
              <a:t>1- Règle des 25% des besoins de la population </a:t>
            </a:r>
            <a:r>
              <a:rPr lang="fr-FR" sz="1100" b="1" u="sng" dirty="0"/>
              <a:t>Article L6222-2 </a:t>
            </a:r>
            <a:r>
              <a:rPr lang="fr-FR" sz="1100" b="1" dirty="0"/>
              <a:t>du CSP</a:t>
            </a:r>
          </a:p>
          <a:p>
            <a:pPr lvl="1" algn="just">
              <a:lnSpc>
                <a:spcPct val="107000"/>
              </a:lnSpc>
            </a:pPr>
            <a:r>
              <a:rPr lang="fr-FR" sz="1100" dirty="0"/>
              <a:t>Le directeur général de l'agence régionale de santé peut s'opposer à l'ouverture d'un laboratoire de biologie médicale ou d'un site d'un laboratoire de biologie médicale, lorsqu'elle aurait pour effet de porter, sur la zone déterminée en application du b du 2° de l'article L. 1434-9 considérée, l'offre d'examens de biologie médicale à un niveau supérieur de 25 % à celui des besoins de la population tels qu'ils sont définis par le schéma régional de santé prévu à l'article L. 1434-2.</a:t>
            </a:r>
          </a:p>
          <a:p>
            <a:pPr algn="just">
              <a:lnSpc>
                <a:spcPct val="105000"/>
              </a:lnSpc>
            </a:pPr>
            <a:endParaRPr lang="fr-FR" sz="1100" b="1" dirty="0" smtClean="0">
              <a:solidFill>
                <a:srgbClr val="002060"/>
              </a:solidFill>
            </a:endParaRPr>
          </a:p>
          <a:p>
            <a:pPr algn="just">
              <a:lnSpc>
                <a:spcPct val="105000"/>
              </a:lnSpc>
            </a:pPr>
            <a:r>
              <a:rPr lang="fr-FR" sz="1100" b="1" dirty="0" smtClean="0">
                <a:solidFill>
                  <a:srgbClr val="002060"/>
                </a:solidFill>
              </a:rPr>
              <a:t>2- Territoires </a:t>
            </a:r>
            <a:r>
              <a:rPr lang="fr-FR" sz="1100" b="1" dirty="0">
                <a:solidFill>
                  <a:srgbClr val="002060"/>
                </a:solidFill>
              </a:rPr>
              <a:t>limitrophes </a:t>
            </a:r>
            <a:r>
              <a:rPr lang="fr-FR" sz="1100" b="1" dirty="0" smtClean="0">
                <a:hlinkClick r:id="rId3"/>
              </a:rPr>
              <a:t>Article </a:t>
            </a:r>
            <a:r>
              <a:rPr lang="fr-FR" sz="1100" b="1" dirty="0">
                <a:hlinkClick r:id="rId3"/>
              </a:rPr>
              <a:t>L6222-5</a:t>
            </a:r>
            <a:r>
              <a:rPr lang="fr-FR" sz="1100" b="1" dirty="0"/>
              <a:t> du CSP</a:t>
            </a:r>
          </a:p>
          <a:p>
            <a:pPr lvl="1" algn="just">
              <a:lnSpc>
                <a:spcPct val="107000"/>
              </a:lnSpc>
            </a:pPr>
            <a:r>
              <a:rPr lang="fr-FR" sz="1100" dirty="0"/>
              <a:t>Les sites du laboratoire de biologie médicale sont localisés soit sur la même zone déterminée en application du b du 2° de l'article L. 1434-9, et au maximum sur trois de ces zones limitrophes, sauf dérogation accordée par le directeur général de l'agence régionale de santé dans des conditions déterminées par décret en Conseil d'Etat et prévue par le schéma régional de santé.</a:t>
            </a:r>
          </a:p>
          <a:p>
            <a:pPr algn="just">
              <a:lnSpc>
                <a:spcPct val="107000"/>
              </a:lnSpc>
            </a:pPr>
            <a:endParaRPr lang="fr-FR" sz="1100" dirty="0" smtClean="0"/>
          </a:p>
          <a:p>
            <a:pPr lvl="0">
              <a:lnSpc>
                <a:spcPct val="105000"/>
              </a:lnSpc>
            </a:pPr>
            <a:r>
              <a:rPr lang="fr-FR" sz="1100" b="1" dirty="0" smtClean="0">
                <a:solidFill>
                  <a:srgbClr val="002060"/>
                </a:solidFill>
              </a:rPr>
              <a:t>3- Un </a:t>
            </a:r>
            <a:r>
              <a:rPr lang="fr-FR" sz="1100" b="1" dirty="0">
                <a:solidFill>
                  <a:srgbClr val="002060"/>
                </a:solidFill>
              </a:rPr>
              <a:t>biologiste par site  </a:t>
            </a:r>
            <a:r>
              <a:rPr lang="fr-FR" sz="1100" b="1" u="sng" dirty="0"/>
              <a:t>Article L6222-6 </a:t>
            </a:r>
            <a:r>
              <a:rPr lang="fr-FR" sz="1100" b="1" dirty="0"/>
              <a:t>du CSP</a:t>
            </a:r>
          </a:p>
          <a:p>
            <a:pPr lvl="1" algn="just">
              <a:lnSpc>
                <a:spcPct val="107000"/>
              </a:lnSpc>
            </a:pPr>
            <a:r>
              <a:rPr lang="fr-FR" sz="1100" dirty="0"/>
              <a:t>Sur chacun des sites, un biologiste du laboratoire doit être en mesure de répondre aux besoins du site et, le cas échéant, d'intervenir dans des délais compatibles avec les impératifs de sécurité des patients. Pour assurer le respect de cette obligation, le laboratoire doit comporter un nombre de biologistes au moins égal au nombre de sites qu'il a créés. Le biologiste assumant la responsabilité du site doit être identifiable à tout moment.</a:t>
            </a:r>
          </a:p>
          <a:p>
            <a:pPr lvl="1" algn="just">
              <a:lnSpc>
                <a:spcPct val="107000"/>
              </a:lnSpc>
            </a:pPr>
            <a:r>
              <a:rPr lang="fr-FR" sz="1100" dirty="0">
                <a:hlinkClick r:id="rId4"/>
              </a:rPr>
              <a:t>Article R6222-2</a:t>
            </a:r>
            <a:r>
              <a:rPr lang="fr-FR" sz="1100" dirty="0"/>
              <a:t> du CSP</a:t>
            </a:r>
          </a:p>
          <a:p>
            <a:pPr lvl="1" algn="just">
              <a:lnSpc>
                <a:spcPct val="107000"/>
              </a:lnSpc>
            </a:pPr>
            <a:r>
              <a:rPr lang="fr-FR" sz="1100" dirty="0"/>
              <a:t>Un biologiste médical présent sur chaque site conformément aux dispositions de la première phrase de l'article </a:t>
            </a:r>
            <a:r>
              <a:rPr lang="fr-FR" sz="1100" dirty="0">
                <a:hlinkClick r:id="rId5" tooltip="Code de la santé publique - art. L6222-6 (V)"/>
              </a:rPr>
              <a:t>L. 6222-6</a:t>
            </a:r>
            <a:r>
              <a:rPr lang="fr-FR" sz="1100" dirty="0"/>
              <a:t>, ou un autre biologiste du laboratoire de biologie médicale, est désigné comme responsable de ce site au sens de ce même article. Il ne peut assurer simultanément cette responsabilité pour plusieurs sites.</a:t>
            </a:r>
          </a:p>
          <a:p>
            <a:pPr algn="just">
              <a:lnSpc>
                <a:spcPct val="105000"/>
              </a:lnSpc>
            </a:pPr>
            <a:endParaRPr lang="fr-FR" sz="1100" dirty="0" smtClean="0"/>
          </a:p>
        </p:txBody>
      </p:sp>
    </p:spTree>
    <p:extLst>
      <p:ext uri="{BB962C8B-B14F-4D97-AF65-F5344CB8AC3E}">
        <p14:creationId xmlns:p14="http://schemas.microsoft.com/office/powerpoint/2010/main" val="2849125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403648" y="0"/>
            <a:ext cx="7416824" cy="70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solidFill>
                  <a:srgbClr val="002060"/>
                </a:solidFill>
              </a:rPr>
              <a:t>Règles prudentielles</a:t>
            </a:r>
            <a:endParaRPr lang="fr-FR" sz="2400" b="1" dirty="0">
              <a:solidFill>
                <a:srgbClr val="002060"/>
              </a:solidFill>
            </a:endParaRPr>
          </a:p>
        </p:txBody>
      </p:sp>
      <p:sp>
        <p:nvSpPr>
          <p:cNvPr id="2" name="ZoneTexte 1"/>
          <p:cNvSpPr txBox="1"/>
          <p:nvPr/>
        </p:nvSpPr>
        <p:spPr>
          <a:xfrm>
            <a:off x="323528" y="1203598"/>
            <a:ext cx="8343900" cy="2624886"/>
          </a:xfrm>
          <a:prstGeom prst="rect">
            <a:avLst/>
          </a:prstGeom>
          <a:noFill/>
        </p:spPr>
        <p:txBody>
          <a:bodyPr wrap="square" rtlCol="0">
            <a:spAutoFit/>
          </a:bodyPr>
          <a:lstStyle/>
          <a:p>
            <a:pPr algn="just">
              <a:lnSpc>
                <a:spcPct val="107000"/>
              </a:lnSpc>
            </a:pPr>
            <a:endParaRPr lang="fr-FR" sz="1100" dirty="0"/>
          </a:p>
          <a:p>
            <a:pPr algn="just">
              <a:lnSpc>
                <a:spcPct val="105000"/>
              </a:lnSpc>
            </a:pPr>
            <a:r>
              <a:rPr lang="fr-FR" sz="1100" b="1" dirty="0">
                <a:solidFill>
                  <a:srgbClr val="002060"/>
                </a:solidFill>
              </a:rPr>
              <a:t>4</a:t>
            </a:r>
            <a:r>
              <a:rPr lang="fr-FR" sz="1100" b="1" dirty="0" smtClean="0">
                <a:solidFill>
                  <a:srgbClr val="002060"/>
                </a:solidFill>
              </a:rPr>
              <a:t>- </a:t>
            </a:r>
            <a:r>
              <a:rPr lang="fr-FR" sz="1100" b="1" dirty="0">
                <a:solidFill>
                  <a:srgbClr val="002060"/>
                </a:solidFill>
              </a:rPr>
              <a:t>Sous-traitance</a:t>
            </a:r>
            <a:r>
              <a:rPr lang="fr-FR" sz="1100" b="1" dirty="0"/>
              <a:t> </a:t>
            </a:r>
            <a:r>
              <a:rPr lang="fr-FR" sz="1100" b="1" dirty="0" smtClean="0">
                <a:hlinkClick r:id="rId3"/>
              </a:rPr>
              <a:t>Article </a:t>
            </a:r>
            <a:r>
              <a:rPr lang="fr-FR" sz="1100" b="1" dirty="0">
                <a:hlinkClick r:id="rId3"/>
              </a:rPr>
              <a:t>L6211-19</a:t>
            </a:r>
            <a:r>
              <a:rPr lang="fr-FR" sz="1100" b="1" dirty="0"/>
              <a:t> du CSP</a:t>
            </a:r>
          </a:p>
          <a:p>
            <a:pPr lvl="1" algn="just">
              <a:lnSpc>
                <a:spcPct val="107000"/>
              </a:lnSpc>
            </a:pPr>
            <a:r>
              <a:rPr lang="fr-FR" sz="1100" dirty="0"/>
              <a:t>I. - Lorsqu'un laboratoire de biologie médicale n'est pas en mesure de réaliser un examen de biologie médicale, il transmet à un autre laboratoire de biologie médicale les échantillons biologiques à des fins d'analyse et d'interprétation.</a:t>
            </a:r>
          </a:p>
          <a:p>
            <a:pPr lvl="1" algn="just">
              <a:lnSpc>
                <a:spcPct val="107000"/>
              </a:lnSpc>
            </a:pPr>
            <a:r>
              <a:rPr lang="fr-FR" sz="1100" dirty="0"/>
              <a:t>Ces transmissions ne peuvent excéder, pour une année civile, un pourcentage fixé par voie réglementaire et compris entre 10 et 20 % du nombre total d'examens de biologie médicale réalisés par le laboratoire.</a:t>
            </a:r>
          </a:p>
          <a:p>
            <a:pPr lvl="1" algn="just">
              <a:lnSpc>
                <a:spcPct val="107000"/>
              </a:lnSpc>
            </a:pPr>
            <a:r>
              <a:rPr lang="fr-FR" sz="1100" dirty="0"/>
              <a:t>[…]</a:t>
            </a:r>
          </a:p>
          <a:p>
            <a:pPr lvl="1" algn="just">
              <a:lnSpc>
                <a:spcPct val="107000"/>
              </a:lnSpc>
            </a:pPr>
            <a:r>
              <a:rPr lang="fr-FR" sz="1100" dirty="0"/>
              <a:t>II. - Le laboratoire de biologie médicale qui transmet des échantillons biologiques à un autre laboratoire n'est pas déchargé de sa responsabilité vis-à-vis du patient.</a:t>
            </a:r>
          </a:p>
          <a:p>
            <a:pPr lvl="1" algn="just">
              <a:lnSpc>
                <a:spcPct val="107000"/>
              </a:lnSpc>
            </a:pPr>
            <a:r>
              <a:rPr lang="fr-FR" sz="1100" dirty="0"/>
              <a:t>La communication appropriée du résultat d'un examen de biologie médicale dont l'analyse et l'interprétation ont été réalisées par un autre laboratoire de biologie médicale est, sauf urgence motivée, effectuée par le laboratoire qui a transmis l'échantillon conformément aux dispositions du 3° de </a:t>
            </a:r>
            <a:r>
              <a:rPr lang="fr-FR" sz="1100" dirty="0">
                <a:hlinkClick r:id="rId4"/>
              </a:rPr>
              <a:t>l'article L. 6211-2.</a:t>
            </a:r>
            <a:r>
              <a:rPr lang="fr-FR" sz="1100" dirty="0"/>
              <a:t> Celui-ci complète l'interprétation dans le contexte des autres examens qu'il a lui-même réalisés.</a:t>
            </a:r>
          </a:p>
          <a:p>
            <a:pPr algn="just">
              <a:lnSpc>
                <a:spcPct val="107000"/>
              </a:lnSpc>
            </a:pPr>
            <a:endParaRPr lang="fr-FR" sz="1100" dirty="0"/>
          </a:p>
        </p:txBody>
      </p:sp>
    </p:spTree>
    <p:extLst>
      <p:ext uri="{BB962C8B-B14F-4D97-AF65-F5344CB8AC3E}">
        <p14:creationId xmlns:p14="http://schemas.microsoft.com/office/powerpoint/2010/main" val="37248544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51520" y="1635646"/>
            <a:ext cx="8343900" cy="2172967"/>
          </a:xfrm>
          <a:prstGeom prst="rect">
            <a:avLst/>
          </a:prstGeom>
          <a:noFill/>
        </p:spPr>
        <p:txBody>
          <a:bodyPr wrap="square" rtlCol="0">
            <a:spAutoFit/>
          </a:bodyPr>
          <a:lstStyle/>
          <a:p>
            <a:pPr algn="just">
              <a:lnSpc>
                <a:spcPct val="105000"/>
              </a:lnSpc>
            </a:pPr>
            <a:endParaRPr lang="fr-FR" sz="1600" b="1" dirty="0" smtClean="0">
              <a:solidFill>
                <a:srgbClr val="002060"/>
              </a:solidFill>
            </a:endParaRPr>
          </a:p>
          <a:p>
            <a:pPr algn="just">
              <a:lnSpc>
                <a:spcPct val="105000"/>
              </a:lnSpc>
            </a:pPr>
            <a:r>
              <a:rPr lang="fr-FR" sz="1600" b="1" dirty="0">
                <a:solidFill>
                  <a:srgbClr val="002060"/>
                </a:solidFill>
              </a:rPr>
              <a:t> </a:t>
            </a:r>
            <a:r>
              <a:rPr lang="fr-FR" sz="1600" b="1" dirty="0" smtClean="0">
                <a:hlinkClick r:id="rId3"/>
              </a:rPr>
              <a:t>Article </a:t>
            </a:r>
            <a:r>
              <a:rPr lang="fr-FR" sz="1600" b="1" dirty="0">
                <a:hlinkClick r:id="rId3"/>
              </a:rPr>
              <a:t>L6222-5</a:t>
            </a:r>
            <a:r>
              <a:rPr lang="fr-FR" sz="1600" b="1" dirty="0"/>
              <a:t> du CSP</a:t>
            </a:r>
          </a:p>
          <a:p>
            <a:pPr lvl="1" algn="just">
              <a:lnSpc>
                <a:spcPct val="107000"/>
              </a:lnSpc>
            </a:pPr>
            <a:r>
              <a:rPr lang="fr-FR" sz="1600" dirty="0"/>
              <a:t>Les sites du laboratoire de biologie médicale sont localisés soit sur la même zone déterminée en application du b du 2° de l'article L. 1434-9, et au maximum sur </a:t>
            </a:r>
            <a:r>
              <a:rPr lang="fr-FR" sz="1600" b="1" dirty="0"/>
              <a:t>trois de ces zones limitrophes</a:t>
            </a:r>
            <a:r>
              <a:rPr lang="fr-FR" sz="1600" dirty="0"/>
              <a:t>, sauf dérogation accordée par le directeur général de l'agence régionale de santé dans des conditions déterminées par décret en Conseil d'Etat et prévue par le schéma régional de </a:t>
            </a:r>
            <a:r>
              <a:rPr lang="fr-FR" sz="1600" dirty="0" smtClean="0"/>
              <a:t>santé</a:t>
            </a:r>
            <a:endParaRPr lang="fr-FR" sz="1600" dirty="0"/>
          </a:p>
          <a:p>
            <a:endParaRPr lang="fr-FR" sz="1600" dirty="0"/>
          </a:p>
        </p:txBody>
      </p:sp>
      <p:sp>
        <p:nvSpPr>
          <p:cNvPr id="5" name="Rectangle 4"/>
          <p:cNvSpPr/>
          <p:nvPr/>
        </p:nvSpPr>
        <p:spPr>
          <a:xfrm>
            <a:off x="1331640" y="483518"/>
            <a:ext cx="7416824" cy="70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solidFill>
                  <a:srgbClr val="002060"/>
                </a:solidFill>
              </a:rPr>
              <a:t>Règles prudentielles</a:t>
            </a:r>
          </a:p>
          <a:p>
            <a:r>
              <a:rPr lang="fr-FR" sz="2400" b="1" dirty="0" smtClean="0">
                <a:solidFill>
                  <a:schemeClr val="accent1">
                    <a:lumMod val="90000"/>
                    <a:lumOff val="10000"/>
                  </a:schemeClr>
                </a:solidFill>
              </a:rPr>
              <a:t>Zonage : 3 zones d’implantation </a:t>
            </a:r>
            <a:endParaRPr lang="fr-FR" sz="2400" b="1" dirty="0">
              <a:solidFill>
                <a:schemeClr val="accent1">
                  <a:lumMod val="90000"/>
                  <a:lumOff val="10000"/>
                </a:schemeClr>
              </a:solidFill>
            </a:endParaRPr>
          </a:p>
        </p:txBody>
      </p:sp>
    </p:spTree>
    <p:extLst>
      <p:ext uri="{BB962C8B-B14F-4D97-AF65-F5344CB8AC3E}">
        <p14:creationId xmlns:p14="http://schemas.microsoft.com/office/powerpoint/2010/main" val="485562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03648" y="0"/>
            <a:ext cx="7416824" cy="70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solidFill>
                  <a:srgbClr val="002060"/>
                </a:solidFill>
              </a:rPr>
              <a:t>Règles prudentielles</a:t>
            </a:r>
          </a:p>
          <a:p>
            <a:r>
              <a:rPr lang="fr-FR" sz="2400" b="1" dirty="0" smtClean="0">
                <a:solidFill>
                  <a:schemeClr val="accent1">
                    <a:lumMod val="90000"/>
                    <a:lumOff val="10000"/>
                  </a:schemeClr>
                </a:solidFill>
              </a:rPr>
              <a:t>Zonage : 3 zones d’implantation </a:t>
            </a:r>
            <a:endParaRPr lang="fr-FR" sz="2400" b="1" dirty="0">
              <a:solidFill>
                <a:schemeClr val="accent1">
                  <a:lumMod val="90000"/>
                  <a:lumOff val="10000"/>
                </a:schemeClr>
              </a:solidFill>
            </a:endParaRPr>
          </a:p>
        </p:txBody>
      </p:sp>
      <p:sp>
        <p:nvSpPr>
          <p:cNvPr id="6" name="ZoneTexte 5"/>
          <p:cNvSpPr txBox="1"/>
          <p:nvPr/>
        </p:nvSpPr>
        <p:spPr>
          <a:xfrm>
            <a:off x="186958" y="730247"/>
            <a:ext cx="8343900" cy="1837426"/>
          </a:xfrm>
          <a:prstGeom prst="rect">
            <a:avLst/>
          </a:prstGeom>
          <a:noFill/>
        </p:spPr>
        <p:txBody>
          <a:bodyPr wrap="square" rtlCol="0">
            <a:spAutoFit/>
          </a:bodyPr>
          <a:lstStyle/>
          <a:p>
            <a:pPr algn="just">
              <a:lnSpc>
                <a:spcPct val="105000"/>
              </a:lnSpc>
            </a:pPr>
            <a:endParaRPr lang="fr-FR" sz="1200" b="1" dirty="0" smtClean="0">
              <a:solidFill>
                <a:srgbClr val="002060"/>
              </a:solidFill>
            </a:endParaRPr>
          </a:p>
          <a:p>
            <a:pPr algn="just">
              <a:lnSpc>
                <a:spcPct val="105000"/>
              </a:lnSpc>
            </a:pPr>
            <a:r>
              <a:rPr lang="fr-FR" sz="1200" b="1" dirty="0" smtClean="0">
                <a:solidFill>
                  <a:srgbClr val="002060"/>
                </a:solidFill>
              </a:rPr>
              <a:t>- Doctrine DGOS</a:t>
            </a:r>
          </a:p>
          <a:p>
            <a:pPr algn="just">
              <a:lnSpc>
                <a:spcPct val="105000"/>
              </a:lnSpc>
            </a:pPr>
            <a:endParaRPr lang="fr-FR" sz="1200" b="1" dirty="0" smtClean="0">
              <a:solidFill>
                <a:srgbClr val="002060"/>
              </a:solidFill>
            </a:endParaRPr>
          </a:p>
          <a:p>
            <a:pPr algn="just">
              <a:lnSpc>
                <a:spcPct val="105000"/>
              </a:lnSpc>
            </a:pPr>
            <a:r>
              <a:rPr lang="fr-FR" sz="1200" dirty="0"/>
              <a:t>L’enjeu est de maintenir la qualité des rendus d’examens dans des délais acceptables, sans perte de chance compte tenu des contraintes d’acheminement des échantillons biologiques entre les sites des LBM </a:t>
            </a:r>
            <a:r>
              <a:rPr lang="fr-FR" sz="1200" dirty="0" err="1"/>
              <a:t>multisites</a:t>
            </a:r>
            <a:r>
              <a:rPr lang="fr-FR" sz="1200" dirty="0"/>
              <a:t>, parfois éloignés. </a:t>
            </a:r>
            <a:endParaRPr lang="fr-FR" sz="1200" b="1" dirty="0" smtClean="0">
              <a:solidFill>
                <a:srgbClr val="002060"/>
              </a:solidFill>
            </a:endParaRPr>
          </a:p>
          <a:p>
            <a:pPr algn="just">
              <a:lnSpc>
                <a:spcPct val="105000"/>
              </a:lnSpc>
            </a:pPr>
            <a:r>
              <a:rPr lang="fr-FR" sz="1200" dirty="0" smtClean="0"/>
              <a:t>Il a donc été interprété que la </a:t>
            </a:r>
            <a:r>
              <a:rPr lang="fr-FR" sz="1200" dirty="0"/>
              <a:t>notion de </a:t>
            </a:r>
            <a:r>
              <a:rPr lang="fr-FR" sz="1200" b="1" dirty="0"/>
              <a:t>zones limitrophes </a:t>
            </a:r>
            <a:r>
              <a:rPr lang="fr-FR" sz="1200" b="1" dirty="0" smtClean="0"/>
              <a:t>devait s’entendre </a:t>
            </a:r>
            <a:r>
              <a:rPr lang="fr-FR" sz="1200" b="1" dirty="0"/>
              <a:t>comme contigües/attenantes entre elles,</a:t>
            </a:r>
            <a:r>
              <a:rPr lang="fr-FR" sz="1200" dirty="0"/>
              <a:t> c’est-à-dire avec des frontières communes permettant dans un temps limité les transports des échantillons et les déplacements des biologistes médicaux sur les différents sites d’un LBM. Les possibilités de dérogation par le DGARS dans le SRS ont vocation à répondre à des spécificités/contraintes </a:t>
            </a:r>
            <a:r>
              <a:rPr lang="fr-FR" sz="1200" dirty="0" smtClean="0"/>
              <a:t>locales.</a:t>
            </a:r>
            <a:endParaRPr lang="fr-FR" sz="1200" dirty="0"/>
          </a:p>
        </p:txBody>
      </p:sp>
      <p:sp>
        <p:nvSpPr>
          <p:cNvPr id="7" name="ZoneTexte 6"/>
          <p:cNvSpPr txBox="1"/>
          <p:nvPr/>
        </p:nvSpPr>
        <p:spPr>
          <a:xfrm>
            <a:off x="186958" y="2427734"/>
            <a:ext cx="8343900" cy="1311128"/>
          </a:xfrm>
          <a:prstGeom prst="rect">
            <a:avLst/>
          </a:prstGeom>
          <a:noFill/>
        </p:spPr>
        <p:txBody>
          <a:bodyPr wrap="square" rtlCol="0">
            <a:spAutoFit/>
          </a:bodyPr>
          <a:lstStyle/>
          <a:p>
            <a:pPr algn="just">
              <a:lnSpc>
                <a:spcPct val="105000"/>
              </a:lnSpc>
            </a:pPr>
            <a:endParaRPr lang="fr-FR" sz="1200" b="1" dirty="0" smtClean="0">
              <a:solidFill>
                <a:srgbClr val="002060"/>
              </a:solidFill>
            </a:endParaRPr>
          </a:p>
          <a:p>
            <a:pPr algn="just">
              <a:lnSpc>
                <a:spcPct val="105000"/>
              </a:lnSpc>
            </a:pPr>
            <a:r>
              <a:rPr lang="fr-FR" sz="1200" b="1" dirty="0" smtClean="0">
                <a:solidFill>
                  <a:srgbClr val="002060"/>
                </a:solidFill>
              </a:rPr>
              <a:t>- Autre interprétation</a:t>
            </a:r>
          </a:p>
          <a:p>
            <a:pPr algn="just">
              <a:lnSpc>
                <a:spcPct val="105000"/>
              </a:lnSpc>
            </a:pPr>
            <a:endParaRPr lang="fr-FR" sz="1200" b="1" dirty="0" smtClean="0">
              <a:solidFill>
                <a:srgbClr val="002060"/>
              </a:solidFill>
            </a:endParaRPr>
          </a:p>
          <a:p>
            <a:pPr algn="just">
              <a:lnSpc>
                <a:spcPct val="115000"/>
              </a:lnSpc>
              <a:spcAft>
                <a:spcPts val="0"/>
              </a:spcAft>
            </a:pPr>
            <a:r>
              <a:rPr lang="fr-FR" sz="1200" dirty="0"/>
              <a:t>N</a:t>
            </a:r>
            <a:r>
              <a:rPr lang="fr-FR" sz="1200" dirty="0" smtClean="0"/>
              <a:t>otion </a:t>
            </a:r>
            <a:r>
              <a:rPr lang="fr-FR" sz="1200" dirty="0"/>
              <a:t>de trois zones limitrophes sans lien entre la zone 1 et 3 </a:t>
            </a:r>
            <a:r>
              <a:rPr lang="fr-FR" sz="1200" dirty="0" smtClean="0"/>
              <a:t>affaiblit </a:t>
            </a:r>
            <a:r>
              <a:rPr lang="fr-FR" sz="1200" dirty="0"/>
              <a:t>la portée de la règle prudentielle de la limitation territoriale </a:t>
            </a:r>
            <a:r>
              <a:rPr lang="fr-FR" sz="1200" dirty="0" smtClean="0"/>
              <a:t>en permettant </a:t>
            </a:r>
            <a:r>
              <a:rPr lang="fr-FR" sz="1200" dirty="0" smtClean="0">
                <a:ea typeface="Calibri" panose="020F0502020204030204" pitchFamily="34" charset="0"/>
                <a:cs typeface="Times New Roman" panose="02020603050405020304" pitchFamily="18" charset="0"/>
              </a:rPr>
              <a:t>la </a:t>
            </a:r>
            <a:r>
              <a:rPr lang="fr-FR" sz="1200" dirty="0">
                <a:ea typeface="Calibri" panose="020F0502020204030204" pitchFamily="34" charset="0"/>
                <a:cs typeface="Times New Roman" panose="02020603050405020304" pitchFamily="18" charset="0"/>
              </a:rPr>
              <a:t>fusion de deux sociétés se trouvant dans le ressort d’une région lorsque leurs sites sont situés dans des zones non limitrophes entres </a:t>
            </a:r>
            <a:r>
              <a:rPr lang="fr-FR" sz="1200" dirty="0" smtClean="0">
                <a:ea typeface="Calibri" panose="020F0502020204030204" pitchFamily="34" charset="0"/>
                <a:cs typeface="Times New Roman" panose="02020603050405020304" pitchFamily="18" charset="0"/>
              </a:rPr>
              <a:t>elles. </a:t>
            </a:r>
            <a:endParaRPr lang="fr-FR" sz="1200" dirty="0"/>
          </a:p>
        </p:txBody>
      </p:sp>
      <p:sp>
        <p:nvSpPr>
          <p:cNvPr id="3" name="Rectangle 2"/>
          <p:cNvSpPr/>
          <p:nvPr/>
        </p:nvSpPr>
        <p:spPr>
          <a:xfrm>
            <a:off x="1619672" y="3864169"/>
            <a:ext cx="5616624" cy="729430"/>
          </a:xfrm>
          <a:prstGeom prst="rect">
            <a:avLst/>
          </a:prstGeom>
        </p:spPr>
        <p:txBody>
          <a:bodyPr wrap="square">
            <a:spAutoFit/>
          </a:bodyPr>
          <a:lstStyle/>
          <a:p>
            <a:pPr lvl="0" algn="just">
              <a:lnSpc>
                <a:spcPct val="115000"/>
              </a:lnSpc>
            </a:pPr>
            <a:r>
              <a:rPr lang="fr-FR" sz="1200" i="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Notons que l’application de la doctrine n’empêchait </a:t>
            </a:r>
            <a:r>
              <a:rPr lang="fr-FR" sz="1200"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pas de fusionner avec une société établie dans le ressort d’une autre ARS, dont les sites se trouveraient dans une zone limitrophe aux deux autres de la région concernée.</a:t>
            </a:r>
          </a:p>
        </p:txBody>
      </p:sp>
    </p:spTree>
    <p:extLst>
      <p:ext uri="{BB962C8B-B14F-4D97-AF65-F5344CB8AC3E}">
        <p14:creationId xmlns:p14="http://schemas.microsoft.com/office/powerpoint/2010/main" val="21702619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44980" y="1635646"/>
            <a:ext cx="8343900" cy="2343719"/>
          </a:xfrm>
          <a:prstGeom prst="rect">
            <a:avLst/>
          </a:prstGeom>
          <a:noFill/>
        </p:spPr>
        <p:txBody>
          <a:bodyPr wrap="square" rtlCol="0">
            <a:spAutoFit/>
          </a:bodyPr>
          <a:lstStyle/>
          <a:p>
            <a:pPr algn="just">
              <a:lnSpc>
                <a:spcPct val="105000"/>
              </a:lnSpc>
            </a:pPr>
            <a:r>
              <a:rPr lang="fr-FR" sz="1400" b="1" dirty="0" smtClean="0">
                <a:solidFill>
                  <a:srgbClr val="002060"/>
                </a:solidFill>
              </a:rPr>
              <a:t>- Jugement </a:t>
            </a:r>
            <a:r>
              <a:rPr lang="fr-FR" sz="1400" b="1" dirty="0" smtClean="0">
                <a:solidFill>
                  <a:srgbClr val="002060"/>
                </a:solidFill>
              </a:rPr>
              <a:t>rendu en PACA : censure de la doctrine ministérielle</a:t>
            </a:r>
          </a:p>
          <a:p>
            <a:pPr algn="just">
              <a:lnSpc>
                <a:spcPct val="105000"/>
              </a:lnSpc>
            </a:pPr>
            <a:endParaRPr lang="fr-FR" sz="1400" b="1" dirty="0" smtClean="0">
              <a:solidFill>
                <a:srgbClr val="002060"/>
              </a:solidFill>
            </a:endParaRPr>
          </a:p>
          <a:p>
            <a:pPr algn="just">
              <a:lnSpc>
                <a:spcPct val="105000"/>
              </a:lnSpc>
            </a:pPr>
            <a:endParaRPr lang="fr-FR" sz="1400" b="1" dirty="0" smtClean="0">
              <a:solidFill>
                <a:srgbClr val="002060"/>
              </a:solidFill>
            </a:endParaRPr>
          </a:p>
          <a:p>
            <a:pPr algn="just">
              <a:lnSpc>
                <a:spcPct val="105000"/>
              </a:lnSpc>
            </a:pPr>
            <a:r>
              <a:rPr lang="fr-FR" sz="1400" b="1" dirty="0" smtClean="0">
                <a:solidFill>
                  <a:srgbClr val="002060"/>
                </a:solidFill>
              </a:rPr>
              <a:t>- Position </a:t>
            </a:r>
            <a:r>
              <a:rPr lang="fr-FR" sz="1400" b="1" dirty="0" smtClean="0">
                <a:solidFill>
                  <a:srgbClr val="002060"/>
                </a:solidFill>
              </a:rPr>
              <a:t>ARS sur l’évolution de la doctrine </a:t>
            </a:r>
            <a:endParaRPr lang="fr-FR" sz="1400" b="1" dirty="0">
              <a:solidFill>
                <a:srgbClr val="002060"/>
              </a:solidFill>
            </a:endParaRPr>
          </a:p>
          <a:p>
            <a:pPr algn="just">
              <a:lnSpc>
                <a:spcPct val="105000"/>
              </a:lnSpc>
            </a:pPr>
            <a:endParaRPr lang="fr-FR" sz="1400" b="1" dirty="0" smtClean="0">
              <a:solidFill>
                <a:srgbClr val="002060"/>
              </a:solidFill>
            </a:endParaRPr>
          </a:p>
          <a:p>
            <a:pPr algn="just">
              <a:lnSpc>
                <a:spcPct val="105000"/>
              </a:lnSpc>
            </a:pPr>
            <a:endParaRPr lang="fr-FR" sz="1400" b="1" dirty="0" smtClean="0">
              <a:solidFill>
                <a:srgbClr val="002060"/>
              </a:solidFill>
            </a:endParaRPr>
          </a:p>
          <a:p>
            <a:pPr algn="just">
              <a:lnSpc>
                <a:spcPct val="105000"/>
              </a:lnSpc>
            </a:pPr>
            <a:r>
              <a:rPr lang="fr-FR" sz="1400" b="1" dirty="0" smtClean="0">
                <a:solidFill>
                  <a:srgbClr val="002060"/>
                </a:solidFill>
              </a:rPr>
              <a:t>- Sollicitation </a:t>
            </a:r>
            <a:r>
              <a:rPr lang="fr-FR" sz="1400" b="1" dirty="0" smtClean="0">
                <a:solidFill>
                  <a:srgbClr val="002060"/>
                </a:solidFill>
              </a:rPr>
              <a:t>post-GT (référents Biologie + DOS) </a:t>
            </a:r>
          </a:p>
          <a:p>
            <a:pPr algn="just">
              <a:lnSpc>
                <a:spcPct val="105000"/>
              </a:lnSpc>
            </a:pPr>
            <a:r>
              <a:rPr lang="fr-FR" sz="1400" b="1" dirty="0">
                <a:solidFill>
                  <a:srgbClr val="002060"/>
                </a:solidFill>
              </a:rPr>
              <a:t>	</a:t>
            </a:r>
            <a:r>
              <a:rPr lang="fr-FR" sz="1400" b="1" dirty="0" smtClean="0">
                <a:solidFill>
                  <a:srgbClr val="002060"/>
                </a:solidFill>
              </a:rPr>
              <a:t>- Besoin de faire évoluer la doctrine</a:t>
            </a:r>
          </a:p>
          <a:p>
            <a:pPr algn="just">
              <a:lnSpc>
                <a:spcPct val="105000"/>
              </a:lnSpc>
            </a:pPr>
            <a:r>
              <a:rPr lang="fr-FR" sz="1400" b="1" dirty="0">
                <a:solidFill>
                  <a:srgbClr val="002060"/>
                </a:solidFill>
              </a:rPr>
              <a:t>	</a:t>
            </a:r>
            <a:r>
              <a:rPr lang="fr-FR" sz="1400" b="1" dirty="0" smtClean="0">
                <a:solidFill>
                  <a:srgbClr val="002060"/>
                </a:solidFill>
              </a:rPr>
              <a:t>- Evaluation état des lieux des pratiques sur le zonage en région </a:t>
            </a:r>
            <a:endParaRPr lang="fr-FR" sz="1400" b="1" dirty="0"/>
          </a:p>
          <a:p>
            <a:endParaRPr lang="fr-FR" sz="1400" dirty="0"/>
          </a:p>
        </p:txBody>
      </p:sp>
      <p:sp>
        <p:nvSpPr>
          <p:cNvPr id="5" name="Rectangle 4"/>
          <p:cNvSpPr/>
          <p:nvPr/>
        </p:nvSpPr>
        <p:spPr>
          <a:xfrm>
            <a:off x="1398696" y="339502"/>
            <a:ext cx="7416824" cy="70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solidFill>
                  <a:srgbClr val="002060"/>
                </a:solidFill>
              </a:rPr>
              <a:t>Règles prudentielles</a:t>
            </a:r>
          </a:p>
          <a:p>
            <a:r>
              <a:rPr lang="fr-FR" sz="2400" b="1" dirty="0" smtClean="0">
                <a:solidFill>
                  <a:schemeClr val="accent1">
                    <a:lumMod val="90000"/>
                    <a:lumOff val="10000"/>
                  </a:schemeClr>
                </a:solidFill>
              </a:rPr>
              <a:t>Zonage : 3 zones d’implantation </a:t>
            </a:r>
            <a:endParaRPr lang="fr-FR" sz="2400" b="1" dirty="0">
              <a:solidFill>
                <a:schemeClr val="accent1">
                  <a:lumMod val="90000"/>
                  <a:lumOff val="10000"/>
                </a:schemeClr>
              </a:solidFill>
            </a:endParaRPr>
          </a:p>
        </p:txBody>
      </p:sp>
    </p:spTree>
    <p:extLst>
      <p:ext uri="{BB962C8B-B14F-4D97-AF65-F5344CB8AC3E}">
        <p14:creationId xmlns:p14="http://schemas.microsoft.com/office/powerpoint/2010/main" val="359403261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presentation ppt_DGOS.pptx" id="{B0064140-0F82-488E-B524-C6C2029099B4}" vid="{AA084E05-CF0D-4549-B783-425241C1B68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MSP Template PPT DGOS_mai 2022</Template>
  <TotalTime>1465</TotalTime>
  <Words>3454</Words>
  <Application>Microsoft Office PowerPoint</Application>
  <PresentationFormat>Affichage à l'écran (16:9)</PresentationFormat>
  <Paragraphs>257</Paragraphs>
  <Slides>21</Slides>
  <Notes>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21</vt:i4>
      </vt:variant>
    </vt:vector>
  </HeadingPairs>
  <TitlesOfParts>
    <vt:vector size="26" baseType="lpstr">
      <vt:lpstr>Arial</vt:lpstr>
      <vt:lpstr>Calibri</vt:lpstr>
      <vt:lpstr>Times New Roman</vt:lpstr>
      <vt:lpstr>Wingdings</vt:lpstr>
      <vt:lpstr>TEMPLATE_INTITULE_OFFICIEL</vt:lpstr>
      <vt:lpstr>Présentation PowerPoint</vt:lpstr>
      <vt:lpstr>BIOLOGIE DELOCALISEE Rappel du contexte</vt:lpstr>
      <vt:lpstr>BIOLOGIE DELOCALISEE Caractéristiques du dispositif</vt:lpstr>
      <vt:lpstr>BIOLOGIE DELOCALISEE Etat d’avancement des travaux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Objectifs : Maitriser le déploiement de la biologie délocalisée et assurer sa pertinence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Client</Manager>
  <Company>PPT/DSI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VALADE, Sandrine (DGOS/SOUS-DIR REGULATION OFFRE SOINS/R3)</dc:creator>
  <cp:lastModifiedBy>VALADE, Sandrine (DGOS/SOUS-DIR REGULATION OFFRE SOINS/R3)</cp:lastModifiedBy>
  <cp:revision>64</cp:revision>
  <dcterms:created xsi:type="dcterms:W3CDTF">2022-06-21T07:01:16Z</dcterms:created>
  <dcterms:modified xsi:type="dcterms:W3CDTF">2023-01-31T21:14:04Z</dcterms:modified>
</cp:coreProperties>
</file>