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7"/>
  </p:notesMasterIdLst>
  <p:sldIdLst>
    <p:sldId id="264" r:id="rId2"/>
    <p:sldId id="257" r:id="rId3"/>
    <p:sldId id="258" r:id="rId4"/>
    <p:sldId id="266" r:id="rId5"/>
    <p:sldId id="265" r:id="rId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 autoAdjust="0"/>
  </p:normalViewPr>
  <p:slideViewPr>
    <p:cSldViewPr showGuides="1">
      <p:cViewPr varScale="1">
        <p:scale>
          <a:sx n="139" d="100"/>
          <a:sy n="139" d="100"/>
        </p:scale>
        <p:origin x="126" y="246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30/01/2023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0000" y="195486"/>
            <a:ext cx="2389789" cy="1508615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30/01/2023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 smtClean="0"/>
              <a:t>Direction générale </a:t>
            </a:r>
          </a:p>
          <a:p>
            <a:r>
              <a:rPr lang="fr-FR" dirty="0" smtClean="0"/>
              <a:t>de l’offre de soins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400" y="458250"/>
            <a:ext cx="4146454" cy="261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l’offre de soins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30/01/2023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51470"/>
            <a:ext cx="946900" cy="5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30/01/2023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générale </a:t>
            </a:r>
          </a:p>
          <a:p>
            <a:r>
              <a:rPr lang="fr-FR" smtClean="0"/>
              <a:t>de l’offre de soins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195736" y="2432957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Journée de regroupement des référents ARS en biologie </a:t>
            </a:r>
            <a:r>
              <a:rPr lang="fr-FR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r>
              <a:rPr lang="fr-FR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édicale</a:t>
            </a:r>
          </a:p>
          <a:p>
            <a:pPr algn="ctr"/>
            <a:r>
              <a:rPr lang="fr-FR" dirty="0" smtClean="0">
                <a:ln w="0"/>
              </a:rPr>
              <a:t>1</a:t>
            </a:r>
            <a:r>
              <a:rPr lang="fr-FR" baseline="30000" dirty="0" smtClean="0">
                <a:ln w="0"/>
              </a:rPr>
              <a:t>er</a:t>
            </a:r>
            <a:r>
              <a:rPr lang="fr-FR" dirty="0" smtClean="0">
                <a:ln w="0"/>
              </a:rPr>
              <a:t> Février 2023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3020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01/02/2023</a:t>
            </a:r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Bureau Exercice et déontologie des professions de santé (RH2 – DGOS)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491630"/>
            <a:ext cx="8424334" cy="3096344"/>
          </a:xfrm>
        </p:spPr>
        <p:txBody>
          <a:bodyPr/>
          <a:lstStyle/>
          <a:p>
            <a:pPr marL="377825" indent="-285750">
              <a:buFont typeface="Arial" panose="020B0604020202020204" pitchFamily="34" charset="0"/>
              <a:buChar char="•"/>
            </a:pPr>
            <a:r>
              <a:rPr lang="fr-FR" sz="2000" b="1" dirty="0" smtClean="0"/>
              <a:t>Présentation des activités du bureau en charge de l’exercice et de la déontologie des professions de santé </a:t>
            </a:r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Conditions d’exercice des biologistes médicaux, des techniciens de laboratoire et des infirmiers de laboratoire</a:t>
            </a:r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Déontologie de ces professionnels, exercice des professionnels étrangers (UE et Hors UE)</a:t>
            </a:r>
          </a:p>
          <a:p>
            <a:pPr marL="637200" lvl="1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Autorisations d’exercer les fonctions de biologiste après avis de la Commission Nationale de Biologie Médicale</a:t>
            </a:r>
          </a:p>
          <a:p>
            <a:endParaRPr lang="fr-FR" sz="800" b="1" dirty="0"/>
          </a:p>
          <a:p>
            <a:r>
              <a:rPr lang="fr-FR" sz="2000" u="sng" dirty="0" smtClean="0"/>
              <a:t>Intervenant</a:t>
            </a:r>
            <a:r>
              <a:rPr lang="fr-FR" sz="2000" dirty="0" smtClean="0"/>
              <a:t> : </a:t>
            </a:r>
            <a:r>
              <a:rPr lang="fr-FR" sz="2000" b="1" dirty="0" smtClean="0"/>
              <a:t>Julien MOLESIN</a:t>
            </a:r>
            <a:r>
              <a:rPr lang="fr-FR" sz="2000" dirty="0" smtClean="0"/>
              <a:t>, </a:t>
            </a:r>
            <a:r>
              <a:rPr lang="fr-FR" sz="2000" i="1" dirty="0" smtClean="0"/>
              <a:t>Chef du bureau </a:t>
            </a:r>
            <a:endParaRPr lang="fr-FR" sz="2000" i="1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64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528" y="1350107"/>
            <a:ext cx="2520000" cy="3309875"/>
          </a:xfrm>
        </p:spPr>
        <p:txBody>
          <a:bodyPr/>
          <a:lstStyle/>
          <a:p>
            <a:r>
              <a:rPr lang="fr-FR" dirty="0" smtClean="0"/>
              <a:t>Biologistes médicaux</a:t>
            </a:r>
          </a:p>
          <a:p>
            <a:pPr marL="0" indent="0">
              <a:buNone/>
            </a:pPr>
            <a:r>
              <a:rPr lang="fr-FR" b="0" u="sng" dirty="0" smtClean="0"/>
              <a:t>Prérequis</a:t>
            </a:r>
            <a:r>
              <a:rPr lang="fr-FR" b="0" dirty="0" smtClean="0"/>
              <a:t> : Être titulaire du DES biologie médicale ou être autorisés à exercer les fonctions de biologiste médical (CNBM)</a:t>
            </a:r>
          </a:p>
          <a:p>
            <a:pPr marL="0" indent="0">
              <a:buNone/>
            </a:pPr>
            <a:r>
              <a:rPr lang="fr-FR" b="0" u="sng" dirty="0" smtClean="0"/>
              <a:t>Missions principales </a:t>
            </a:r>
            <a:r>
              <a:rPr lang="fr-FR" b="0" dirty="0" smtClean="0"/>
              <a:t>: réalise et contrôle des actes de biologie médicale, interprète et valide les résultats. </a:t>
            </a:r>
          </a:p>
          <a:p>
            <a:pPr marL="0" indent="0">
              <a:buNone/>
            </a:pPr>
            <a:r>
              <a:rPr lang="fr-FR" b="0" u="sng" dirty="0" smtClean="0"/>
              <a:t>Recrutement</a:t>
            </a:r>
            <a:r>
              <a:rPr lang="fr-FR" b="0" dirty="0" smtClean="0"/>
              <a:t> : salariés, libéraux</a:t>
            </a:r>
            <a:endParaRPr lang="fr-FR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2987824" y="1350107"/>
            <a:ext cx="3024336" cy="3309875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fr-FR" dirty="0" smtClean="0"/>
              <a:t>2.Techniciens de laboratoire</a:t>
            </a:r>
          </a:p>
          <a:p>
            <a:pPr marL="0" indent="0" algn="just">
              <a:spcBef>
                <a:spcPts val="600"/>
              </a:spcBef>
              <a:spcAft>
                <a:spcPts val="400"/>
              </a:spcAft>
              <a:buNone/>
            </a:pPr>
            <a:r>
              <a:rPr lang="fr-FR" b="0" u="sng" dirty="0" smtClean="0"/>
              <a:t>Prérequis</a:t>
            </a:r>
            <a:r>
              <a:rPr lang="fr-FR" b="0" dirty="0" smtClean="0"/>
              <a:t> : Être titulaire de l’un des 4 diplômes </a:t>
            </a:r>
            <a:r>
              <a:rPr lang="fr-FR" b="0" dirty="0"/>
              <a:t>suivants : </a:t>
            </a:r>
            <a:r>
              <a:rPr lang="fr-FR" b="0" dirty="0" smtClean="0"/>
              <a:t>le Diplôme d’Etat ; le </a:t>
            </a:r>
            <a:r>
              <a:rPr lang="fr-FR" b="0" dirty="0"/>
              <a:t>BTS analyse de biologie </a:t>
            </a:r>
            <a:r>
              <a:rPr lang="fr-FR" b="0" dirty="0" smtClean="0"/>
              <a:t>médicale; le </a:t>
            </a:r>
            <a:r>
              <a:rPr lang="fr-FR" b="0" dirty="0"/>
              <a:t>BTS </a:t>
            </a:r>
            <a:r>
              <a:rPr lang="fr-FR" b="0" dirty="0" err="1"/>
              <a:t>Bioanalyses</a:t>
            </a:r>
            <a:r>
              <a:rPr lang="fr-FR" b="0" dirty="0"/>
              <a:t> et </a:t>
            </a:r>
            <a:r>
              <a:rPr lang="fr-FR" b="0" dirty="0" smtClean="0"/>
              <a:t>contrôle ; le </a:t>
            </a:r>
            <a:r>
              <a:rPr lang="fr-FR" b="0" dirty="0"/>
              <a:t>DUT en génie biologique option analyses biologiques et biochimiques</a:t>
            </a:r>
            <a:r>
              <a:rPr lang="fr-FR" b="0" dirty="0" smtClean="0"/>
              <a:t>.</a:t>
            </a:r>
          </a:p>
          <a:p>
            <a:pPr marL="0" indent="0" algn="just">
              <a:buNone/>
            </a:pPr>
            <a:r>
              <a:rPr lang="fr-FR" b="0" u="sng" dirty="0" smtClean="0"/>
              <a:t>Missions principales </a:t>
            </a:r>
            <a:r>
              <a:rPr lang="fr-FR" b="0" dirty="0" smtClean="0"/>
              <a:t>: réalise des examens de biologie médicale ou d’anatomie et de cytologie pathologiques, prélèvements </a:t>
            </a:r>
            <a:r>
              <a:rPr lang="fr-FR" b="0" dirty="0"/>
              <a:t>sanguins (</a:t>
            </a:r>
            <a:r>
              <a:rPr lang="fr-FR" b="0" dirty="0" smtClean="0"/>
              <a:t>Art.R4352-13)</a:t>
            </a:r>
            <a:r>
              <a:rPr lang="fr-FR" b="0" dirty="0"/>
              <a:t> sous responsabilité du biologie ou médecin, </a:t>
            </a:r>
            <a:endParaRPr lang="fr-FR" b="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fr-FR" b="0" u="sng" dirty="0" smtClean="0"/>
              <a:t>Recrutement</a:t>
            </a:r>
            <a:r>
              <a:rPr lang="fr-FR" b="0" dirty="0" smtClean="0"/>
              <a:t> : salariés</a:t>
            </a:r>
          </a:p>
          <a:p>
            <a:pPr marL="0" indent="0">
              <a:buNone/>
            </a:pPr>
            <a:endParaRPr lang="fr-FR" sz="125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263999" y="1350107"/>
            <a:ext cx="2520000" cy="344752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3. Infirmiers de laboratoire</a:t>
            </a:r>
          </a:p>
          <a:p>
            <a:pPr marL="0" indent="0">
              <a:buNone/>
            </a:pPr>
            <a:r>
              <a:rPr lang="fr-FR" b="0" dirty="0" smtClean="0"/>
              <a:t>Depuis création du DE Technicien de laboratoire : plus de spécialisation des infirmiers. </a:t>
            </a:r>
          </a:p>
          <a:p>
            <a:pPr marL="0" indent="0">
              <a:buNone/>
            </a:pPr>
            <a:r>
              <a:rPr lang="fr-FR" b="0" u="sng" dirty="0" smtClean="0"/>
              <a:t>Prérequis</a:t>
            </a:r>
            <a:r>
              <a:rPr lang="fr-FR" b="0" dirty="0" smtClean="0"/>
              <a:t> : </a:t>
            </a:r>
            <a:r>
              <a:rPr lang="fr-FR" b="0" dirty="0"/>
              <a:t>Ê</a:t>
            </a:r>
            <a:r>
              <a:rPr lang="fr-FR" b="0" dirty="0" smtClean="0"/>
              <a:t>tre titulaire du DE Infirmier</a:t>
            </a:r>
          </a:p>
          <a:p>
            <a:pPr marL="0" indent="0">
              <a:buNone/>
            </a:pPr>
            <a:r>
              <a:rPr lang="fr-FR" b="0" u="sng" dirty="0" smtClean="0"/>
              <a:t>Missions principales </a:t>
            </a:r>
            <a:r>
              <a:rPr lang="fr-FR" b="0" dirty="0" smtClean="0"/>
              <a:t>: effectuer certains prélèvements (Art.R4311-5 et R4311-7), accueil des patients, saisie informatique des dossiers</a:t>
            </a:r>
          </a:p>
          <a:p>
            <a:pPr marL="0" indent="0">
              <a:buNone/>
            </a:pPr>
            <a:r>
              <a:rPr lang="fr-FR" b="0" u="sng" dirty="0" smtClean="0"/>
              <a:t>Recrutement</a:t>
            </a:r>
            <a:r>
              <a:rPr lang="fr-FR" b="0" dirty="0" smtClean="0"/>
              <a:t> : salariés en qualité de préleveurs en LBM</a:t>
            </a:r>
            <a:endParaRPr lang="fr-FR" b="0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01/02/2023</a:t>
            </a:r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professionnels des laboratoires de biologie médicale 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055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528" y="1350107"/>
            <a:ext cx="2520000" cy="3309875"/>
          </a:xfrm>
        </p:spPr>
        <p:txBody>
          <a:bodyPr/>
          <a:lstStyle/>
          <a:p>
            <a:r>
              <a:rPr lang="fr-FR" dirty="0" smtClean="0"/>
              <a:t>Biologistes médicaux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3 121 praticiens au 1</a:t>
            </a:r>
            <a:r>
              <a:rPr lang="fr-FR" baseline="30000" dirty="0" smtClean="0"/>
              <a:t>er</a:t>
            </a:r>
            <a:r>
              <a:rPr lang="fr-FR" dirty="0" smtClean="0"/>
              <a:t> janvier 2022 (+9,7% en 10 ans)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0" dirty="0" smtClean="0"/>
              <a:t>Soit 4,60 biologistes médicaux pour 1000 habitants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0" dirty="0" smtClean="0"/>
              <a:t>Libéraux : 36% (- 2,1%)           Mixtes </a:t>
            </a:r>
            <a:r>
              <a:rPr lang="fr-FR" b="0" dirty="0"/>
              <a:t>: </a:t>
            </a:r>
            <a:r>
              <a:rPr lang="fr-FR" b="0" dirty="0" smtClean="0"/>
              <a:t>2%                        Salariés hospitaliers : 44% (+25,6%)                         Autres salariés : 17%</a:t>
            </a:r>
          </a:p>
          <a:p>
            <a:pPr marL="0" indent="0">
              <a:buNone/>
            </a:pPr>
            <a:r>
              <a:rPr lang="fr-FR" sz="900" b="0" i="1" dirty="0" smtClean="0"/>
              <a:t>(Données DREES, ADELI 2022)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3312000" y="1350107"/>
            <a:ext cx="2520000" cy="3309875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2.Techniciens de laboratoire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 smtClean="0"/>
              <a:t>44 356 professionnels      </a:t>
            </a:r>
            <a:r>
              <a:rPr lang="fr-FR" b="0" i="1" dirty="0" smtClean="0"/>
              <a:t>(-62 ans) </a:t>
            </a:r>
            <a:r>
              <a:rPr lang="fr-FR" b="0" dirty="0" smtClean="0"/>
              <a:t>(</a:t>
            </a:r>
            <a:r>
              <a:rPr lang="fr-FR" b="0" i="1" dirty="0" smtClean="0"/>
              <a:t>+</a:t>
            </a:r>
            <a:r>
              <a:rPr lang="fr-FR" dirty="0"/>
              <a:t>9,4 % entre 2017 et </a:t>
            </a:r>
            <a:r>
              <a:rPr lang="fr-FR" dirty="0" smtClean="0"/>
              <a:t>2022)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0" dirty="0" smtClean="0"/>
              <a:t>Soit </a:t>
            </a:r>
            <a:r>
              <a:rPr lang="fr-FR" b="0" dirty="0"/>
              <a:t>65,59 professionnels pour 100 000 habitants </a:t>
            </a:r>
            <a:endParaRPr lang="fr-FR" b="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0" dirty="0" smtClean="0"/>
              <a:t>Libéraux ou mixte : </a:t>
            </a:r>
            <a:r>
              <a:rPr lang="fr-FR" b="0" dirty="0"/>
              <a:t>17 </a:t>
            </a:r>
            <a:r>
              <a:rPr lang="fr-FR" b="0" dirty="0" smtClean="0"/>
              <a:t>(0,03%)                        Salariés hospitaliers : 19</a:t>
            </a:r>
            <a:r>
              <a:rPr lang="fr-FR" b="0" dirty="0"/>
              <a:t> 745 </a:t>
            </a:r>
            <a:r>
              <a:rPr lang="fr-FR" b="0" dirty="0" smtClean="0"/>
              <a:t>(44,51%)                               Autres salariés : 24</a:t>
            </a:r>
            <a:r>
              <a:rPr lang="fr-FR" b="0" dirty="0"/>
              <a:t> </a:t>
            </a:r>
            <a:r>
              <a:rPr lang="fr-FR" b="0" dirty="0" smtClean="0"/>
              <a:t>595 (55,44%)</a:t>
            </a:r>
            <a:endParaRPr lang="fr-FR" b="0" i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263999" y="1350107"/>
            <a:ext cx="2520000" cy="3309875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3. Infirmiers de laboratoire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3 </a:t>
            </a:r>
            <a:r>
              <a:rPr lang="fr-FR" dirty="0" smtClean="0"/>
              <a:t>926 professionnels au 1</a:t>
            </a:r>
            <a:r>
              <a:rPr lang="fr-FR" baseline="30000" dirty="0" smtClean="0"/>
              <a:t>er</a:t>
            </a:r>
            <a:r>
              <a:rPr lang="fr-FR" dirty="0" smtClean="0"/>
              <a:t> </a:t>
            </a:r>
            <a:r>
              <a:rPr lang="fr-FR" dirty="0"/>
              <a:t>janvier </a:t>
            </a:r>
            <a:r>
              <a:rPr lang="fr-FR" dirty="0" smtClean="0"/>
              <a:t>2021 </a:t>
            </a:r>
            <a:r>
              <a:rPr lang="fr-FR" b="0" i="1" dirty="0" smtClean="0"/>
              <a:t>(-62 ans) (en 2017 : 2272)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0" dirty="0" smtClean="0"/>
              <a:t>Soit 5,82 </a:t>
            </a:r>
            <a:r>
              <a:rPr lang="fr-FR" b="0" dirty="0"/>
              <a:t>infirmiers pour 100 000 habitants </a:t>
            </a:r>
            <a:r>
              <a:rPr lang="fr-FR" b="0" dirty="0" smtClean="0"/>
              <a:t>(contre en 2017</a:t>
            </a:r>
            <a:r>
              <a:rPr lang="fr-FR" b="0" dirty="0"/>
              <a:t>, </a:t>
            </a:r>
            <a:r>
              <a:rPr lang="fr-FR" b="0" dirty="0" smtClean="0"/>
              <a:t>seulement 3,4).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0" dirty="0" smtClean="0"/>
              <a:t>Libéral : 41 (1%)</a:t>
            </a:r>
            <a:r>
              <a:rPr lang="fr-FR" dirty="0" smtClean="0"/>
              <a:t>               </a:t>
            </a:r>
            <a:r>
              <a:rPr lang="fr-FR" b="0" dirty="0" smtClean="0"/>
              <a:t>Salariés : 3 885 (99%)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01/02/2023</a:t>
            </a:r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Démographie des professionnels des laboratoires de biologie médicale 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1132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528" y="1350107"/>
            <a:ext cx="2520000" cy="3309875"/>
          </a:xfrm>
        </p:spPr>
        <p:txBody>
          <a:bodyPr/>
          <a:lstStyle/>
          <a:p>
            <a:r>
              <a:rPr lang="fr-FR" dirty="0" smtClean="0"/>
              <a:t>Biologistes médicaux</a:t>
            </a:r>
          </a:p>
          <a:p>
            <a:pPr marL="0" indent="0">
              <a:buNone/>
            </a:pPr>
            <a:r>
              <a:rPr lang="fr-FR" dirty="0" smtClean="0"/>
              <a:t>PPL Rist : </a:t>
            </a:r>
            <a:r>
              <a:rPr lang="fr-FR" b="0" dirty="0" smtClean="0"/>
              <a:t>Expérimentation de 18 mois : réalisation des frottis cervico-vaginaux en vue d’un dépistage du cancer du col de l’utérus par des pharmaciens biologistes médicaux </a:t>
            </a:r>
            <a:r>
              <a:rPr lang="fr-FR" b="0" i="1" dirty="0" smtClean="0"/>
              <a:t>(</a:t>
            </a:r>
            <a:r>
              <a:rPr lang="fr-FR" b="0" i="1" dirty="0"/>
              <a:t>à</a:t>
            </a:r>
            <a:r>
              <a:rPr lang="fr-FR" b="0" i="1" dirty="0" smtClean="0"/>
              <a:t> venir : examen au Sénat)</a:t>
            </a:r>
            <a:r>
              <a:rPr lang="fr-FR" b="0" dirty="0" smtClean="0"/>
              <a:t>.</a:t>
            </a:r>
          </a:p>
          <a:p>
            <a:pPr marL="0" indent="0">
              <a:buNone/>
            </a:pPr>
            <a:r>
              <a:rPr lang="fr-FR" dirty="0"/>
              <a:t>Vaccination en </a:t>
            </a:r>
            <a:r>
              <a:rPr lang="fr-FR" dirty="0" smtClean="0"/>
              <a:t>LBM : </a:t>
            </a:r>
            <a:r>
              <a:rPr lang="fr-FR" b="0" dirty="0" smtClean="0"/>
              <a:t>décret et arrêtés en cours de finalisation (formation, cahier des charges, listes des vaccins pouvant être prescrits et administrés, public visé, vaccination par étudiants)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3312000" y="1350107"/>
            <a:ext cx="2520000" cy="3309875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2.Techniciens de laboratoire</a:t>
            </a:r>
          </a:p>
          <a:p>
            <a:pPr marL="0" indent="0">
              <a:buNone/>
            </a:pPr>
            <a:r>
              <a:rPr lang="fr-FR" dirty="0" smtClean="0"/>
              <a:t>Bascule ADELI – RPPS </a:t>
            </a:r>
            <a:r>
              <a:rPr lang="fr-FR" b="0" dirty="0" smtClean="0"/>
              <a:t>prévue au 3</a:t>
            </a:r>
            <a:r>
              <a:rPr lang="fr-FR" b="0" baseline="30000" dirty="0" smtClean="0"/>
              <a:t>ème</a:t>
            </a:r>
            <a:r>
              <a:rPr lang="fr-FR" b="0" dirty="0" smtClean="0"/>
              <a:t> trimestre 2023</a:t>
            </a:r>
          </a:p>
          <a:p>
            <a:pPr marL="0" indent="0">
              <a:buNone/>
            </a:pPr>
            <a:r>
              <a:rPr lang="fr-FR" dirty="0" smtClean="0"/>
              <a:t>Pour rappel : </a:t>
            </a:r>
            <a:r>
              <a:rPr lang="fr-FR" b="0" dirty="0" smtClean="0"/>
              <a:t>Passage en catégorie A des techniciens de laboratoire de la fonction publique hospitalière (janvier 2022)</a:t>
            </a:r>
          </a:p>
          <a:p>
            <a:pPr marL="0" indent="0">
              <a:buNone/>
            </a:pPr>
            <a:r>
              <a:rPr lang="fr-FR" dirty="0" smtClean="0"/>
              <a:t>Accord du Ségur : </a:t>
            </a:r>
            <a:r>
              <a:rPr lang="fr-FR" b="0" dirty="0" smtClean="0"/>
              <a:t>vers une réingénierie des diplômes des techniciens de laboratoire – échanges MSP/MESR en cours.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38713" y="1330916"/>
            <a:ext cx="2520000" cy="3309875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3. </a:t>
            </a:r>
            <a:r>
              <a:rPr lang="fr-FR" dirty="0" smtClean="0"/>
              <a:t>Infirmiers </a:t>
            </a:r>
            <a:r>
              <a:rPr lang="fr-FR" dirty="0" smtClean="0"/>
              <a:t>de </a:t>
            </a:r>
            <a:r>
              <a:rPr lang="fr-FR" dirty="0" smtClean="0"/>
              <a:t>laboratoire</a:t>
            </a:r>
          </a:p>
          <a:p>
            <a:pPr marL="0" indent="0">
              <a:buNone/>
            </a:pPr>
            <a:r>
              <a:rPr lang="fr-FR" dirty="0" smtClean="0"/>
              <a:t>Refonte métier IDE : </a:t>
            </a:r>
            <a:r>
              <a:rPr lang="fr-FR" b="0" dirty="0" smtClean="0"/>
              <a:t>clarification des compétences en laboratoire pour les infirmiers pourra être envisagée sur l'évolution plus globale </a:t>
            </a:r>
            <a:r>
              <a:rPr lang="fr-FR" b="0" dirty="0"/>
              <a:t>des compétences de la </a:t>
            </a:r>
            <a:r>
              <a:rPr lang="fr-FR" b="0"/>
              <a:t>profession </a:t>
            </a:r>
            <a:r>
              <a:rPr lang="fr-FR" b="0" smtClean="0"/>
              <a:t>infirmière</a:t>
            </a:r>
            <a:endParaRPr lang="fr-FR" b="0" dirty="0" smtClean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01/02/2023</a:t>
            </a:r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Actualités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générale de l’offre de 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113161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presentation ppt_DGOS.pptx" id="{B0064140-0F82-488E-B524-C6C2029099B4}" vid="{AA084E05-CF0D-4549-B783-425241C1B68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Trame_PPT DGOS_mai 2022</Template>
  <TotalTime>4789</TotalTime>
  <Words>634</Words>
  <Application>Microsoft Office PowerPoint</Application>
  <PresentationFormat>Affichage à l'écran (16:9)</PresentationFormat>
  <Paragraphs>63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Arial</vt:lpstr>
      <vt:lpstr>Wingdings</vt:lpstr>
      <vt:lpstr>TEMPLATE_INTITULE_OFFICIEL</vt:lpstr>
      <vt:lpstr>Présentation PowerPoint</vt:lpstr>
      <vt:lpstr>Bureau Exercice et déontologie des professions de santé (RH2 – DGOS)</vt:lpstr>
      <vt:lpstr>Les professionnels des laboratoires de biologie médicale </vt:lpstr>
      <vt:lpstr>Démographie des professionnels des laboratoires de biologie médicale </vt:lpstr>
      <vt:lpstr>Actualités</vt:lpstr>
    </vt:vector>
  </TitlesOfParts>
  <Manager>Client</Manager>
  <Company>BPT/DNUM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MOINDRON, Tommy (DGOS/SOUS-DIR DES RESS HUMAINES SYSTEME SANTE/RH2)</dc:creator>
  <cp:lastModifiedBy>LAMARCHE, Marine (DGOS/SOUS-DIR DES RESS HUMAINES SYSTEME SANTE/RH2)</cp:lastModifiedBy>
  <cp:revision>25</cp:revision>
  <dcterms:created xsi:type="dcterms:W3CDTF">2023-01-20T10:19:36Z</dcterms:created>
  <dcterms:modified xsi:type="dcterms:W3CDTF">2023-01-30T14:04:22Z</dcterms:modified>
</cp:coreProperties>
</file>