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8"/>
  </p:notesMasterIdLst>
  <p:sldIdLst>
    <p:sldId id="263" r:id="rId3"/>
    <p:sldId id="293" r:id="rId4"/>
    <p:sldId id="265" r:id="rId5"/>
    <p:sldId id="274" r:id="rId6"/>
    <p:sldId id="280" r:id="rId7"/>
    <p:sldId id="284" r:id="rId8"/>
    <p:sldId id="262" r:id="rId9"/>
    <p:sldId id="275" r:id="rId10"/>
    <p:sldId id="281" r:id="rId11"/>
    <p:sldId id="288" r:id="rId12"/>
    <p:sldId id="282" r:id="rId13"/>
    <p:sldId id="266" r:id="rId14"/>
    <p:sldId id="276" r:id="rId15"/>
    <p:sldId id="278" r:id="rId16"/>
    <p:sldId id="279" r:id="rId17"/>
    <p:sldId id="264" r:id="rId18"/>
    <p:sldId id="277" r:id="rId19"/>
    <p:sldId id="291" r:id="rId20"/>
    <p:sldId id="283" r:id="rId21"/>
    <p:sldId id="292" r:id="rId22"/>
    <p:sldId id="289" r:id="rId23"/>
    <p:sldId id="290" r:id="rId24"/>
    <p:sldId id="286" r:id="rId25"/>
    <p:sldId id="285" r:id="rId26"/>
    <p:sldId id="287"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0" autoAdjust="0"/>
    <p:restoredTop sz="86496" autoAdjust="0"/>
  </p:normalViewPr>
  <p:slideViewPr>
    <p:cSldViewPr snapToGrid="0">
      <p:cViewPr varScale="1">
        <p:scale>
          <a:sx n="58" d="100"/>
          <a:sy n="58" d="100"/>
        </p:scale>
        <p:origin x="90"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843AA6-0439-423F-9601-DED55AC8AAC7}" type="datetimeFigureOut">
              <a:rPr lang="en-GB" smtClean="0"/>
              <a:t>01/03/2023</a:t>
            </a:fld>
            <a:endParaRPr lang="en-GB"/>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7FAA89-B758-44E5-9655-3BD7384B4B33}" type="slidenum">
              <a:rPr lang="en-GB" smtClean="0"/>
              <a:t>‹N°›</a:t>
            </a:fld>
            <a:endParaRPr lang="en-GB"/>
          </a:p>
        </p:txBody>
      </p:sp>
    </p:spTree>
    <p:extLst>
      <p:ext uri="{BB962C8B-B14F-4D97-AF65-F5344CB8AC3E}">
        <p14:creationId xmlns:p14="http://schemas.microsoft.com/office/powerpoint/2010/main" val="2474373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7FAA89-B758-44E5-9655-3BD7384B4B33}" type="slidenum">
              <a:rPr lang="en-GB" smtClean="0"/>
              <a:t>2</a:t>
            </a:fld>
            <a:endParaRPr lang="en-GB"/>
          </a:p>
        </p:txBody>
      </p:sp>
    </p:spTree>
    <p:extLst>
      <p:ext uri="{BB962C8B-B14F-4D97-AF65-F5344CB8AC3E}">
        <p14:creationId xmlns:p14="http://schemas.microsoft.com/office/powerpoint/2010/main" val="1008992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smtClean="0"/>
              <a:t>Attention : </a:t>
            </a:r>
            <a:r>
              <a:rPr lang="en-GB" dirty="0" err="1" smtClean="0"/>
              <a:t>c’est</a:t>
            </a:r>
            <a:r>
              <a:rPr lang="en-GB" dirty="0" smtClean="0"/>
              <a:t> </a:t>
            </a:r>
            <a:r>
              <a:rPr lang="en-GB" dirty="0" err="1" smtClean="0"/>
              <a:t>bien</a:t>
            </a:r>
            <a:r>
              <a:rPr lang="en-GB" dirty="0" smtClean="0"/>
              <a:t> </a:t>
            </a:r>
            <a:r>
              <a:rPr lang="en-GB" dirty="0" err="1" smtClean="0"/>
              <a:t>l’ARS</a:t>
            </a:r>
            <a:r>
              <a:rPr lang="en-GB" dirty="0" smtClean="0"/>
              <a:t> qui </a:t>
            </a:r>
            <a:r>
              <a:rPr lang="en-GB" dirty="0" err="1" smtClean="0"/>
              <a:t>est</a:t>
            </a:r>
            <a:r>
              <a:rPr lang="en-GB" baseline="0" dirty="0" smtClean="0"/>
              <a:t> suppose </a:t>
            </a:r>
            <a:r>
              <a:rPr lang="en-GB" baseline="0" dirty="0" err="1" smtClean="0"/>
              <a:t>valider</a:t>
            </a:r>
            <a:r>
              <a:rPr lang="en-GB" baseline="0" dirty="0" smtClean="0"/>
              <a:t> la </a:t>
            </a:r>
            <a:r>
              <a:rPr lang="en-GB" baseline="0" dirty="0" err="1" smtClean="0"/>
              <a:t>liste</a:t>
            </a:r>
            <a:r>
              <a:rPr lang="en-GB" baseline="0" dirty="0" smtClean="0"/>
              <a:t> </a:t>
            </a:r>
            <a:r>
              <a:rPr lang="en-GB" i="1" baseline="0" dirty="0" smtClean="0"/>
              <a:t>in fine</a:t>
            </a:r>
            <a:endParaRPr lang="en-GB" dirty="0" smtClean="0"/>
          </a:p>
          <a:p>
            <a:endParaRPr lang="en-GB" dirty="0" smtClean="0"/>
          </a:p>
          <a:p>
            <a:r>
              <a:rPr lang="en-GB" dirty="0" smtClean="0"/>
              <a:t>33 </a:t>
            </a:r>
            <a:r>
              <a:rPr lang="en-GB" dirty="0" err="1" smtClean="0"/>
              <a:t>demandes</a:t>
            </a:r>
            <a:r>
              <a:rPr lang="en-GB" dirty="0" smtClean="0"/>
              <a:t> de modification =&gt; Presque</a:t>
            </a:r>
            <a:r>
              <a:rPr lang="en-GB" baseline="0" dirty="0" smtClean="0"/>
              <a:t> </a:t>
            </a:r>
            <a:r>
              <a:rPr lang="en-GB" baseline="0" dirty="0" err="1" smtClean="0"/>
              <a:t>toutes</a:t>
            </a:r>
            <a:r>
              <a:rPr lang="en-GB" baseline="0" dirty="0" smtClean="0"/>
              <a:t> </a:t>
            </a:r>
            <a:r>
              <a:rPr lang="en-GB" baseline="0" dirty="0" err="1" smtClean="0"/>
              <a:t>accesptées</a:t>
            </a:r>
            <a:endParaRPr lang="en-GB" baseline="0" dirty="0" smtClean="0"/>
          </a:p>
          <a:p>
            <a:endParaRPr lang="en-GB" baseline="0" dirty="0" smtClean="0"/>
          </a:p>
          <a:p>
            <a:r>
              <a:rPr lang="en-GB" baseline="0" dirty="0" err="1" smtClean="0"/>
              <a:t>Délais</a:t>
            </a:r>
            <a:r>
              <a:rPr lang="en-GB" baseline="0" dirty="0" smtClean="0"/>
              <a:t> de </a:t>
            </a:r>
            <a:r>
              <a:rPr lang="en-GB" baseline="0" dirty="0" err="1" smtClean="0"/>
              <a:t>rendus</a:t>
            </a:r>
            <a:r>
              <a:rPr lang="en-GB" baseline="0" dirty="0" smtClean="0"/>
              <a:t> : 5 à 7 </a:t>
            </a:r>
            <a:r>
              <a:rPr lang="en-GB" baseline="0" dirty="0" err="1" smtClean="0"/>
              <a:t>mois</a:t>
            </a:r>
            <a:r>
              <a:rPr lang="en-GB" baseline="0" dirty="0" smtClean="0"/>
              <a:t>.</a:t>
            </a:r>
            <a:endParaRPr lang="en-GB" dirty="0"/>
          </a:p>
        </p:txBody>
      </p:sp>
      <p:sp>
        <p:nvSpPr>
          <p:cNvPr id="4" name="Espace réservé du numéro de diapositive 3"/>
          <p:cNvSpPr>
            <a:spLocks noGrp="1"/>
          </p:cNvSpPr>
          <p:nvPr>
            <p:ph type="sldNum" sz="quarter" idx="10"/>
          </p:nvPr>
        </p:nvSpPr>
        <p:spPr/>
        <p:txBody>
          <a:bodyPr/>
          <a:lstStyle/>
          <a:p>
            <a:fld id="{9D7FAA89-B758-44E5-9655-3BD7384B4B33}" type="slidenum">
              <a:rPr lang="en-GB" smtClean="0"/>
              <a:t>4</a:t>
            </a:fld>
            <a:endParaRPr lang="en-GB"/>
          </a:p>
        </p:txBody>
      </p:sp>
    </p:spTree>
    <p:extLst>
      <p:ext uri="{BB962C8B-B14F-4D97-AF65-F5344CB8AC3E}">
        <p14:creationId xmlns:p14="http://schemas.microsoft.com/office/powerpoint/2010/main" val="754085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smtClean="0"/>
              <a:t>Tout </a:t>
            </a:r>
            <a:r>
              <a:rPr lang="en-GB" dirty="0" err="1" smtClean="0"/>
              <a:t>est</a:t>
            </a:r>
            <a:r>
              <a:rPr lang="en-GB" dirty="0" smtClean="0"/>
              <a:t> sur le site.</a:t>
            </a:r>
          </a:p>
          <a:p>
            <a:endParaRPr lang="en-GB" dirty="0" smtClean="0"/>
          </a:p>
          <a:p>
            <a:r>
              <a:rPr lang="en-GB" dirty="0" smtClean="0"/>
              <a:t>Si des </a:t>
            </a:r>
            <a:r>
              <a:rPr lang="en-GB" dirty="0" err="1" smtClean="0"/>
              <a:t>remarques</a:t>
            </a:r>
            <a:r>
              <a:rPr lang="en-GB" dirty="0" smtClean="0"/>
              <a:t> les dire : on les </a:t>
            </a:r>
            <a:r>
              <a:rPr lang="en-GB" dirty="0" err="1" smtClean="0"/>
              <a:t>groupera</a:t>
            </a:r>
            <a:r>
              <a:rPr lang="en-GB" baseline="0" dirty="0" smtClean="0"/>
              <a:t> pour </a:t>
            </a:r>
            <a:r>
              <a:rPr lang="en-GB" baseline="0" dirty="0" err="1" smtClean="0"/>
              <a:t>MàJ</a:t>
            </a:r>
            <a:endParaRPr lang="en-GB" dirty="0"/>
          </a:p>
        </p:txBody>
      </p:sp>
      <p:sp>
        <p:nvSpPr>
          <p:cNvPr id="4" name="Espace réservé du numéro de diapositive 3"/>
          <p:cNvSpPr>
            <a:spLocks noGrp="1"/>
          </p:cNvSpPr>
          <p:nvPr>
            <p:ph type="sldNum" sz="quarter" idx="10"/>
          </p:nvPr>
        </p:nvSpPr>
        <p:spPr/>
        <p:txBody>
          <a:bodyPr/>
          <a:lstStyle/>
          <a:p>
            <a:fld id="{9D7FAA89-B758-44E5-9655-3BD7384B4B33}" type="slidenum">
              <a:rPr lang="en-GB" smtClean="0"/>
              <a:t>5</a:t>
            </a:fld>
            <a:endParaRPr lang="en-GB"/>
          </a:p>
        </p:txBody>
      </p:sp>
    </p:spTree>
    <p:extLst>
      <p:ext uri="{BB962C8B-B14F-4D97-AF65-F5344CB8AC3E}">
        <p14:creationId xmlns:p14="http://schemas.microsoft.com/office/powerpoint/2010/main" val="664689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smtClean="0"/>
              <a:t>Pour rappel : </a:t>
            </a:r>
            <a:r>
              <a:rPr lang="en-GB" dirty="0" err="1" smtClean="0"/>
              <a:t>ce</a:t>
            </a:r>
            <a:r>
              <a:rPr lang="en-GB" dirty="0" smtClean="0"/>
              <a:t> nouveau tableau </a:t>
            </a:r>
            <a:r>
              <a:rPr lang="en-GB" dirty="0" err="1" smtClean="0"/>
              <a:t>il</a:t>
            </a:r>
            <a:r>
              <a:rPr lang="en-GB" baseline="0" dirty="0" smtClean="0"/>
              <a:t> a </a:t>
            </a:r>
            <a:r>
              <a:rPr lang="en-GB" baseline="0" dirty="0" err="1" smtClean="0"/>
              <a:t>été</a:t>
            </a:r>
            <a:r>
              <a:rPr lang="en-GB" baseline="0" dirty="0" smtClean="0"/>
              <a:t> </a:t>
            </a:r>
            <a:r>
              <a:rPr lang="en-GB" baseline="0" dirty="0" err="1" smtClean="0"/>
              <a:t>demandé</a:t>
            </a:r>
            <a:r>
              <a:rPr lang="en-GB" baseline="0" dirty="0" smtClean="0"/>
              <a:t> par des </a:t>
            </a:r>
            <a:r>
              <a:rPr lang="en-GB" baseline="0" dirty="0" err="1" smtClean="0"/>
              <a:t>représentants</a:t>
            </a:r>
            <a:r>
              <a:rPr lang="en-GB" baseline="0" dirty="0" smtClean="0"/>
              <a:t> des biologistes.</a:t>
            </a:r>
          </a:p>
          <a:p>
            <a:endParaRPr lang="en-GB" baseline="0" dirty="0" smtClean="0"/>
          </a:p>
          <a:p>
            <a:r>
              <a:rPr lang="en-GB" baseline="0" dirty="0" smtClean="0"/>
              <a:t>Page internet </a:t>
            </a:r>
            <a:r>
              <a:rPr lang="en-GB" baseline="0" dirty="0" err="1" smtClean="0"/>
              <a:t>mise</a:t>
            </a:r>
            <a:r>
              <a:rPr lang="en-GB" baseline="0" dirty="0" smtClean="0"/>
              <a:t> à jour </a:t>
            </a:r>
            <a:r>
              <a:rPr lang="en-GB" baseline="0" dirty="0" err="1" smtClean="0"/>
              <a:t>également</a:t>
            </a:r>
            <a:r>
              <a:rPr lang="en-GB" baseline="0" dirty="0" smtClean="0"/>
              <a:t>.</a:t>
            </a:r>
            <a:endParaRPr lang="en-GB" dirty="0"/>
          </a:p>
        </p:txBody>
      </p:sp>
      <p:sp>
        <p:nvSpPr>
          <p:cNvPr id="4" name="Espace réservé du numéro de diapositive 3"/>
          <p:cNvSpPr>
            <a:spLocks noGrp="1"/>
          </p:cNvSpPr>
          <p:nvPr>
            <p:ph type="sldNum" sz="quarter" idx="10"/>
          </p:nvPr>
        </p:nvSpPr>
        <p:spPr/>
        <p:txBody>
          <a:bodyPr/>
          <a:lstStyle/>
          <a:p>
            <a:fld id="{9D7FAA89-B758-44E5-9655-3BD7384B4B33}" type="slidenum">
              <a:rPr lang="en-GB" smtClean="0"/>
              <a:t>6</a:t>
            </a:fld>
            <a:endParaRPr lang="en-GB"/>
          </a:p>
        </p:txBody>
      </p:sp>
    </p:spTree>
    <p:extLst>
      <p:ext uri="{BB962C8B-B14F-4D97-AF65-F5344CB8AC3E}">
        <p14:creationId xmlns:p14="http://schemas.microsoft.com/office/powerpoint/2010/main" val="128381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smtClean="0"/>
              <a:t>Rappel sur</a:t>
            </a:r>
            <a:r>
              <a:rPr lang="en-GB" baseline="0" dirty="0" smtClean="0"/>
              <a:t> la </a:t>
            </a:r>
            <a:r>
              <a:rPr lang="en-GB" baseline="0" dirty="0" err="1" smtClean="0"/>
              <a:t>grève</a:t>
            </a:r>
            <a:r>
              <a:rPr lang="en-GB" baseline="0" dirty="0" smtClean="0"/>
              <a:t>.</a:t>
            </a:r>
            <a:endParaRPr lang="en-GB" dirty="0"/>
          </a:p>
        </p:txBody>
      </p:sp>
      <p:sp>
        <p:nvSpPr>
          <p:cNvPr id="4" name="Espace réservé du numéro de diapositive 3"/>
          <p:cNvSpPr>
            <a:spLocks noGrp="1"/>
          </p:cNvSpPr>
          <p:nvPr>
            <p:ph type="sldNum" sz="quarter" idx="10"/>
          </p:nvPr>
        </p:nvSpPr>
        <p:spPr/>
        <p:txBody>
          <a:bodyPr/>
          <a:lstStyle/>
          <a:p>
            <a:fld id="{9D7FAA89-B758-44E5-9655-3BD7384B4B33}" type="slidenum">
              <a:rPr lang="en-GB" smtClean="0"/>
              <a:t>8</a:t>
            </a:fld>
            <a:endParaRPr lang="en-GB"/>
          </a:p>
        </p:txBody>
      </p:sp>
    </p:spTree>
    <p:extLst>
      <p:ext uri="{BB962C8B-B14F-4D97-AF65-F5344CB8AC3E}">
        <p14:creationId xmlns:p14="http://schemas.microsoft.com/office/powerpoint/2010/main" val="1426935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9D7FAA89-B758-44E5-9655-3BD7384B4B33}" type="slidenum">
              <a:rPr lang="en-GB" smtClean="0"/>
              <a:t>11</a:t>
            </a:fld>
            <a:endParaRPr lang="en-GB"/>
          </a:p>
        </p:txBody>
      </p:sp>
    </p:spTree>
    <p:extLst>
      <p:ext uri="{BB962C8B-B14F-4D97-AF65-F5344CB8AC3E}">
        <p14:creationId xmlns:p14="http://schemas.microsoft.com/office/powerpoint/2010/main" val="756025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err="1" smtClean="0"/>
              <a:t>Faudra</a:t>
            </a:r>
            <a:r>
              <a:rPr lang="en-GB" dirty="0" smtClean="0"/>
              <a:t> que les</a:t>
            </a:r>
            <a:r>
              <a:rPr lang="en-GB" baseline="0" dirty="0" smtClean="0"/>
              <a:t> ARS </a:t>
            </a:r>
            <a:r>
              <a:rPr lang="en-GB" baseline="0" dirty="0" err="1" smtClean="0"/>
              <a:t>demandent</a:t>
            </a:r>
            <a:r>
              <a:rPr lang="en-GB" baseline="0" dirty="0" smtClean="0"/>
              <a:t> aux </a:t>
            </a:r>
            <a:r>
              <a:rPr lang="en-GB" baseline="0" dirty="0" err="1" smtClean="0"/>
              <a:t>labos</a:t>
            </a:r>
            <a:r>
              <a:rPr lang="en-GB" baseline="0" dirty="0" smtClean="0"/>
              <a:t> de deposer </a:t>
            </a:r>
            <a:r>
              <a:rPr lang="en-GB" baseline="0" dirty="0" err="1" smtClean="0"/>
              <a:t>leur</a:t>
            </a:r>
            <a:r>
              <a:rPr lang="en-GB" baseline="0" dirty="0" smtClean="0"/>
              <a:t> tableau </a:t>
            </a:r>
            <a:r>
              <a:rPr lang="en-GB" baseline="0" dirty="0" err="1" smtClean="0"/>
              <a:t>dans</a:t>
            </a:r>
            <a:r>
              <a:rPr lang="en-GB" baseline="0" dirty="0" smtClean="0"/>
              <a:t> Bio2</a:t>
            </a:r>
          </a:p>
          <a:p>
            <a:endParaRPr lang="en-GB" baseline="0" dirty="0" smtClean="0"/>
          </a:p>
          <a:p>
            <a:r>
              <a:rPr lang="en-GB" baseline="0" dirty="0" err="1" smtClean="0"/>
              <a:t>Vérifier</a:t>
            </a:r>
            <a:r>
              <a:rPr lang="en-GB" baseline="0" dirty="0" smtClean="0"/>
              <a:t> </a:t>
            </a:r>
            <a:r>
              <a:rPr lang="en-GB" baseline="0" dirty="0" err="1" smtClean="0"/>
              <a:t>si</a:t>
            </a:r>
            <a:r>
              <a:rPr lang="en-GB" baseline="0" dirty="0" smtClean="0"/>
              <a:t> assistance </a:t>
            </a:r>
            <a:r>
              <a:rPr lang="en-GB" baseline="0" dirty="0" err="1" smtClean="0"/>
              <a:t>est</a:t>
            </a:r>
            <a:r>
              <a:rPr lang="en-GB" baseline="0" dirty="0" smtClean="0"/>
              <a:t> </a:t>
            </a:r>
            <a:r>
              <a:rPr lang="en-GB" baseline="0" dirty="0" err="1" smtClean="0"/>
              <a:t>téléphonique</a:t>
            </a:r>
            <a:r>
              <a:rPr lang="en-GB" baseline="0" dirty="0" smtClean="0"/>
              <a:t>.</a:t>
            </a:r>
            <a:endParaRPr lang="en-GB" dirty="0"/>
          </a:p>
        </p:txBody>
      </p:sp>
      <p:sp>
        <p:nvSpPr>
          <p:cNvPr id="4" name="Espace réservé du numéro de diapositive 3"/>
          <p:cNvSpPr>
            <a:spLocks noGrp="1"/>
          </p:cNvSpPr>
          <p:nvPr>
            <p:ph type="sldNum" sz="quarter" idx="10"/>
          </p:nvPr>
        </p:nvSpPr>
        <p:spPr/>
        <p:txBody>
          <a:bodyPr/>
          <a:lstStyle/>
          <a:p>
            <a:fld id="{9D7FAA89-B758-44E5-9655-3BD7384B4B33}" type="slidenum">
              <a:rPr lang="en-GB" smtClean="0"/>
              <a:t>13</a:t>
            </a:fld>
            <a:endParaRPr lang="en-GB"/>
          </a:p>
        </p:txBody>
      </p:sp>
    </p:spTree>
    <p:extLst>
      <p:ext uri="{BB962C8B-B14F-4D97-AF65-F5344CB8AC3E}">
        <p14:creationId xmlns:p14="http://schemas.microsoft.com/office/powerpoint/2010/main" val="3666697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en-GB"/>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GB"/>
          </a:p>
        </p:txBody>
      </p:sp>
      <p:sp>
        <p:nvSpPr>
          <p:cNvPr id="4" name="Espace réservé de la date 3"/>
          <p:cNvSpPr>
            <a:spLocks noGrp="1"/>
          </p:cNvSpPr>
          <p:nvPr>
            <p:ph type="dt" sz="half" idx="10"/>
          </p:nvPr>
        </p:nvSpPr>
        <p:spPr/>
        <p:txBody>
          <a:bodyPr/>
          <a:lstStyle/>
          <a:p>
            <a:fld id="{4F607757-D8F0-4B70-84E0-E4335E05D45B}" type="datetimeFigureOut">
              <a:rPr lang="en-GB" smtClean="0"/>
              <a:t>01/03/2023</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461100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4F607757-D8F0-4B70-84E0-E4335E05D45B}" type="datetimeFigureOut">
              <a:rPr lang="en-GB" smtClean="0"/>
              <a:t>01/03/2023</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1021274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en-GB"/>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4F607757-D8F0-4B70-84E0-E4335E05D45B}" type="datetimeFigureOut">
              <a:rPr lang="en-GB" smtClean="0"/>
              <a:t>01/03/2023</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2886844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5" name="Espace réservé de la date 4"/>
          <p:cNvSpPr>
            <a:spLocks noGrp="1"/>
          </p:cNvSpPr>
          <p:nvPr>
            <p:ph type="dt" sz="half" idx="10"/>
          </p:nvPr>
        </p:nvSpPr>
        <p:spPr/>
        <p:txBody>
          <a:bodyPr/>
          <a:lstStyle/>
          <a:p>
            <a:fld id="{4F607757-D8F0-4B70-84E0-E4335E05D45B}" type="datetimeFigureOut">
              <a:rPr lang="en-GB" smtClean="0"/>
              <a:t>01/03/2023</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3094339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en-GB"/>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7" name="Espace réservé de la date 6"/>
          <p:cNvSpPr>
            <a:spLocks noGrp="1"/>
          </p:cNvSpPr>
          <p:nvPr>
            <p:ph type="dt" sz="half" idx="10"/>
          </p:nvPr>
        </p:nvSpPr>
        <p:spPr/>
        <p:txBody>
          <a:bodyPr/>
          <a:lstStyle/>
          <a:p>
            <a:fld id="{4F607757-D8F0-4B70-84E0-E4335E05D45B}" type="datetimeFigureOut">
              <a:rPr lang="en-GB" smtClean="0"/>
              <a:t>01/03/2023</a:t>
            </a:fld>
            <a:endParaRPr lang="en-GB"/>
          </a:p>
        </p:txBody>
      </p:sp>
      <p:sp>
        <p:nvSpPr>
          <p:cNvPr id="8" name="Espace réservé du pied de page 7"/>
          <p:cNvSpPr>
            <a:spLocks noGrp="1"/>
          </p:cNvSpPr>
          <p:nvPr>
            <p:ph type="ftr" sz="quarter" idx="11"/>
          </p:nvPr>
        </p:nvSpPr>
        <p:spPr/>
        <p:txBody>
          <a:bodyPr/>
          <a:lstStyle/>
          <a:p>
            <a:endParaRPr lang="en-GB"/>
          </a:p>
        </p:txBody>
      </p:sp>
      <p:sp>
        <p:nvSpPr>
          <p:cNvPr id="9" name="Espace réservé du numéro de diapositive 8"/>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4079224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e la date 2"/>
          <p:cNvSpPr>
            <a:spLocks noGrp="1"/>
          </p:cNvSpPr>
          <p:nvPr>
            <p:ph type="dt" sz="half" idx="10"/>
          </p:nvPr>
        </p:nvSpPr>
        <p:spPr/>
        <p:txBody>
          <a:bodyPr/>
          <a:lstStyle/>
          <a:p>
            <a:fld id="{4F607757-D8F0-4B70-84E0-E4335E05D45B}" type="datetimeFigureOut">
              <a:rPr lang="en-GB" smtClean="0"/>
              <a:t>01/03/2023</a:t>
            </a:fld>
            <a:endParaRPr lang="en-GB"/>
          </a:p>
        </p:txBody>
      </p:sp>
      <p:sp>
        <p:nvSpPr>
          <p:cNvPr id="4" name="Espace réservé du pied de page 3"/>
          <p:cNvSpPr>
            <a:spLocks noGrp="1"/>
          </p:cNvSpPr>
          <p:nvPr>
            <p:ph type="ftr" sz="quarter" idx="11"/>
          </p:nvPr>
        </p:nvSpPr>
        <p:spPr/>
        <p:txBody>
          <a:bodyPr/>
          <a:lstStyle/>
          <a:p>
            <a:endParaRPr lang="en-GB"/>
          </a:p>
        </p:txBody>
      </p:sp>
      <p:sp>
        <p:nvSpPr>
          <p:cNvPr id="5" name="Espace réservé du numéro de diapositive 4"/>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3279093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F607757-D8F0-4B70-84E0-E4335E05D45B}" type="datetimeFigureOut">
              <a:rPr lang="en-GB" smtClean="0"/>
              <a:t>01/03/2023</a:t>
            </a:fld>
            <a:endParaRPr lang="en-GB"/>
          </a:p>
        </p:txBody>
      </p:sp>
      <p:sp>
        <p:nvSpPr>
          <p:cNvPr id="3" name="Espace réservé du pied de page 2"/>
          <p:cNvSpPr>
            <a:spLocks noGrp="1"/>
          </p:cNvSpPr>
          <p:nvPr>
            <p:ph type="ftr" sz="quarter" idx="11"/>
          </p:nvPr>
        </p:nvSpPr>
        <p:spPr/>
        <p:txBody>
          <a:bodyPr/>
          <a:lstStyle/>
          <a:p>
            <a:endParaRPr lang="en-GB"/>
          </a:p>
        </p:txBody>
      </p:sp>
      <p:sp>
        <p:nvSpPr>
          <p:cNvPr id="4" name="Espace réservé du numéro de diapositive 3"/>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3009079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GB"/>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4F607757-D8F0-4B70-84E0-E4335E05D45B}" type="datetimeFigureOut">
              <a:rPr lang="en-GB" smtClean="0"/>
              <a:t>01/03/2023</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2999659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GB"/>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4F607757-D8F0-4B70-84E0-E4335E05D45B}" type="datetimeFigureOut">
              <a:rPr lang="en-GB" smtClean="0"/>
              <a:t>01/03/2023</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1265194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4F607757-D8F0-4B70-84E0-E4335E05D45B}" type="datetimeFigureOut">
              <a:rPr lang="en-GB" smtClean="0"/>
              <a:t>01/03/2023</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2451147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en-GB"/>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4F607757-D8F0-4B70-84E0-E4335E05D45B}" type="datetimeFigureOut">
              <a:rPr lang="en-GB" smtClean="0"/>
              <a:t>01/03/2023</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C84451B4-A933-45E6-87D3-C4375E1BFE8C}" type="slidenum">
              <a:rPr lang="en-GB" smtClean="0"/>
              <a:t>‹N°›</a:t>
            </a:fld>
            <a:endParaRPr lang="en-GB"/>
          </a:p>
        </p:txBody>
      </p:sp>
    </p:spTree>
    <p:extLst>
      <p:ext uri="{BB962C8B-B14F-4D97-AF65-F5344CB8AC3E}">
        <p14:creationId xmlns:p14="http://schemas.microsoft.com/office/powerpoint/2010/main" val="1620579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42"/>
            <a:ext cx="1560000" cy="461159"/>
          </a:xfrm>
          <a:prstGeom prst="rect">
            <a:avLst/>
          </a:prstGeom>
        </p:spPr>
        <p:txBody>
          <a:bodyPr vert="horz" lIns="0" tIns="0" rIns="0" bIns="0" rtlCol="0" anchor="ctr" anchorCtr="0">
            <a:noAutofit/>
          </a:bodyPr>
          <a:lstStyle>
            <a:lvl1pPr algn="l">
              <a:defRPr sz="1000" b="1">
                <a:solidFill>
                  <a:schemeClr val="tx1"/>
                </a:solidFill>
              </a:defRPr>
            </a:lvl1pPr>
          </a:lstStyle>
          <a:p>
            <a:fld id="{6A4A60EE-9D13-3442-9796-E718C6343EC1}" type="datetime1">
              <a:rPr lang="fr-FR" cap="all" smtClean="0"/>
              <a:pPr/>
              <a:t>01/03/2023</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06"/>
            <a:ext cx="11232819" cy="323935"/>
          </a:xfrm>
        </p:spPr>
        <p:txBody>
          <a:bodyPr/>
          <a:lstStyle>
            <a:lvl1pPr marL="12700" indent="114297">
              <a:spcBef>
                <a:spcPts val="533"/>
              </a:spcBef>
              <a:spcAft>
                <a:spcPts val="1067"/>
              </a:spcAft>
              <a:buFont typeface="+mj-lt"/>
              <a:buNone/>
              <a:tabLst/>
              <a:defRPr sz="2000" b="1">
                <a:solidFill>
                  <a:schemeClr val="tx1">
                    <a:lumMod val="50000"/>
                    <a:lumOff val="50000"/>
                  </a:schemeClr>
                </a:solidFill>
              </a:defRPr>
            </a:lvl1pPr>
            <a:lvl2pPr marL="431989" indent="-191995">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2"/>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16711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431371" y="2084851"/>
            <a:ext cx="3360000" cy="3840427"/>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4416000" y="2084851"/>
            <a:ext cx="3360000" cy="3814349"/>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8351999" y="2084851"/>
            <a:ext cx="3360000" cy="3814349"/>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01" y="6396842"/>
            <a:ext cx="1613913" cy="461159"/>
          </a:xfrm>
          <a:prstGeom prst="rect">
            <a:avLst/>
          </a:prstGeom>
        </p:spPr>
        <p:txBody>
          <a:bodyPr vert="horz" lIns="0" tIns="0" rIns="0" bIns="0" rtlCol="0" anchor="ctr" anchorCtr="0">
            <a:noAutofit/>
          </a:bodyPr>
          <a:lstStyle>
            <a:lvl1pPr algn="l">
              <a:defRPr sz="1000" b="1">
                <a:solidFill>
                  <a:schemeClr val="tx1"/>
                </a:solidFill>
              </a:defRPr>
            </a:lvl1pPr>
          </a:lstStyle>
          <a:p>
            <a:fld id="{251C71F6-E0A6-1740-B64F-38F332886BAF}" type="datetime1">
              <a:rPr lang="fr-FR" cap="all" smtClean="0"/>
              <a:pPr/>
              <a:t>01/03/2023</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431801" y="910402"/>
            <a:ext cx="11233151" cy="719988"/>
          </a:xfrm>
        </p:spPr>
        <p:txBody>
          <a:bodyPr/>
          <a:lstStyle/>
          <a:p>
            <a:r>
              <a:rPr lang="fr-FR" dirty="0"/>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323111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431801" y="6396842"/>
            <a:ext cx="1613913" cy="461159"/>
          </a:xfrm>
          <a:prstGeom prst="rect">
            <a:avLst/>
          </a:prstGeom>
        </p:spPr>
        <p:txBody>
          <a:bodyPr vert="horz" lIns="0" tIns="0" rIns="0" bIns="0" rtlCol="0" anchor="ctr" anchorCtr="0">
            <a:noAutofit/>
          </a:bodyPr>
          <a:lstStyle>
            <a:lvl1pPr algn="l">
              <a:defRPr sz="1000" b="1">
                <a:solidFill>
                  <a:schemeClr val="tx1"/>
                </a:solidFill>
              </a:defRPr>
            </a:lvl1pPr>
          </a:lstStyle>
          <a:p>
            <a:fld id="{5E6183FC-BA60-7C49-ABF3-B50982741576}" type="datetime1">
              <a:rPr lang="fr-FR" cap="all" smtClean="0"/>
              <a:pPr/>
              <a:t>01/03/2023</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431801" y="1664906"/>
            <a:ext cx="11232819" cy="323935"/>
          </a:xfrm>
        </p:spPr>
        <p:txBody>
          <a:bodyPr/>
          <a:lstStyle>
            <a:lvl1pPr marL="0" indent="126997">
              <a:spcBef>
                <a:spcPts val="533"/>
              </a:spcBef>
              <a:spcAft>
                <a:spcPts val="1067"/>
              </a:spcAft>
              <a:buFont typeface="+mj-lt"/>
              <a:buNone/>
              <a:tabLst/>
              <a:defRPr sz="2000" b="1">
                <a:solidFill>
                  <a:schemeClr val="tx1">
                    <a:lumMod val="50000"/>
                    <a:lumOff val="50000"/>
                  </a:schemeClr>
                </a:solidFill>
              </a:defRPr>
            </a:lvl1pPr>
            <a:lvl2pPr marL="431989" indent="-191995">
              <a:spcBef>
                <a:spcPts val="800"/>
              </a:spcBef>
              <a:spcAft>
                <a:spcPts val="1067"/>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431801" y="910402"/>
            <a:ext cx="11233151" cy="719988"/>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431371" y="2276872"/>
            <a:ext cx="3408628"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4367808" y="2276872"/>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8304245" y="2276872"/>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1178282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431371" y="2276872"/>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01" y="6396842"/>
            <a:ext cx="1613913" cy="461159"/>
          </a:xfrm>
          <a:prstGeom prst="rect">
            <a:avLst/>
          </a:prstGeom>
        </p:spPr>
        <p:txBody>
          <a:bodyPr vert="horz" lIns="0" tIns="0" rIns="0" bIns="0" rtlCol="0" anchor="ctr" anchorCtr="0">
            <a:noAutofit/>
          </a:bodyPr>
          <a:lstStyle>
            <a:lvl1pPr algn="l">
              <a:defRPr sz="1000" b="1">
                <a:solidFill>
                  <a:schemeClr val="tx1"/>
                </a:solidFill>
              </a:defRPr>
            </a:lvl1pPr>
          </a:lstStyle>
          <a:p>
            <a:fld id="{0597CDB5-73DC-8641-8CC1-FAD9379FD627}" type="datetime1">
              <a:rPr lang="fr-FR" cap="all" smtClean="0"/>
              <a:pPr/>
              <a:t>01/03/2023</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06"/>
            <a:ext cx="11232819" cy="323935"/>
          </a:xfrm>
        </p:spPr>
        <p:txBody>
          <a:bodyPr/>
          <a:lstStyle>
            <a:lvl1pPr marL="0" indent="126997">
              <a:spcBef>
                <a:spcPts val="533"/>
              </a:spcBef>
              <a:spcAft>
                <a:spcPts val="1067"/>
              </a:spcAft>
              <a:buFont typeface="+mj-lt"/>
              <a:buNone/>
              <a:tabLst/>
              <a:defRPr sz="2000" b="1">
                <a:solidFill>
                  <a:schemeClr val="tx1">
                    <a:lumMod val="50000"/>
                    <a:lumOff val="50000"/>
                  </a:schemeClr>
                </a:solidFill>
              </a:defRPr>
            </a:lvl1pPr>
            <a:lvl2pPr marL="431989" indent="-191995">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01" y="910402"/>
            <a:ext cx="11233151" cy="719988"/>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2"/>
            <a:ext cx="7488832" cy="3840427"/>
          </a:xfrm>
        </p:spPr>
        <p:txBody>
          <a:bodyPr/>
          <a:lstStyle/>
          <a:p>
            <a:r>
              <a:rPr lang="fr-FR" smtClean="0"/>
              <a:t>Cliquez sur l'icône pour ajouter une image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344822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8304245" y="2276872"/>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01" y="6396842"/>
            <a:ext cx="1613913" cy="461159"/>
          </a:xfrm>
          <a:prstGeom prst="rect">
            <a:avLst/>
          </a:prstGeom>
        </p:spPr>
        <p:txBody>
          <a:bodyPr vert="horz" lIns="0" tIns="0" rIns="0" bIns="0" rtlCol="0" anchor="ctr" anchorCtr="0">
            <a:noAutofit/>
          </a:bodyPr>
          <a:lstStyle>
            <a:lvl1pPr algn="l">
              <a:defRPr sz="1000" b="1">
                <a:solidFill>
                  <a:schemeClr val="tx1"/>
                </a:solidFill>
              </a:defRPr>
            </a:lvl1pPr>
          </a:lstStyle>
          <a:p>
            <a:fld id="{8E1290DD-BE4D-794B-919C-D565D1B9C67D}" type="datetime1">
              <a:rPr lang="fr-FR" cap="all" smtClean="0"/>
              <a:pPr/>
              <a:t>01/03/2023</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06"/>
            <a:ext cx="11232819" cy="323935"/>
          </a:xfrm>
        </p:spPr>
        <p:txBody>
          <a:bodyPr/>
          <a:lstStyle>
            <a:lvl1pPr marL="0" indent="126997">
              <a:spcBef>
                <a:spcPts val="533"/>
              </a:spcBef>
              <a:spcAft>
                <a:spcPts val="1067"/>
              </a:spcAft>
              <a:buFont typeface="+mj-lt"/>
              <a:buNone/>
              <a:tabLst/>
              <a:defRPr sz="2000" b="1">
                <a:solidFill>
                  <a:schemeClr val="tx1">
                    <a:lumMod val="50000"/>
                    <a:lumOff val="50000"/>
                  </a:schemeClr>
                </a:solidFill>
              </a:defRPr>
            </a:lvl1pPr>
            <a:lvl2pPr marL="431989" indent="-191995">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01" y="910402"/>
            <a:ext cx="11233151" cy="719988"/>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431371" y="2276873"/>
            <a:ext cx="7681384" cy="3839633"/>
          </a:xfrm>
        </p:spPr>
        <p:txBody>
          <a:bodyPr/>
          <a:lstStyle/>
          <a:p>
            <a:r>
              <a:rPr lang="fr-FR" smtClean="0"/>
              <a:t>Cliquez sur l'icône pour ajouter un graphique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12203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33" b="1" cap="all" baseline="0"/>
            </a:lvl1pPr>
            <a:lvl2pPr marL="122764" indent="0">
              <a:spcBef>
                <a:spcPts val="667"/>
              </a:spcBef>
              <a:spcAft>
                <a:spcPts val="0"/>
              </a:spcAft>
              <a:buNone/>
              <a:tabLst/>
              <a:defRPr sz="2467"/>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01" y="6396842"/>
            <a:ext cx="1613913" cy="461159"/>
          </a:xfrm>
          <a:prstGeom prst="rect">
            <a:avLst/>
          </a:prstGeom>
        </p:spPr>
        <p:txBody>
          <a:bodyPr vert="horz" lIns="0" tIns="0" rIns="0" bIns="0" rtlCol="0" anchor="ctr" anchorCtr="0">
            <a:noAutofit/>
          </a:bodyPr>
          <a:lstStyle>
            <a:lvl1pPr algn="l">
              <a:defRPr sz="1000" b="1">
                <a:solidFill>
                  <a:schemeClr val="tx1"/>
                </a:solidFill>
              </a:defRPr>
            </a:lvl1pPr>
          </a:lstStyle>
          <a:p>
            <a:fld id="{D7698221-35EF-134F-B87A-568DECC70F29}" type="datetime1">
              <a:rPr lang="fr-FR" cap="all" smtClean="0"/>
              <a:pPr/>
              <a:t>01/03/2023</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dirty="0"/>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240001" y="266640"/>
            <a:ext cx="3032308" cy="1914221"/>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800818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0"/>
            <a:ext cx="12192000" cy="5925277"/>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485713" y="6396842"/>
            <a:ext cx="1560000" cy="461159"/>
          </a:xfrm>
          <a:prstGeom prst="rect">
            <a:avLst/>
          </a:prstGeom>
        </p:spPr>
        <p:txBody>
          <a:bodyPr vert="horz" lIns="0" tIns="0" rIns="0" bIns="0" rtlCol="0" anchor="ctr" anchorCtr="0">
            <a:noAutofit/>
          </a:bodyPr>
          <a:lstStyle>
            <a:lvl1pPr algn="l">
              <a:defRPr sz="1000" b="1">
                <a:solidFill>
                  <a:schemeClr val="bg1"/>
                </a:solidFill>
              </a:defRPr>
            </a:lvl1pPr>
          </a:lstStyle>
          <a:p>
            <a:fld id="{5F7325A3-5315-1B4B-A0D9-112471EB5837}" type="datetime1">
              <a:rPr lang="fr-FR" cap="all" smtClean="0"/>
              <a:pPr/>
              <a:t>01/03/2023</a:t>
            </a:fld>
            <a:endParaRPr lang="fr-FR" cap="all" dirty="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527987" indent="-527987">
              <a:buFont typeface="+mj-lt"/>
              <a:buAutoNum type="arabicPeriod"/>
              <a:defRPr sz="4333">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00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1413012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4EA19884-7A29-DC4E-9311-A62E54788E52}" type="datetime1">
              <a:rPr lang="fr-FR" smtClean="0"/>
              <a:t>01/03/2023</a:t>
            </a:fld>
            <a:endParaRPr lang="fr-FR" dirty="0"/>
          </a:p>
        </p:txBody>
      </p:sp>
      <p:sp>
        <p:nvSpPr>
          <p:cNvPr id="5" name="Espace réservé du pied de page 4"/>
          <p:cNvSpPr>
            <a:spLocks noGrp="1"/>
          </p:cNvSpPr>
          <p:nvPr>
            <p:ph type="ftr" sz="quarter" idx="11"/>
          </p:nvPr>
        </p:nvSpPr>
        <p:spPr bwMode="gray">
          <a:xfrm>
            <a:off x="960000" y="5829266"/>
            <a:ext cx="4320000" cy="597263"/>
          </a:xfrm>
          <a:prstGeom prst="rect">
            <a:avLst/>
          </a:prstGeom>
        </p:spPr>
        <p:txBody>
          <a:bodyPr anchor="ctr" anchorCtr="0"/>
          <a:lstStyle>
            <a:lvl1pPr algn="l">
              <a:defRPr sz="1533"/>
            </a:lvl1pPr>
          </a:lstStyle>
          <a:p>
            <a:r>
              <a:rPr lang="fr-FR" dirty="0" smtClean="0"/>
              <a:t>Direction générale</a:t>
            </a:r>
          </a:p>
          <a:p>
            <a:r>
              <a:rPr lang="fr-FR" dirty="0" smtClean="0"/>
              <a:t>de la santé</a:t>
            </a:r>
            <a:endParaRPr lang="fr-FR" dirty="0"/>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76534" y="611000"/>
            <a:ext cx="5528605" cy="3490075"/>
          </a:xfrm>
          <a:prstGeom prst="rect">
            <a:avLst/>
          </a:prstGeom>
        </p:spPr>
      </p:pic>
    </p:spTree>
    <p:extLst>
      <p:ext uri="{BB962C8B-B14F-4D97-AF65-F5344CB8AC3E}">
        <p14:creationId xmlns:p14="http://schemas.microsoft.com/office/powerpoint/2010/main" val="4091623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GB"/>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07757-D8F0-4B70-84E0-E4335E05D45B}" type="datetimeFigureOut">
              <a:rPr lang="en-GB" smtClean="0"/>
              <a:t>01/03/2023</a:t>
            </a:fld>
            <a:endParaRPr lang="en-GB"/>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4451B4-A933-45E6-87D3-C4375E1BFE8C}" type="slidenum">
              <a:rPr lang="en-GB" smtClean="0"/>
              <a:t>‹N°›</a:t>
            </a:fld>
            <a:endParaRPr lang="en-GB"/>
          </a:p>
        </p:txBody>
      </p:sp>
    </p:spTree>
    <p:extLst>
      <p:ext uri="{BB962C8B-B14F-4D97-AF65-F5344CB8AC3E}">
        <p14:creationId xmlns:p14="http://schemas.microsoft.com/office/powerpoint/2010/main" val="3358488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431801" y="2276873"/>
            <a:ext cx="11233151" cy="39364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6" name="Espace réservé du numéro de diapositive 5"/>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431801" y="910402"/>
            <a:ext cx="11233151" cy="719988"/>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420937" y="6378001"/>
            <a:ext cx="2743200" cy="366183"/>
          </a:xfrm>
          <a:prstGeom prst="rect">
            <a:avLst/>
          </a:prstGeom>
        </p:spPr>
        <p:txBody>
          <a:bodyPr vert="horz" lIns="91440" tIns="45720" rIns="91440" bIns="45720" rtlCol="0" anchor="ctr"/>
          <a:lstStyle>
            <a:lvl1pPr algn="l">
              <a:defRPr sz="1000" b="1">
                <a:solidFill>
                  <a:schemeClr val="tx1"/>
                </a:solidFill>
              </a:defRPr>
            </a:lvl1pPr>
          </a:lstStyle>
          <a:p>
            <a:fld id="{B858D49A-5A7A-574D-A0ED-52B5C1EFA876}" type="datetime1">
              <a:rPr lang="fr-FR" cap="all" smtClean="0"/>
              <a:pPr/>
              <a:t>01/03/2023</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bwMode="gray">
          <a:xfrm>
            <a:off x="383999" y="68627"/>
            <a:ext cx="1262533" cy="797007"/>
          </a:xfrm>
          <a:prstGeom prst="rect">
            <a:avLst/>
          </a:prstGeom>
        </p:spPr>
      </p:pic>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17934572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Lst>
  <p:hf hdr="0"/>
  <p:txStyles>
    <p:titleStyle>
      <a:lvl1pPr marL="19050" indent="0" algn="l" defTabSz="1219170" rtl="0" eaLnBrk="1" latinLnBrk="0" hangingPunct="1">
        <a:lnSpc>
          <a:spcPct val="90000"/>
        </a:lnSpc>
        <a:spcBef>
          <a:spcPct val="0"/>
        </a:spcBef>
        <a:buNone/>
        <a:tabLst/>
        <a:defRPr sz="3333" b="1" kern="1200">
          <a:solidFill>
            <a:schemeClr val="tx1"/>
          </a:solidFill>
          <a:latin typeface="+mj-lt"/>
          <a:ea typeface="+mj-ea"/>
          <a:cs typeface="+mj-cs"/>
        </a:defRPr>
      </a:lvl1pPr>
    </p:titleStyle>
    <p:bodyStyle>
      <a:lvl1pPr marL="122764" indent="0" algn="l" defTabSz="1219170" rtl="0" eaLnBrk="1" latinLnBrk="0" hangingPunct="1">
        <a:lnSpc>
          <a:spcPct val="100000"/>
        </a:lnSpc>
        <a:spcBef>
          <a:spcPts val="0"/>
        </a:spcBef>
        <a:spcAft>
          <a:spcPts val="667"/>
        </a:spcAft>
        <a:buFont typeface="Arial" pitchFamily="34" charset="0"/>
        <a:buNone/>
        <a:tabLst/>
        <a:defRPr sz="1867" b="0" kern="1200">
          <a:solidFill>
            <a:schemeClr val="tx1"/>
          </a:solidFill>
          <a:latin typeface="+mn-lt"/>
          <a:ea typeface="+mn-ea"/>
          <a:cs typeface="+mn-cs"/>
        </a:defRPr>
      </a:lvl1pPr>
      <a:lvl2pPr marL="468588" indent="-228594" algn="l" defTabSz="121917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sante.gouv.fr/soins-et-maladies/qualite-des-soins-et-pratiques/biologie-medicale/article/procedure-d-accreditation-des-laboratoires-de-biologie-medicale"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defTabSz="1219170"/>
            <a:fld id="{4EA19884-7A29-DC4E-9311-A62E54788E52}" type="datetime1">
              <a:rPr lang="fr-FR">
                <a:solidFill>
                  <a:srgbClr val="000000">
                    <a:alpha val="0"/>
                  </a:srgbClr>
                </a:solidFill>
                <a:latin typeface="Arial"/>
              </a:rPr>
              <a:pPr defTabSz="1219170"/>
              <a:t>01/03/2023</a:t>
            </a:fld>
            <a:endParaRPr lang="fr-FR" dirty="0">
              <a:solidFill>
                <a:srgbClr val="000000">
                  <a:alpha val="0"/>
                </a:srgbClr>
              </a:solidFill>
              <a:latin typeface="Arial"/>
            </a:endParaRPr>
          </a:p>
        </p:txBody>
      </p:sp>
      <p:sp>
        <p:nvSpPr>
          <p:cNvPr id="3" name="Espace réservé du pied de page 2"/>
          <p:cNvSpPr>
            <a:spLocks noGrp="1"/>
          </p:cNvSpPr>
          <p:nvPr>
            <p:ph type="ftr" sz="quarter" idx="11"/>
          </p:nvPr>
        </p:nvSpPr>
        <p:spPr/>
        <p:txBody>
          <a:bodyPr/>
          <a:lstStyle/>
          <a:p>
            <a:pPr defTabSz="1219170"/>
            <a:r>
              <a:rPr lang="fr-FR">
                <a:solidFill>
                  <a:srgbClr val="000000"/>
                </a:solidFill>
                <a:latin typeface="Arial"/>
              </a:rPr>
              <a:t>Direction générale</a:t>
            </a:r>
          </a:p>
          <a:p>
            <a:pPr defTabSz="1219170"/>
            <a:r>
              <a:rPr lang="fr-FR">
                <a:solidFill>
                  <a:srgbClr val="000000"/>
                </a:solidFill>
                <a:latin typeface="Arial"/>
              </a:rPr>
              <a:t>de la santé</a:t>
            </a:r>
            <a:endParaRPr lang="fr-FR" dirty="0">
              <a:solidFill>
                <a:srgbClr val="000000"/>
              </a:solidFill>
              <a:latin typeface="Arial"/>
            </a:endParaRPr>
          </a:p>
        </p:txBody>
      </p:sp>
      <p:sp>
        <p:nvSpPr>
          <p:cNvPr id="4" name="Espace réservé du numéro de diapositive 3"/>
          <p:cNvSpPr>
            <a:spLocks noGrp="1"/>
          </p:cNvSpPr>
          <p:nvPr>
            <p:ph type="sldNum" sz="quarter" idx="12"/>
          </p:nvPr>
        </p:nvSpPr>
        <p:spPr/>
        <p:txBody>
          <a:bodyPr/>
          <a:lstStyle/>
          <a:p>
            <a:pPr defTabSz="1219170"/>
            <a:fld id="{10C140CD-8AED-46FF-A9A2-77308F3F39AE}" type="slidenum">
              <a:rPr lang="fr-FR">
                <a:solidFill>
                  <a:srgbClr val="000000">
                    <a:alpha val="0"/>
                  </a:srgbClr>
                </a:solidFill>
                <a:latin typeface="Arial"/>
              </a:rPr>
              <a:pPr defTabSz="1219170"/>
              <a:t>1</a:t>
            </a:fld>
            <a:endParaRPr lang="fr-FR" dirty="0">
              <a:solidFill>
                <a:srgbClr val="000000">
                  <a:alpha val="0"/>
                </a:srgbClr>
              </a:solidFill>
              <a:latin typeface="Arial"/>
            </a:endParaRPr>
          </a:p>
        </p:txBody>
      </p:sp>
      <p:sp>
        <p:nvSpPr>
          <p:cNvPr id="5" name="Titre 4"/>
          <p:cNvSpPr>
            <a:spLocks noGrp="1"/>
          </p:cNvSpPr>
          <p:nvPr>
            <p:ph type="title"/>
          </p:nvPr>
        </p:nvSpPr>
        <p:spPr/>
        <p:txBody>
          <a:bodyPr/>
          <a:lstStyle/>
          <a:p>
            <a:endParaRPr lang="fr-FR"/>
          </a:p>
        </p:txBody>
      </p:sp>
      <p:sp>
        <p:nvSpPr>
          <p:cNvPr id="6" name="ZoneTexte 5"/>
          <p:cNvSpPr txBox="1"/>
          <p:nvPr/>
        </p:nvSpPr>
        <p:spPr>
          <a:xfrm>
            <a:off x="6136851" y="3274721"/>
            <a:ext cx="5222450" cy="2554545"/>
          </a:xfrm>
          <a:prstGeom prst="rect">
            <a:avLst/>
          </a:prstGeom>
          <a:noFill/>
        </p:spPr>
        <p:txBody>
          <a:bodyPr wrap="square" rtlCol="0">
            <a:spAutoFit/>
          </a:bodyPr>
          <a:lstStyle/>
          <a:p>
            <a:pPr algn="r"/>
            <a:r>
              <a:rPr lang="en-GB" sz="4000" b="1" dirty="0" err="1">
                <a:latin typeface="Arial" panose="020B0604020202020204" pitchFamily="34" charset="0"/>
                <a:cs typeface="Arial" panose="020B0604020202020204" pitchFamily="34" charset="0"/>
              </a:rPr>
              <a:t>Accréditation</a:t>
            </a:r>
            <a:r>
              <a:rPr lang="en-GB" sz="4000" b="1" dirty="0">
                <a:latin typeface="Arial" panose="020B0604020202020204" pitchFamily="34" charset="0"/>
                <a:cs typeface="Arial" panose="020B0604020202020204" pitchFamily="34" charset="0"/>
              </a:rPr>
              <a:t> et </a:t>
            </a:r>
            <a:r>
              <a:rPr lang="en-GB" sz="4000" b="1" dirty="0" err="1">
                <a:latin typeface="Arial" panose="020B0604020202020204" pitchFamily="34" charset="0"/>
                <a:cs typeface="Arial" panose="020B0604020202020204" pitchFamily="34" charset="0"/>
              </a:rPr>
              <a:t>actualités</a:t>
            </a:r>
            <a:r>
              <a:rPr lang="en-GB" sz="4000" b="1" dirty="0">
                <a:latin typeface="Arial" panose="020B0604020202020204" pitchFamily="34" charset="0"/>
                <a:cs typeface="Arial" panose="020B0604020202020204" pitchFamily="34" charset="0"/>
              </a:rPr>
              <a:t> du bureau </a:t>
            </a:r>
            <a:r>
              <a:rPr lang="en-GB" sz="4000" b="1" dirty="0" err="1">
                <a:latin typeface="Arial" panose="020B0604020202020204" pitchFamily="34" charset="0"/>
                <a:cs typeface="Arial" panose="020B0604020202020204" pitchFamily="34" charset="0"/>
              </a:rPr>
              <a:t>en</a:t>
            </a:r>
            <a:r>
              <a:rPr lang="en-GB" sz="4000" b="1" dirty="0">
                <a:latin typeface="Arial" panose="020B0604020202020204" pitchFamily="34" charset="0"/>
                <a:cs typeface="Arial" panose="020B0604020202020204" pitchFamily="34" charset="0"/>
              </a:rPr>
              <a:t> lien avec la biologie </a:t>
            </a:r>
            <a:r>
              <a:rPr lang="en-GB" sz="4000" b="1" dirty="0" err="1">
                <a:latin typeface="Arial" panose="020B0604020202020204" pitchFamily="34" charset="0"/>
                <a:cs typeface="Arial" panose="020B0604020202020204" pitchFamily="34" charset="0"/>
              </a:rPr>
              <a:t>médicale</a:t>
            </a:r>
            <a:endParaRPr lang="en-GB"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25322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a:t>
            </a:fld>
            <a:endParaRPr lang="fr-FR" dirty="0"/>
          </a:p>
        </p:txBody>
      </p:sp>
      <p:sp>
        <p:nvSpPr>
          <p:cNvPr id="3" name="Espace réservé du texte 2"/>
          <p:cNvSpPr>
            <a:spLocks noGrp="1"/>
          </p:cNvSpPr>
          <p:nvPr>
            <p:ph type="body" sz="quarter" idx="13"/>
          </p:nvPr>
        </p:nvSpPr>
        <p:spPr>
          <a:xfrm>
            <a:off x="383746" y="1529282"/>
            <a:ext cx="11329260" cy="3840427"/>
          </a:xfrm>
        </p:spPr>
        <p:txBody>
          <a:bodyPr/>
          <a:lstStyle/>
          <a:p>
            <a:r>
              <a:rPr lang="fr-FR" dirty="0" smtClean="0"/>
              <a:t> Poursuite des exigences réglementaires relatives à l’accréditation</a:t>
            </a:r>
          </a:p>
          <a:p>
            <a:pPr marL="525744" lvl="1" indent="-285750">
              <a:spcBef>
                <a:spcPts val="0"/>
              </a:spcBef>
              <a:spcAft>
                <a:spcPts val="0"/>
              </a:spcAft>
              <a:buFont typeface="Arial" panose="020B0604020202020204" pitchFamily="34" charset="0"/>
              <a:buChar char="•"/>
            </a:pPr>
            <a:r>
              <a:rPr lang="fr-FR" dirty="0"/>
              <a:t>Mise à jour des choix d’examens </a:t>
            </a:r>
            <a:r>
              <a:rPr lang="fr-FR" dirty="0" smtClean="0"/>
              <a:t>représentatifs</a:t>
            </a:r>
          </a:p>
          <a:p>
            <a:pPr marL="525744" lvl="1" indent="-285750">
              <a:spcBef>
                <a:spcPts val="0"/>
              </a:spcBef>
              <a:spcAft>
                <a:spcPts val="0"/>
              </a:spcAft>
              <a:buFont typeface="Arial" panose="020B0604020202020204" pitchFamily="34" charset="0"/>
              <a:buChar char="•"/>
            </a:pPr>
            <a:r>
              <a:rPr lang="fr-FR" dirty="0"/>
              <a:t>Nouveau formulaire de </a:t>
            </a:r>
            <a:r>
              <a:rPr lang="fr-FR" dirty="0" smtClean="0"/>
              <a:t>déclaration</a:t>
            </a:r>
          </a:p>
          <a:p>
            <a:pPr>
              <a:spcBef>
                <a:spcPts val="1200"/>
              </a:spcBef>
            </a:pPr>
            <a:r>
              <a:rPr lang="fr-FR" dirty="0"/>
              <a:t> </a:t>
            </a:r>
            <a:r>
              <a:rPr lang="fr-FR" dirty="0" smtClean="0"/>
              <a:t>Actualités normatives</a:t>
            </a:r>
          </a:p>
          <a:p>
            <a:pPr marL="525744" lvl="1" indent="-285750">
              <a:spcBef>
                <a:spcPts val="0"/>
              </a:spcBef>
              <a:spcAft>
                <a:spcPts val="0"/>
              </a:spcAft>
              <a:buFont typeface="Arial" panose="020B0604020202020204" pitchFamily="34" charset="0"/>
              <a:buChar char="•"/>
            </a:pPr>
            <a:r>
              <a:rPr lang="fr-FR" dirty="0" smtClean="0"/>
              <a:t>Abrogation du </a:t>
            </a:r>
            <a:r>
              <a:rPr lang="fr-FR" dirty="0"/>
              <a:t>GBEA (Guide de bonne exécution des analyse de biologie médicale</a:t>
            </a:r>
            <a:r>
              <a:rPr lang="fr-FR" dirty="0" smtClean="0"/>
              <a:t>)</a:t>
            </a:r>
          </a:p>
          <a:p>
            <a:pPr marL="525744" lvl="1" indent="-285750">
              <a:spcBef>
                <a:spcPts val="0"/>
              </a:spcBef>
              <a:spcAft>
                <a:spcPts val="0"/>
              </a:spcAft>
              <a:buFont typeface="Arial" panose="020B0604020202020204" pitchFamily="34" charset="0"/>
              <a:buChar char="•"/>
            </a:pPr>
            <a:r>
              <a:rPr lang="fr-FR" dirty="0"/>
              <a:t>Arrêtés TROD (tests rapides d’orientation du diagnostic</a:t>
            </a:r>
            <a:r>
              <a:rPr lang="fr-FR" dirty="0" smtClean="0"/>
              <a:t>)</a:t>
            </a:r>
          </a:p>
          <a:p>
            <a:pPr>
              <a:spcBef>
                <a:spcPts val="1200"/>
              </a:spcBef>
            </a:pPr>
            <a:r>
              <a:rPr lang="fr-FR" dirty="0" smtClean="0"/>
              <a:t> Système d’information BIO2</a:t>
            </a:r>
          </a:p>
          <a:p>
            <a:pPr marL="525744" lvl="1" indent="-285750">
              <a:spcBef>
                <a:spcPts val="0"/>
              </a:spcBef>
              <a:spcAft>
                <a:spcPts val="0"/>
              </a:spcAft>
              <a:buFont typeface="Arial" panose="020B0604020202020204" pitchFamily="34" charset="0"/>
              <a:buChar char="•"/>
            </a:pPr>
            <a:r>
              <a:rPr lang="fr-FR" dirty="0"/>
              <a:t>Déclaration d’activité</a:t>
            </a:r>
          </a:p>
          <a:p>
            <a:pPr marL="525744" lvl="1" indent="-285750">
              <a:spcBef>
                <a:spcPts val="0"/>
              </a:spcBef>
              <a:spcAft>
                <a:spcPts val="0"/>
              </a:spcAft>
              <a:buFont typeface="Arial" panose="020B0604020202020204" pitchFamily="34" charset="0"/>
              <a:buChar char="•"/>
            </a:pPr>
            <a:r>
              <a:rPr lang="en-GB" dirty="0"/>
              <a:t>Refonte du </a:t>
            </a:r>
            <a:r>
              <a:rPr lang="en-GB" dirty="0" err="1" smtClean="0"/>
              <a:t>système</a:t>
            </a:r>
            <a:r>
              <a:rPr lang="en-GB" dirty="0" smtClean="0"/>
              <a:t> </a:t>
            </a:r>
            <a:r>
              <a:rPr lang="en-GB" dirty="0" err="1" smtClean="0"/>
              <a:t>utilisateur</a:t>
            </a:r>
            <a:r>
              <a:rPr lang="en-GB" dirty="0" smtClean="0"/>
              <a:t> </a:t>
            </a:r>
            <a:r>
              <a:rPr lang="en-GB" dirty="0"/>
              <a:t>et </a:t>
            </a:r>
            <a:r>
              <a:rPr lang="en-GB" dirty="0" smtClean="0"/>
              <a:t>perspectives</a:t>
            </a:r>
            <a:endParaRPr lang="fr-FR" dirty="0" smtClean="0"/>
          </a:p>
          <a:p>
            <a:pPr>
              <a:spcBef>
                <a:spcPts val="1200"/>
              </a:spcBef>
            </a:pPr>
            <a:r>
              <a:rPr lang="fr-FR" dirty="0" smtClean="0"/>
              <a:t> Autorisation </a:t>
            </a:r>
            <a:r>
              <a:rPr lang="fr-FR" i="1" dirty="0" smtClean="0"/>
              <a:t>versus</a:t>
            </a:r>
            <a:r>
              <a:rPr lang="fr-FR" dirty="0" smtClean="0"/>
              <a:t> déclaration et ouverture de sites nouveaux - proposition de doctrine</a:t>
            </a:r>
          </a:p>
          <a:p>
            <a:pPr marL="525744" lvl="1" indent="-285750">
              <a:spcBef>
                <a:spcPts val="0"/>
              </a:spcBef>
              <a:spcAft>
                <a:spcPts val="0"/>
              </a:spcAft>
              <a:buFont typeface="Arial" panose="020B0604020202020204" pitchFamily="34" charset="0"/>
              <a:buChar char="•"/>
            </a:pPr>
            <a:r>
              <a:rPr lang="fr-FR" dirty="0" smtClean="0"/>
              <a:t>Autorisation </a:t>
            </a:r>
            <a:r>
              <a:rPr lang="fr-FR" i="1" dirty="0" smtClean="0"/>
              <a:t>versus</a:t>
            </a:r>
            <a:r>
              <a:rPr lang="fr-FR" dirty="0" smtClean="0"/>
              <a:t> déclaration</a:t>
            </a:r>
          </a:p>
          <a:p>
            <a:pPr marL="525744" lvl="1" indent="-285750">
              <a:spcBef>
                <a:spcPts val="0"/>
              </a:spcBef>
              <a:spcAft>
                <a:spcPts val="0"/>
              </a:spcAft>
              <a:buFont typeface="Arial" panose="020B0604020202020204" pitchFamily="34" charset="0"/>
              <a:buChar char="•"/>
            </a:pPr>
            <a:r>
              <a:rPr lang="fr-FR" dirty="0" smtClean="0"/>
              <a:t>Ouverture de sites nouveaux  </a:t>
            </a:r>
          </a:p>
          <a:p>
            <a:pPr marL="802337" lvl="2" indent="-285750">
              <a:spcBef>
                <a:spcPts val="0"/>
              </a:spcBef>
              <a:spcAft>
                <a:spcPts val="0"/>
              </a:spcAft>
              <a:buFont typeface="Arial" panose="020B0604020202020204" pitchFamily="34" charset="0"/>
              <a:buChar char="•"/>
            </a:pPr>
            <a:r>
              <a:rPr lang="fr-FR" sz="1600" dirty="0" smtClean="0"/>
              <a:t>LBM en cours d’accréditation</a:t>
            </a:r>
          </a:p>
          <a:p>
            <a:pPr marL="802337" lvl="2" indent="-285750">
              <a:spcBef>
                <a:spcPts val="0"/>
              </a:spcBef>
              <a:spcAft>
                <a:spcPts val="0"/>
              </a:spcAft>
              <a:buFont typeface="Arial" panose="020B0604020202020204" pitchFamily="34" charset="0"/>
              <a:buChar char="•"/>
            </a:pPr>
            <a:r>
              <a:rPr lang="fr-FR" sz="1600" dirty="0" smtClean="0"/>
              <a:t>LBM accrédités pour 100% sur leurs lignes de portée</a:t>
            </a:r>
          </a:p>
          <a:p>
            <a:pPr marL="525744" lvl="1" indent="-285750">
              <a:spcBef>
                <a:spcPts val="0"/>
              </a:spcBef>
              <a:spcAft>
                <a:spcPts val="0"/>
              </a:spcAft>
              <a:buFont typeface="Arial" panose="020B0604020202020204" pitchFamily="34" charset="0"/>
              <a:buChar char="•"/>
            </a:pPr>
            <a:r>
              <a:rPr lang="fr-FR" dirty="0" smtClean="0"/>
              <a:t>Discussion</a:t>
            </a:r>
          </a:p>
          <a:p>
            <a:pPr marL="525744" lvl="1" indent="-285750">
              <a:spcBef>
                <a:spcPts val="0"/>
              </a:spcBef>
              <a:spcAft>
                <a:spcPts val="0"/>
              </a:spcAft>
              <a:buFont typeface="Arial" panose="020B0604020202020204" pitchFamily="34" charset="0"/>
              <a:buChar char="•"/>
            </a:pPr>
            <a:endParaRPr lang="en-GB" dirty="0">
              <a:solidFill>
                <a:schemeClr val="accent4">
                  <a:lumMod val="75000"/>
                </a:schemeClr>
              </a:solidFill>
            </a:endParaRPr>
          </a:p>
          <a:p>
            <a:pPr marL="525744" lvl="1" indent="-285750">
              <a:buFont typeface="Arial" panose="020B0604020202020204" pitchFamily="34" charset="0"/>
              <a:buChar char="•"/>
            </a:pPr>
            <a:endParaRPr lang="fr-FR" dirty="0" smtClean="0">
              <a:solidFill>
                <a:schemeClr val="accent4">
                  <a:lumMod val="75000"/>
                </a:schemeClr>
              </a:solidFill>
            </a:endParaRPr>
          </a:p>
          <a:p>
            <a:pPr marL="525744" lvl="1" indent="-285750">
              <a:buFont typeface="Arial" panose="020B0604020202020204" pitchFamily="34" charset="0"/>
              <a:buChar char="•"/>
            </a:pPr>
            <a:endParaRPr lang="fr-FR" dirty="0" smtClean="0"/>
          </a:p>
          <a:p>
            <a:endParaRPr lang="fr-FR" dirty="0" smtClean="0"/>
          </a:p>
          <a:p>
            <a:pPr marL="0" indent="0">
              <a:buNone/>
            </a:pPr>
            <a:endParaRPr lang="fr-FR" dirty="0"/>
          </a:p>
          <a:p>
            <a:pPr marL="0" indent="0">
              <a:buNone/>
            </a:pPr>
            <a:endParaRPr lang="fr-FR" dirty="0" smtClean="0"/>
          </a:p>
        </p:txBody>
      </p:sp>
      <p:sp>
        <p:nvSpPr>
          <p:cNvPr id="6" name="Espace réservé de la date 5"/>
          <p:cNvSpPr>
            <a:spLocks noGrp="1"/>
          </p:cNvSpPr>
          <p:nvPr>
            <p:ph type="dt" sz="half" idx="2"/>
          </p:nvPr>
        </p:nvSpPr>
        <p:spPr/>
        <p:txBody>
          <a:bodyPr/>
          <a:lstStyle/>
          <a:p>
            <a:fld id="{251C71F6-E0A6-1740-B64F-38F332886BAF}" type="datetime1">
              <a:rPr lang="fr-FR" cap="all" smtClean="0"/>
              <a:pPr/>
              <a:t>01/03/2023</a:t>
            </a:fld>
            <a:endParaRPr lang="fr-FR" cap="all" dirty="0"/>
          </a:p>
        </p:txBody>
      </p:sp>
      <p:sp>
        <p:nvSpPr>
          <p:cNvPr id="7" name="Titre 6"/>
          <p:cNvSpPr>
            <a:spLocks noGrp="1"/>
          </p:cNvSpPr>
          <p:nvPr>
            <p:ph type="title"/>
          </p:nvPr>
        </p:nvSpPr>
        <p:spPr>
          <a:xfrm>
            <a:off x="431801" y="735231"/>
            <a:ext cx="11233151" cy="719988"/>
          </a:xfrm>
        </p:spPr>
        <p:txBody>
          <a:bodyPr/>
          <a:lstStyle/>
          <a:p>
            <a:endParaRPr lang="fr-FR" dirty="0"/>
          </a:p>
        </p:txBody>
      </p:sp>
      <p:sp>
        <p:nvSpPr>
          <p:cNvPr id="8" name="Espace réservé du pied de page 7"/>
          <p:cNvSpPr>
            <a:spLocks noGrp="1"/>
          </p:cNvSpPr>
          <p:nvPr>
            <p:ph type="ftr" sz="quarter" idx="3"/>
          </p:nvPr>
        </p:nvSpPr>
        <p:spPr/>
        <p:txBody>
          <a:bodyPr/>
          <a:lstStyle/>
          <a:p>
            <a:r>
              <a:rPr lang="fr-FR" dirty="0" smtClean="0"/>
              <a:t>Direction générale de la santé</a:t>
            </a:r>
            <a:endParaRPr lang="fr-FR" dirty="0"/>
          </a:p>
        </p:txBody>
      </p:sp>
    </p:spTree>
    <p:extLst>
      <p:ext uri="{BB962C8B-B14F-4D97-AF65-F5344CB8AC3E}">
        <p14:creationId xmlns:p14="http://schemas.microsoft.com/office/powerpoint/2010/main" val="14424337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3"/>
          </p:nvPr>
        </p:nvSpPr>
        <p:spPr>
          <a:xfrm>
            <a:off x="213360" y="932723"/>
            <a:ext cx="12192000" cy="5925277"/>
          </a:xfrm>
        </p:spPr>
      </p:sp>
      <p:sp>
        <p:nvSpPr>
          <p:cNvPr id="3" name="Espace réservé de la date 2"/>
          <p:cNvSpPr>
            <a:spLocks noGrp="1"/>
          </p:cNvSpPr>
          <p:nvPr>
            <p:ph type="dt" sz="half" idx="2"/>
          </p:nvPr>
        </p:nvSpPr>
        <p:spPr/>
        <p:txBody>
          <a:bodyPr/>
          <a:lstStyle/>
          <a:p>
            <a:pPr defTabSz="1219170"/>
            <a:fld id="{5F7325A3-5315-1B4B-A0D9-112471EB5837}" type="datetime1">
              <a:rPr lang="fr-FR" cap="all">
                <a:solidFill>
                  <a:srgbClr val="FFFFFF"/>
                </a:solidFill>
                <a:latin typeface="Arial"/>
              </a:rPr>
              <a:pPr defTabSz="1219170"/>
              <a:t>01/03/2023</a:t>
            </a:fld>
            <a:endParaRPr lang="fr-FR" cap="all" dirty="0">
              <a:solidFill>
                <a:srgbClr val="FFFFFF"/>
              </a:solidFill>
              <a:latin typeface="Arial"/>
            </a:endParaRPr>
          </a:p>
        </p:txBody>
      </p:sp>
      <p:sp>
        <p:nvSpPr>
          <p:cNvPr id="4" name="Titre 3"/>
          <p:cNvSpPr>
            <a:spLocks noGrp="1"/>
          </p:cNvSpPr>
          <p:nvPr>
            <p:ph type="title"/>
          </p:nvPr>
        </p:nvSpPr>
        <p:spPr/>
        <p:txBody>
          <a:bodyPr/>
          <a:lstStyle/>
          <a:p>
            <a:r>
              <a:rPr lang="fr-FR" dirty="0"/>
              <a:t>Poursuite </a:t>
            </a:r>
            <a:r>
              <a:rPr lang="fr-FR" dirty="0" smtClean="0"/>
              <a:t>des exigences </a:t>
            </a:r>
            <a:r>
              <a:rPr lang="fr-FR" dirty="0"/>
              <a:t>réglementaires </a:t>
            </a:r>
            <a:r>
              <a:rPr lang="fr-FR" dirty="0" smtClean="0"/>
              <a:t>relatives à l’accréditation</a:t>
            </a:r>
            <a:endParaRPr lang="fr-FR" dirty="0"/>
          </a:p>
        </p:txBody>
      </p:sp>
      <p:sp>
        <p:nvSpPr>
          <p:cNvPr id="5" name="Espace réservé du numéro de diapositive 4"/>
          <p:cNvSpPr>
            <a:spLocks noGrp="1"/>
          </p:cNvSpPr>
          <p:nvPr>
            <p:ph type="sldNum" sz="quarter" idx="4"/>
          </p:nvPr>
        </p:nvSpPr>
        <p:spPr/>
        <p:txBody>
          <a:bodyPr/>
          <a:lstStyle/>
          <a:p>
            <a:pPr defTabSz="1219170"/>
            <a:fld id="{733122C9-A0B9-462F-8757-0847AD287B63}" type="slidenum">
              <a:rPr lang="fr-FR">
                <a:solidFill>
                  <a:srgbClr val="FFFFFF"/>
                </a:solidFill>
                <a:latin typeface="Arial"/>
              </a:rPr>
              <a:pPr defTabSz="1219170"/>
              <a:t>3</a:t>
            </a:fld>
            <a:endParaRPr lang="fr-FR" dirty="0">
              <a:solidFill>
                <a:srgbClr val="FFFFFF"/>
              </a:solidFill>
              <a:latin typeface="Arial"/>
            </a:endParaRPr>
          </a:p>
        </p:txBody>
      </p:sp>
      <p:sp>
        <p:nvSpPr>
          <p:cNvPr id="6" name="Espace réservé du pied de page 5"/>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31084645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4</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01/03/2023</a:t>
            </a:fld>
            <a:endParaRPr lang="fr-FR" cap="all" dirty="0"/>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Mise à jour des choix d’examens représentatifs</a:t>
            </a:r>
            <a:endParaRPr lang="fr-FR" dirty="0">
              <a:solidFill>
                <a:schemeClr val="accent4">
                  <a:lumMod val="75000"/>
                </a:schemeClr>
              </a:solidFill>
            </a:endParaRPr>
          </a:p>
        </p:txBody>
      </p:sp>
      <p:sp>
        <p:nvSpPr>
          <p:cNvPr id="5" name="Titre 4"/>
          <p:cNvSpPr>
            <a:spLocks noGrp="1"/>
          </p:cNvSpPr>
          <p:nvPr>
            <p:ph type="title"/>
          </p:nvPr>
        </p:nvSpPr>
        <p:spPr/>
        <p:txBody>
          <a:bodyPr>
            <a:normAutofit fontScale="90000"/>
          </a:bodyPr>
          <a:lstStyle/>
          <a:p>
            <a:r>
              <a:rPr lang="fr-FR" dirty="0"/>
              <a:t>Poursuite des exigences réglementaires relatives à l’accréditation</a:t>
            </a:r>
          </a:p>
        </p:txBody>
      </p:sp>
      <p:sp>
        <p:nvSpPr>
          <p:cNvPr id="6" name="Espace réservé du texte 5"/>
          <p:cNvSpPr>
            <a:spLocks noGrp="1"/>
          </p:cNvSpPr>
          <p:nvPr>
            <p:ph type="body" sz="quarter" idx="14"/>
          </p:nvPr>
        </p:nvSpPr>
        <p:spPr/>
        <p:txBody>
          <a:bodyPr/>
          <a:lstStyle/>
          <a:p>
            <a:pPr marL="465664" indent="-342900" algn="just">
              <a:buFont typeface="Arial" panose="020B0604020202020204" pitchFamily="34" charset="0"/>
              <a:buChar char="•"/>
            </a:pPr>
            <a:r>
              <a:rPr lang="fr-FR" sz="2400" dirty="0" smtClean="0"/>
              <a:t>2</a:t>
            </a:r>
            <a:r>
              <a:rPr lang="fr-FR" sz="2400" baseline="30000" dirty="0" smtClean="0"/>
              <a:t>e</a:t>
            </a:r>
            <a:r>
              <a:rPr lang="fr-FR" sz="2400" dirty="0" smtClean="0"/>
              <a:t> semestre 2021 : les LBM ont fait valider leur choix d’ER par les ARS, sur avis CNBM</a:t>
            </a:r>
          </a:p>
          <a:p>
            <a:pPr algn="just"/>
            <a:endParaRPr lang="fr-FR" sz="2400" dirty="0" smtClean="0"/>
          </a:p>
          <a:p>
            <a:pPr marL="465664" indent="-342900" algn="just">
              <a:buFont typeface="Arial" panose="020B0604020202020204" pitchFamily="34" charset="0"/>
              <a:buChar char="•"/>
            </a:pPr>
            <a:r>
              <a:rPr lang="fr-FR" sz="2400" dirty="0" smtClean="0"/>
              <a:t>Depuis, l’activité des laboratoires a pu évoluer !</a:t>
            </a:r>
          </a:p>
          <a:p>
            <a:pPr algn="just"/>
            <a:endParaRPr lang="fr-FR" sz="2400" dirty="0" smtClean="0"/>
          </a:p>
          <a:p>
            <a:pPr marL="465664" indent="-342900" algn="just">
              <a:buFont typeface="Arial" panose="020B0604020202020204" pitchFamily="34" charset="0"/>
              <a:buChar char="•"/>
            </a:pPr>
            <a:r>
              <a:rPr lang="fr-FR" sz="2400" dirty="0" smtClean="0"/>
              <a:t>La CNBM a évalué 33 demandes de modification depuis le 1</a:t>
            </a:r>
            <a:r>
              <a:rPr lang="fr-FR" sz="2400" baseline="30000" dirty="0" smtClean="0"/>
              <a:t>er</a:t>
            </a:r>
            <a:r>
              <a:rPr lang="fr-FR" sz="2400" dirty="0" smtClean="0"/>
              <a:t> novembre 2021</a:t>
            </a:r>
          </a:p>
          <a:p>
            <a:pPr algn="just"/>
            <a:endParaRPr lang="fr-FR" sz="2400" dirty="0" smtClean="0"/>
          </a:p>
          <a:p>
            <a:pPr marL="465664" indent="-342900" algn="just">
              <a:buFont typeface="Arial" panose="020B0604020202020204" pitchFamily="34" charset="0"/>
              <a:buChar char="•"/>
            </a:pPr>
            <a:r>
              <a:rPr lang="fr-FR" sz="2400" dirty="0" smtClean="0"/>
              <a:t>Nous travaillons à améliorer les délais de rendu des avis CNBM</a:t>
            </a:r>
          </a:p>
          <a:p>
            <a:pPr marL="465664" indent="-342900">
              <a:buFont typeface="Arial" panose="020B0604020202020204" pitchFamily="34" charset="0"/>
              <a:buChar char="•"/>
            </a:pPr>
            <a:endParaRPr lang="fr-FR"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25492390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5</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01/03/2023</a:t>
            </a:fld>
            <a:endParaRPr lang="fr-FR" cap="all" dirty="0"/>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Nouveau formulaire de déclaration (1/2)</a:t>
            </a:r>
            <a:endParaRPr lang="fr-FR" dirty="0">
              <a:solidFill>
                <a:schemeClr val="accent4">
                  <a:lumMod val="75000"/>
                </a:schemeClr>
              </a:solidFill>
            </a:endParaRPr>
          </a:p>
        </p:txBody>
      </p:sp>
      <p:sp>
        <p:nvSpPr>
          <p:cNvPr id="5" name="Titre 4"/>
          <p:cNvSpPr>
            <a:spLocks noGrp="1"/>
          </p:cNvSpPr>
          <p:nvPr>
            <p:ph type="title"/>
          </p:nvPr>
        </p:nvSpPr>
        <p:spPr/>
        <p:txBody>
          <a:bodyPr>
            <a:normAutofit fontScale="90000"/>
          </a:bodyPr>
          <a:lstStyle/>
          <a:p>
            <a:r>
              <a:rPr lang="fr-FR" dirty="0"/>
              <a:t>Poursuite des exigences réglementaires relatives à l’accréditation</a:t>
            </a:r>
          </a:p>
        </p:txBody>
      </p:sp>
      <p:sp>
        <p:nvSpPr>
          <p:cNvPr id="6" name="Espace réservé du texte 5"/>
          <p:cNvSpPr>
            <a:spLocks noGrp="1"/>
          </p:cNvSpPr>
          <p:nvPr>
            <p:ph type="body" sz="quarter" idx="14"/>
          </p:nvPr>
        </p:nvSpPr>
        <p:spPr/>
        <p:txBody>
          <a:bodyPr/>
          <a:lstStyle/>
          <a:p>
            <a:pPr marL="465664" indent="-342900" algn="just">
              <a:buFont typeface="Arial" panose="020B0604020202020204" pitchFamily="34" charset="0"/>
              <a:buChar char="•"/>
            </a:pPr>
            <a:r>
              <a:rPr lang="fr-FR" sz="2400" i="1" dirty="0" smtClean="0"/>
              <a:t>Note d’information N°DGS/PP1/2022/233 du 12/08/2022 relative à l’évolution du formulaire de déclaration de l’ensemble des examens réalisés par </a:t>
            </a:r>
            <a:br>
              <a:rPr lang="fr-FR" sz="2400" i="1" dirty="0" smtClean="0"/>
            </a:br>
            <a:r>
              <a:rPr lang="fr-FR" sz="2400" i="1" dirty="0" smtClean="0"/>
              <a:t>le laboratoire et du choix des examens représentatifs des lignes de portée auxquelles ils appartiennent</a:t>
            </a:r>
          </a:p>
          <a:p>
            <a:pPr marL="754338" lvl="1" indent="-285750" algn="just">
              <a:buFont typeface="Symbol" panose="05050102010706020507" pitchFamily="18" charset="2"/>
              <a:buChar char="Þ"/>
            </a:pPr>
            <a:r>
              <a:rPr lang="fr-FR" sz="2000" dirty="0" smtClean="0"/>
              <a:t> Nouveau tableau unique avec mise en forme revue, incluant un format-type pour </a:t>
            </a:r>
            <a:br>
              <a:rPr lang="fr-FR" sz="2000" dirty="0" smtClean="0"/>
            </a:br>
            <a:r>
              <a:rPr lang="fr-FR" sz="2000" dirty="0" smtClean="0"/>
              <a:t>la déclaration de l’ensemble des examens réalisés.</a:t>
            </a:r>
          </a:p>
          <a:p>
            <a:pPr marL="754338" lvl="1" indent="-285750" algn="just">
              <a:buFont typeface="Symbol" panose="05050102010706020507" pitchFamily="18" charset="2"/>
              <a:buChar char="Þ"/>
            </a:pPr>
            <a:r>
              <a:rPr lang="fr-FR" sz="2000" dirty="0" smtClean="0"/>
              <a:t> Cette fois encore, un exemple de remplissage est également disponible</a:t>
            </a:r>
          </a:p>
          <a:p>
            <a:pPr marL="754338" lvl="1" indent="-285750" algn="just">
              <a:buFont typeface="Symbol" panose="05050102010706020507" pitchFamily="18" charset="2"/>
              <a:buChar char="Þ"/>
            </a:pPr>
            <a:r>
              <a:rPr lang="fr-FR" sz="2000" dirty="0" smtClean="0"/>
              <a:t> Un guide d’utilisation détaillé est également fourni pour assurer la bonne compréhension </a:t>
            </a:r>
            <a:br>
              <a:rPr lang="fr-FR" sz="2000" dirty="0" smtClean="0"/>
            </a:br>
            <a:r>
              <a:rPr lang="fr-FR" sz="2000" dirty="0" smtClean="0"/>
              <a:t>du document. Il propose notamment un système de suivi des versions</a:t>
            </a:r>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1363798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6</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01/03/2023</a:t>
            </a:fld>
            <a:endParaRPr lang="fr-FR" cap="all" dirty="0"/>
          </a:p>
        </p:txBody>
      </p:sp>
      <p:sp>
        <p:nvSpPr>
          <p:cNvPr id="4" name="Espace réservé du texte 3"/>
          <p:cNvSpPr>
            <a:spLocks noGrp="1"/>
          </p:cNvSpPr>
          <p:nvPr>
            <p:ph type="body" sz="quarter" idx="13"/>
          </p:nvPr>
        </p:nvSpPr>
        <p:spPr>
          <a:xfrm>
            <a:off x="431426" y="1782481"/>
            <a:ext cx="11232819" cy="323935"/>
          </a:xfrm>
        </p:spPr>
        <p:txBody>
          <a:bodyPr/>
          <a:lstStyle/>
          <a:p>
            <a:r>
              <a:rPr lang="fr-FR" dirty="0" smtClean="0">
                <a:solidFill>
                  <a:schemeClr val="accent4">
                    <a:lumMod val="75000"/>
                  </a:schemeClr>
                </a:solidFill>
              </a:rPr>
              <a:t>Nouveau formulaire de déclaration (2/2)</a:t>
            </a:r>
            <a:endParaRPr lang="fr-FR" dirty="0">
              <a:solidFill>
                <a:schemeClr val="accent4">
                  <a:lumMod val="75000"/>
                </a:schemeClr>
              </a:solidFill>
            </a:endParaRPr>
          </a:p>
        </p:txBody>
      </p:sp>
      <p:sp>
        <p:nvSpPr>
          <p:cNvPr id="5" name="Titre 4"/>
          <p:cNvSpPr>
            <a:spLocks noGrp="1"/>
          </p:cNvSpPr>
          <p:nvPr>
            <p:ph type="title"/>
          </p:nvPr>
        </p:nvSpPr>
        <p:spPr>
          <a:xfrm>
            <a:off x="431800" y="944918"/>
            <a:ext cx="11233151" cy="719988"/>
          </a:xfrm>
        </p:spPr>
        <p:txBody>
          <a:bodyPr>
            <a:normAutofit fontScale="90000"/>
          </a:bodyPr>
          <a:lstStyle/>
          <a:p>
            <a:r>
              <a:rPr lang="fr-FR" dirty="0"/>
              <a:t>Poursuite des exigences réglementaires relatives à l’accréditation</a:t>
            </a:r>
          </a:p>
        </p:txBody>
      </p:sp>
      <p:sp>
        <p:nvSpPr>
          <p:cNvPr id="6" name="Espace réservé du texte 5"/>
          <p:cNvSpPr>
            <a:spLocks noGrp="1"/>
          </p:cNvSpPr>
          <p:nvPr>
            <p:ph type="body" sz="quarter" idx="14"/>
          </p:nvPr>
        </p:nvSpPr>
        <p:spPr/>
        <p:txBody>
          <a:bodyPr/>
          <a:lstStyle/>
          <a:p>
            <a:pPr marL="465664" indent="-342900">
              <a:buFont typeface="Arial" panose="020B0604020202020204" pitchFamily="34" charset="0"/>
              <a:buChar char="•"/>
            </a:pPr>
            <a:endParaRPr lang="fr-FR" sz="2400" dirty="0" smtClean="0"/>
          </a:p>
          <a:p>
            <a:pPr marL="465664" indent="-342900" algn="just">
              <a:buFont typeface="Arial" panose="020B0604020202020204" pitchFamily="34" charset="0"/>
              <a:buChar char="•"/>
            </a:pPr>
            <a:r>
              <a:rPr lang="fr-FR" sz="2400" dirty="0" smtClean="0"/>
              <a:t>En parallèle, communication à l’attention des représentants des biologistes</a:t>
            </a:r>
          </a:p>
          <a:p>
            <a:pPr marL="465664" indent="-342900" algn="just">
              <a:buFont typeface="Arial" panose="020B0604020202020204" pitchFamily="34" charset="0"/>
              <a:buChar char="•"/>
            </a:pPr>
            <a:endParaRPr lang="fr-FR" sz="2400" dirty="0"/>
          </a:p>
          <a:p>
            <a:pPr marL="465664" indent="-342900" algn="just">
              <a:buFont typeface="Arial" panose="020B0604020202020204" pitchFamily="34" charset="0"/>
              <a:buChar char="•"/>
            </a:pPr>
            <a:r>
              <a:rPr lang="fr-FR" sz="2400" dirty="0" smtClean="0"/>
              <a:t>Document </a:t>
            </a:r>
            <a:r>
              <a:rPr lang="fr-FR" sz="2400" b="1" dirty="0" smtClean="0"/>
              <a:t>facultatif mais fortement recommandé </a:t>
            </a:r>
            <a:r>
              <a:rPr lang="fr-FR" sz="2400" dirty="0" smtClean="0"/>
              <a:t>(vise à être rendu obligatoire à terme), accessible sur le site du Ministère : </a:t>
            </a:r>
            <a:br>
              <a:rPr lang="fr-FR" sz="2400" dirty="0" smtClean="0"/>
            </a:br>
            <a:r>
              <a:rPr lang="fr-FR" sz="2400" dirty="0" smtClean="0">
                <a:solidFill>
                  <a:srgbClr val="00B0F0"/>
                </a:solidFill>
                <a:hlinkClick r:id="rId3"/>
              </a:rPr>
              <a:t>Procédure </a:t>
            </a:r>
            <a:r>
              <a:rPr lang="fr-FR" sz="2400" dirty="0">
                <a:solidFill>
                  <a:srgbClr val="00B0F0"/>
                </a:solidFill>
                <a:hlinkClick r:id="rId3"/>
              </a:rPr>
              <a:t>d’accréditation des laboratoires de biologie médicale - Ministère de la Santé et de la Prévention (sante.gouv.fr</a:t>
            </a:r>
            <a:r>
              <a:rPr lang="fr-FR" sz="2400" dirty="0" smtClean="0">
                <a:solidFill>
                  <a:srgbClr val="00B0F0"/>
                </a:solidFill>
                <a:hlinkClick r:id="rId3"/>
              </a:rPr>
              <a:t>)</a:t>
            </a:r>
            <a:r>
              <a:rPr lang="fr-FR" sz="2400" dirty="0" smtClean="0">
                <a:solidFill>
                  <a:srgbClr val="00B0F0"/>
                </a:solidFill>
              </a:rPr>
              <a:t> </a:t>
            </a:r>
          </a:p>
          <a:p>
            <a:pPr marL="465664" indent="-342900">
              <a:buFont typeface="Arial" panose="020B0604020202020204" pitchFamily="34" charset="0"/>
              <a:buChar char="•"/>
            </a:pPr>
            <a:endParaRPr lang="fr-FR" dirty="0"/>
          </a:p>
          <a:p>
            <a:pPr marL="465664" indent="-342900">
              <a:buFont typeface="Arial" panose="020B0604020202020204" pitchFamily="34" charset="0"/>
              <a:buChar char="•"/>
            </a:pPr>
            <a:endParaRPr lang="fr-FR" dirty="0" smtClean="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41273318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3"/>
          </p:nvPr>
        </p:nvSpPr>
        <p:spPr/>
      </p:sp>
      <p:sp>
        <p:nvSpPr>
          <p:cNvPr id="3" name="Espace réservé de la date 2"/>
          <p:cNvSpPr>
            <a:spLocks noGrp="1"/>
          </p:cNvSpPr>
          <p:nvPr>
            <p:ph type="dt" sz="half" idx="2"/>
          </p:nvPr>
        </p:nvSpPr>
        <p:spPr/>
        <p:txBody>
          <a:bodyPr/>
          <a:lstStyle/>
          <a:p>
            <a:pPr defTabSz="1219170"/>
            <a:fld id="{5F7325A3-5315-1B4B-A0D9-112471EB5837}" type="datetime1">
              <a:rPr lang="fr-FR" cap="all">
                <a:solidFill>
                  <a:srgbClr val="FFFFFF"/>
                </a:solidFill>
                <a:latin typeface="Arial"/>
              </a:rPr>
              <a:pPr defTabSz="1219170"/>
              <a:t>01/03/2023</a:t>
            </a:fld>
            <a:endParaRPr lang="fr-FR" cap="all" dirty="0">
              <a:solidFill>
                <a:srgbClr val="FFFFFF"/>
              </a:solidFill>
              <a:latin typeface="Arial"/>
            </a:endParaRPr>
          </a:p>
        </p:txBody>
      </p:sp>
      <p:sp>
        <p:nvSpPr>
          <p:cNvPr id="4" name="Titre 3"/>
          <p:cNvSpPr>
            <a:spLocks noGrp="1"/>
          </p:cNvSpPr>
          <p:nvPr>
            <p:ph type="title"/>
          </p:nvPr>
        </p:nvSpPr>
        <p:spPr/>
        <p:txBody>
          <a:bodyPr/>
          <a:lstStyle/>
          <a:p>
            <a:pPr>
              <a:buFont typeface="+mj-lt"/>
              <a:buAutoNum type="arabicPeriod" startAt="2"/>
            </a:pPr>
            <a:r>
              <a:rPr lang="fr-FR" dirty="0" smtClean="0"/>
              <a:t>Actualités normatives</a:t>
            </a:r>
            <a:endParaRPr lang="fr-FR" dirty="0"/>
          </a:p>
        </p:txBody>
      </p:sp>
      <p:sp>
        <p:nvSpPr>
          <p:cNvPr id="5" name="Espace réservé du numéro de diapositive 4"/>
          <p:cNvSpPr>
            <a:spLocks noGrp="1"/>
          </p:cNvSpPr>
          <p:nvPr>
            <p:ph type="sldNum" sz="quarter" idx="4"/>
          </p:nvPr>
        </p:nvSpPr>
        <p:spPr/>
        <p:txBody>
          <a:bodyPr/>
          <a:lstStyle/>
          <a:p>
            <a:pPr defTabSz="1219170"/>
            <a:fld id="{733122C9-A0B9-462F-8757-0847AD287B63}" type="slidenum">
              <a:rPr lang="fr-FR">
                <a:solidFill>
                  <a:srgbClr val="FFFFFF"/>
                </a:solidFill>
                <a:latin typeface="Arial"/>
              </a:rPr>
              <a:pPr defTabSz="1219170"/>
              <a:t>7</a:t>
            </a:fld>
            <a:endParaRPr lang="fr-FR" dirty="0">
              <a:solidFill>
                <a:srgbClr val="FFFFFF"/>
              </a:solidFill>
              <a:latin typeface="Arial"/>
            </a:endParaRPr>
          </a:p>
        </p:txBody>
      </p:sp>
      <p:sp>
        <p:nvSpPr>
          <p:cNvPr id="6" name="Espace réservé du pied de page 5"/>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11827341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8</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Abrogation du GBEA (Guide de bonne exécution des analyse de biologie médicale)</a:t>
            </a:r>
            <a:endParaRPr lang="fr-FR" dirty="0">
              <a:solidFill>
                <a:schemeClr val="accent4">
                  <a:lumMod val="75000"/>
                </a:schemeClr>
              </a:solidFill>
            </a:endParaRPr>
          </a:p>
        </p:txBody>
      </p:sp>
      <p:sp>
        <p:nvSpPr>
          <p:cNvPr id="5" name="Titre 4"/>
          <p:cNvSpPr>
            <a:spLocks noGrp="1"/>
          </p:cNvSpPr>
          <p:nvPr>
            <p:ph type="title"/>
          </p:nvPr>
        </p:nvSpPr>
        <p:spPr/>
        <p:txBody>
          <a:bodyPr/>
          <a:lstStyle/>
          <a:p>
            <a:r>
              <a:rPr lang="fr-FR" dirty="0" smtClean="0"/>
              <a:t>Actualités normatives</a:t>
            </a:r>
            <a:endParaRPr lang="fr-FR" dirty="0"/>
          </a:p>
        </p:txBody>
      </p:sp>
      <p:sp>
        <p:nvSpPr>
          <p:cNvPr id="6" name="Espace réservé du texte 5"/>
          <p:cNvSpPr>
            <a:spLocks noGrp="1"/>
          </p:cNvSpPr>
          <p:nvPr>
            <p:ph type="body" sz="quarter" idx="14"/>
          </p:nvPr>
        </p:nvSpPr>
        <p:spPr/>
        <p:txBody>
          <a:bodyPr/>
          <a:lstStyle/>
          <a:p>
            <a:pPr marL="465664" indent="-342900" algn="just">
              <a:buFont typeface="Arial" panose="020B0604020202020204" pitchFamily="34" charset="0"/>
              <a:buChar char="•"/>
            </a:pPr>
            <a:r>
              <a:rPr lang="fr-FR" sz="2400" dirty="0" smtClean="0"/>
              <a:t>Obligation d’accréditation à 100% (des lignes de portée)</a:t>
            </a:r>
          </a:p>
          <a:p>
            <a:pPr marL="754338" lvl="1" indent="-285750" algn="just">
              <a:buFont typeface="Symbol" panose="05050102010706020507" pitchFamily="18" charset="2"/>
              <a:buChar char="Þ"/>
            </a:pPr>
            <a:r>
              <a:rPr lang="fr-FR" sz="2000" dirty="0" smtClean="0"/>
              <a:t> Les exigences de qualité sont désormais garanties par la norme et plus par le GBEA</a:t>
            </a:r>
          </a:p>
          <a:p>
            <a:pPr marL="754338" lvl="1" indent="-285750" algn="just">
              <a:buFont typeface="Symbol" panose="05050102010706020507" pitchFamily="18" charset="2"/>
              <a:buChar char="Þ"/>
            </a:pPr>
            <a:r>
              <a:rPr lang="fr-FR" sz="2000" dirty="0" smtClean="0"/>
              <a:t> Abrogation </a:t>
            </a:r>
            <a:r>
              <a:rPr lang="fr-FR" sz="2000" dirty="0"/>
              <a:t>du </a:t>
            </a:r>
            <a:r>
              <a:rPr lang="fr-FR" sz="2000" dirty="0" smtClean="0"/>
              <a:t>GBEA par </a:t>
            </a:r>
            <a:r>
              <a:rPr lang="fr-FR" sz="2000" dirty="0"/>
              <a:t>l’</a:t>
            </a:r>
            <a:r>
              <a:rPr lang="fr-FR" sz="2000" i="1" dirty="0"/>
              <a:t>arrêté </a:t>
            </a:r>
            <a:r>
              <a:rPr lang="fr-FR" sz="2000" i="1" dirty="0" smtClean="0"/>
              <a:t>du </a:t>
            </a:r>
            <a:r>
              <a:rPr lang="fr-FR" sz="2000" i="1" dirty="0"/>
              <a:t>31 août 2022 portant abrogation de l'arrêté du 26 novembre 1999 relatif à la bonne exécution des analyses de biologie </a:t>
            </a:r>
            <a:r>
              <a:rPr lang="fr-FR" sz="2000" i="1" dirty="0" smtClean="0"/>
              <a:t>médicale</a:t>
            </a:r>
          </a:p>
          <a:p>
            <a:pPr lvl="1" indent="0" algn="just">
              <a:buNone/>
            </a:pPr>
            <a:endParaRPr lang="fr-FR" sz="2000" dirty="0" smtClean="0"/>
          </a:p>
          <a:p>
            <a:pPr marL="465664" indent="-342900" algn="just">
              <a:buFont typeface="Arial" panose="020B0604020202020204" pitchFamily="34" charset="0"/>
              <a:buChar char="•"/>
            </a:pPr>
            <a:r>
              <a:rPr lang="fr-FR" sz="2400" dirty="0" smtClean="0"/>
              <a:t>Sujet de la conservation des échantillons biologiques non couvert par la norme</a:t>
            </a:r>
          </a:p>
          <a:p>
            <a:pPr marL="811488" lvl="1" indent="-342900" algn="just">
              <a:buFont typeface="Symbol" panose="05050102010706020507" pitchFamily="18" charset="2"/>
              <a:buChar char="Þ"/>
            </a:pPr>
            <a:r>
              <a:rPr lang="fr-FR" sz="2000" dirty="0" smtClean="0"/>
              <a:t> Projet d’arrêté relatif à la conservation des collections d’échantillons biologiques</a:t>
            </a:r>
          </a:p>
          <a:p>
            <a:pPr marL="754338" lvl="1" indent="-285750" algn="just">
              <a:buFont typeface="Symbol" panose="05050102010706020507" pitchFamily="18" charset="2"/>
              <a:buChar char="Þ"/>
            </a:pPr>
            <a:r>
              <a:rPr lang="fr-FR" sz="2000" dirty="0" smtClean="0"/>
              <a:t> Envoyé </a:t>
            </a:r>
            <a:r>
              <a:rPr lang="fr-FR" sz="2000" dirty="0"/>
              <a:t>pour consultation à la CNBM </a:t>
            </a:r>
            <a:r>
              <a:rPr lang="fr-FR" sz="2000" dirty="0" smtClean="0"/>
              <a:t>(2</a:t>
            </a:r>
            <a:r>
              <a:rPr lang="fr-FR" sz="2000" baseline="30000" dirty="0" smtClean="0"/>
              <a:t>e</a:t>
            </a:r>
            <a:r>
              <a:rPr lang="fr-FR" sz="2000" dirty="0" smtClean="0"/>
              <a:t> envoi)</a:t>
            </a:r>
            <a:endParaRPr lang="fr-FR" sz="2000" dirty="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26923204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9</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Arrêtés TROD (tests rapides d’orientation du diagnostic)</a:t>
            </a:r>
            <a:endParaRPr lang="fr-FR" dirty="0">
              <a:solidFill>
                <a:schemeClr val="accent4">
                  <a:lumMod val="75000"/>
                </a:schemeClr>
              </a:solidFill>
            </a:endParaRPr>
          </a:p>
        </p:txBody>
      </p:sp>
      <p:sp>
        <p:nvSpPr>
          <p:cNvPr id="5" name="Titre 4"/>
          <p:cNvSpPr>
            <a:spLocks noGrp="1"/>
          </p:cNvSpPr>
          <p:nvPr>
            <p:ph type="title"/>
          </p:nvPr>
        </p:nvSpPr>
        <p:spPr/>
        <p:txBody>
          <a:bodyPr/>
          <a:lstStyle/>
          <a:p>
            <a:r>
              <a:rPr lang="fr-FR" dirty="0" smtClean="0"/>
              <a:t>Actualités normatives</a:t>
            </a:r>
            <a:endParaRPr lang="fr-FR" dirty="0"/>
          </a:p>
        </p:txBody>
      </p:sp>
      <p:sp>
        <p:nvSpPr>
          <p:cNvPr id="6" name="Espace réservé du texte 5"/>
          <p:cNvSpPr>
            <a:spLocks noGrp="1"/>
          </p:cNvSpPr>
          <p:nvPr>
            <p:ph type="body" sz="quarter" idx="14"/>
          </p:nvPr>
        </p:nvSpPr>
        <p:spPr/>
        <p:txBody>
          <a:bodyPr/>
          <a:lstStyle/>
          <a:p>
            <a:pPr marL="465664" indent="-342900" algn="just">
              <a:buFont typeface="Arial" panose="020B0604020202020204" pitchFamily="34" charset="0"/>
              <a:buChar char="•"/>
            </a:pPr>
            <a:endParaRPr lang="fr-FR" sz="2400" i="1" dirty="0" smtClean="0"/>
          </a:p>
          <a:p>
            <a:pPr marL="465664" indent="-342900" algn="just">
              <a:buFont typeface="Arial" panose="020B0604020202020204" pitchFamily="34" charset="0"/>
              <a:buChar char="•"/>
            </a:pPr>
            <a:r>
              <a:rPr lang="fr-FR" sz="2400" i="1" dirty="0" smtClean="0"/>
              <a:t>Arrêté </a:t>
            </a:r>
            <a:r>
              <a:rPr lang="fr-FR" sz="2400" i="1" dirty="0"/>
              <a:t>du 29 juin 2021 fixant les conditions de réalisation des tests rapides </a:t>
            </a:r>
            <a:r>
              <a:rPr lang="fr-FR" sz="2400" i="1" dirty="0" err="1"/>
              <a:t>oro</a:t>
            </a:r>
            <a:r>
              <a:rPr lang="fr-FR" sz="2400" i="1" dirty="0"/>
              <a:t>-pharyngés d'orientation diagnostique des angines à streptocoque du groupe A par les pharmaciens </a:t>
            </a:r>
            <a:r>
              <a:rPr lang="fr-FR" sz="2400" i="1" dirty="0" smtClean="0"/>
              <a:t>d'officine</a:t>
            </a:r>
          </a:p>
          <a:p>
            <a:pPr algn="just"/>
            <a:endParaRPr lang="fr-FR" sz="2400" i="1" dirty="0" smtClean="0"/>
          </a:p>
          <a:p>
            <a:pPr marL="754338" lvl="1" indent="-285750" algn="just">
              <a:buFont typeface="Symbol" panose="05050102010706020507" pitchFamily="18" charset="2"/>
              <a:buChar char="Þ"/>
            </a:pPr>
            <a:r>
              <a:rPr lang="fr-FR" sz="2000" dirty="0" smtClean="0"/>
              <a:t> Avis HAS favorable à l’extension du TROD angine aux enfants à partir de 3 ans</a:t>
            </a:r>
          </a:p>
          <a:p>
            <a:pPr marL="754338" lvl="1" indent="-285750" algn="just">
              <a:buFont typeface="Symbol" panose="05050102010706020507" pitchFamily="18" charset="2"/>
              <a:buChar char="Þ"/>
            </a:pPr>
            <a:r>
              <a:rPr lang="fr-FR" sz="2000" dirty="0" smtClean="0"/>
              <a:t> Envoyé pour consultation à la CNBM (2</a:t>
            </a:r>
            <a:r>
              <a:rPr lang="fr-FR" sz="2000" baseline="30000" dirty="0" smtClean="0"/>
              <a:t>e</a:t>
            </a:r>
            <a:r>
              <a:rPr lang="fr-FR" sz="2000" dirty="0" smtClean="0"/>
              <a:t> envoi)</a:t>
            </a:r>
          </a:p>
          <a:p>
            <a:pPr marL="754338" lvl="1" indent="-285750">
              <a:buFont typeface="Symbol" panose="05050102010706020507" pitchFamily="18" charset="2"/>
              <a:buChar char="Þ"/>
            </a:pPr>
            <a:endParaRPr lang="fr-FR" dirty="0" smtClean="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29260367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10</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Arrêtés TROD (tests rapides d’orientation du diagnostic)</a:t>
            </a:r>
            <a:endParaRPr lang="fr-FR" dirty="0">
              <a:solidFill>
                <a:schemeClr val="accent4">
                  <a:lumMod val="75000"/>
                </a:schemeClr>
              </a:solidFill>
            </a:endParaRPr>
          </a:p>
        </p:txBody>
      </p:sp>
      <p:sp>
        <p:nvSpPr>
          <p:cNvPr id="5" name="Titre 4"/>
          <p:cNvSpPr>
            <a:spLocks noGrp="1"/>
          </p:cNvSpPr>
          <p:nvPr>
            <p:ph type="title"/>
          </p:nvPr>
        </p:nvSpPr>
        <p:spPr/>
        <p:txBody>
          <a:bodyPr/>
          <a:lstStyle/>
          <a:p>
            <a:r>
              <a:rPr lang="fr-FR" dirty="0" smtClean="0"/>
              <a:t>Actualités normatives</a:t>
            </a:r>
            <a:endParaRPr lang="fr-FR" dirty="0"/>
          </a:p>
        </p:txBody>
      </p:sp>
      <p:sp>
        <p:nvSpPr>
          <p:cNvPr id="6" name="Espace réservé du texte 5"/>
          <p:cNvSpPr>
            <a:spLocks noGrp="1"/>
          </p:cNvSpPr>
          <p:nvPr>
            <p:ph type="body" sz="quarter" idx="14"/>
          </p:nvPr>
        </p:nvSpPr>
        <p:spPr/>
        <p:txBody>
          <a:bodyPr/>
          <a:lstStyle/>
          <a:p>
            <a:pPr marL="465664" indent="-342900" algn="just">
              <a:buFont typeface="Arial" panose="020B0604020202020204" pitchFamily="34" charset="0"/>
              <a:buChar char="•"/>
            </a:pPr>
            <a:r>
              <a:rPr lang="fr-FR" sz="2400" i="1" dirty="0" smtClean="0"/>
              <a:t>Arrêté </a:t>
            </a:r>
            <a:r>
              <a:rPr lang="fr-FR" sz="2400" i="1" dirty="0"/>
              <a:t>du 16 juin 2021 fixant les conditions de réalisation des tests rapides d'orientation diagnostique de l'infection par les virus de l'immunodéficience humaine (VIH 1 et 2) et des infections par les virus de l'hépatite C (VHC) et de l'hépatite B (VHB), en milieu médico-social ou associatif et autres centres </a:t>
            </a:r>
            <a:r>
              <a:rPr lang="fr-FR" sz="2400" i="1" dirty="0" smtClean="0"/>
              <a:t/>
            </a:r>
            <a:br>
              <a:rPr lang="fr-FR" sz="2400" i="1" dirty="0" smtClean="0"/>
            </a:br>
            <a:r>
              <a:rPr lang="fr-FR" sz="2400" i="1" dirty="0" smtClean="0"/>
              <a:t>et </a:t>
            </a:r>
            <a:r>
              <a:rPr lang="fr-FR" sz="2400" i="1" dirty="0"/>
              <a:t>établissements </a:t>
            </a:r>
            <a:r>
              <a:rPr lang="fr-FR" sz="2400" i="1" dirty="0" smtClean="0"/>
              <a:t>autorisés</a:t>
            </a:r>
          </a:p>
          <a:p>
            <a:pPr algn="just"/>
            <a:endParaRPr lang="fr-FR" sz="2400" i="1" dirty="0" smtClean="0"/>
          </a:p>
          <a:p>
            <a:pPr marL="754338" lvl="1" indent="-285750" algn="just">
              <a:buFont typeface="Symbol" panose="05050102010706020507" pitchFamily="18" charset="2"/>
              <a:buChar char="Þ"/>
            </a:pPr>
            <a:r>
              <a:rPr lang="fr-FR" sz="2000" dirty="0" smtClean="0"/>
              <a:t> Révision pour réalisation des tests sur bandelettes urinaires par les pharmaciens d’officine prête</a:t>
            </a:r>
          </a:p>
          <a:p>
            <a:pPr marL="754338" lvl="1" indent="-285750" algn="just">
              <a:buFont typeface="Symbol" panose="05050102010706020507" pitchFamily="18" charset="2"/>
              <a:buChar char="Þ"/>
            </a:pPr>
            <a:r>
              <a:rPr lang="fr-FR" sz="2000" dirty="0" smtClean="0"/>
              <a:t> Plusieurs autres mises à jour en discussion avec les partenaires institutionnels (ANSM, </a:t>
            </a:r>
            <a:br>
              <a:rPr lang="fr-FR" sz="2000" dirty="0" smtClean="0"/>
            </a:br>
            <a:r>
              <a:rPr lang="fr-FR" sz="2000" dirty="0" smtClean="0"/>
              <a:t>HAS)</a:t>
            </a:r>
          </a:p>
          <a:p>
            <a:pPr marL="754338" lvl="1" indent="-285750">
              <a:buFont typeface="Symbol" panose="05050102010706020507" pitchFamily="18" charset="2"/>
              <a:buChar char="Þ"/>
            </a:pPr>
            <a:endParaRPr lang="fr-FR" dirty="0" smtClean="0"/>
          </a:p>
          <a:p>
            <a:pPr marL="754338" lvl="1" indent="-285750">
              <a:buFont typeface="Symbol" panose="05050102010706020507" pitchFamily="18" charset="2"/>
              <a:buChar char="Þ"/>
            </a:pPr>
            <a:endParaRPr lang="fr-FR" dirty="0" smtClean="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25239720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11</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Vaccination des biologistes (textes </a:t>
            </a:r>
            <a:r>
              <a:rPr lang="fr-FR" dirty="0">
                <a:solidFill>
                  <a:schemeClr val="accent4">
                    <a:lumMod val="75000"/>
                  </a:schemeClr>
                </a:solidFill>
              </a:rPr>
              <a:t>encore en cours de </a:t>
            </a:r>
            <a:r>
              <a:rPr lang="fr-FR" dirty="0" smtClean="0">
                <a:solidFill>
                  <a:schemeClr val="accent4">
                    <a:lumMod val="75000"/>
                  </a:schemeClr>
                </a:solidFill>
              </a:rPr>
              <a:t>rédaction)</a:t>
            </a:r>
            <a:endParaRPr lang="fr-FR" dirty="0">
              <a:solidFill>
                <a:schemeClr val="accent4">
                  <a:lumMod val="75000"/>
                </a:schemeClr>
              </a:solidFill>
            </a:endParaRPr>
          </a:p>
          <a:p>
            <a:endParaRPr lang="fr-FR" dirty="0"/>
          </a:p>
        </p:txBody>
      </p:sp>
      <p:sp>
        <p:nvSpPr>
          <p:cNvPr id="5" name="Titre 4"/>
          <p:cNvSpPr>
            <a:spLocks noGrp="1"/>
          </p:cNvSpPr>
          <p:nvPr>
            <p:ph type="title"/>
          </p:nvPr>
        </p:nvSpPr>
        <p:spPr/>
        <p:txBody>
          <a:bodyPr/>
          <a:lstStyle/>
          <a:p>
            <a:r>
              <a:rPr lang="fr-FR" dirty="0" smtClean="0"/>
              <a:t>Actualités normatives</a:t>
            </a:r>
            <a:endParaRPr lang="fr-FR" dirty="0"/>
          </a:p>
        </p:txBody>
      </p:sp>
      <p:sp>
        <p:nvSpPr>
          <p:cNvPr id="6" name="Espace réservé du texte 5"/>
          <p:cNvSpPr>
            <a:spLocks noGrp="1"/>
          </p:cNvSpPr>
          <p:nvPr>
            <p:ph type="body" sz="quarter" idx="14"/>
          </p:nvPr>
        </p:nvSpPr>
        <p:spPr/>
        <p:txBody>
          <a:bodyPr/>
          <a:lstStyle/>
          <a:p>
            <a:pPr marL="465664" indent="-342900">
              <a:buFont typeface="Arial" panose="020B0604020202020204" pitchFamily="34" charset="0"/>
              <a:buChar char="•"/>
            </a:pPr>
            <a:r>
              <a:rPr lang="fr-FR" sz="2400" dirty="0" smtClean="0"/>
              <a:t>Décret :</a:t>
            </a:r>
          </a:p>
          <a:p>
            <a:pPr marL="754338" lvl="1" indent="-285750">
              <a:buFont typeface="Symbol" panose="05050102010706020507" pitchFamily="18" charset="2"/>
              <a:buChar char="Þ"/>
            </a:pPr>
            <a:r>
              <a:rPr lang="fr-FR" sz="2000" dirty="0" smtClean="0"/>
              <a:t> Proposition </a:t>
            </a:r>
            <a:r>
              <a:rPr lang="fr-FR" sz="2000" dirty="0"/>
              <a:t>de supprimer </a:t>
            </a:r>
            <a:r>
              <a:rPr lang="fr-FR" sz="2000" dirty="0" smtClean="0"/>
              <a:t>le dossier de </a:t>
            </a:r>
            <a:r>
              <a:rPr lang="fr-FR" sz="2000" dirty="0"/>
              <a:t>déclaration </a:t>
            </a:r>
            <a:r>
              <a:rPr lang="fr-FR" sz="2000" dirty="0" smtClean="0"/>
              <a:t>administrative aux </a:t>
            </a:r>
            <a:r>
              <a:rPr lang="fr-FR" sz="2000" dirty="0"/>
              <a:t>ARS mais de maintenir la déclaration auprès des ordres professionnels (attestation de formation uniquement</a:t>
            </a:r>
            <a:r>
              <a:rPr lang="fr-FR" sz="2000" dirty="0" smtClean="0"/>
              <a:t>)</a:t>
            </a:r>
          </a:p>
          <a:p>
            <a:pPr marL="754338" lvl="1" indent="-285750" algn="just">
              <a:buFont typeface="Symbol" panose="05050102010706020507" pitchFamily="18" charset="2"/>
              <a:buChar char="Þ"/>
            </a:pPr>
            <a:r>
              <a:rPr lang="fr-FR" sz="2000" dirty="0" smtClean="0"/>
              <a:t> Mettre en place une information relative à la réalisation de cette activité </a:t>
            </a:r>
            <a:r>
              <a:rPr lang="fr-FR" sz="2000" i="1" dirty="0" smtClean="0"/>
              <a:t>via</a:t>
            </a:r>
            <a:r>
              <a:rPr lang="fr-FR" sz="2000" dirty="0" smtClean="0"/>
              <a:t> Bio 2 </a:t>
            </a:r>
            <a:br>
              <a:rPr lang="fr-FR" sz="2000" dirty="0" smtClean="0"/>
            </a:br>
            <a:r>
              <a:rPr lang="fr-FR" sz="2000" dirty="0" smtClean="0"/>
              <a:t>(OUI/NON) ?</a:t>
            </a:r>
          </a:p>
          <a:p>
            <a:pPr lvl="1" indent="0">
              <a:buNone/>
            </a:pPr>
            <a:endParaRPr lang="fr-FR" sz="2000" dirty="0" smtClean="0"/>
          </a:p>
          <a:p>
            <a:pPr marL="465664" indent="-342900">
              <a:buFont typeface="Arial" panose="020B0604020202020204" pitchFamily="34" charset="0"/>
              <a:buChar char="•"/>
            </a:pPr>
            <a:r>
              <a:rPr lang="fr-FR" sz="2400" dirty="0" smtClean="0"/>
              <a:t>Arrêté relatif aux conditions techniques :</a:t>
            </a:r>
          </a:p>
          <a:p>
            <a:pPr marL="754338" lvl="1" indent="-285750" algn="just">
              <a:buFont typeface="Symbol" panose="05050102010706020507" pitchFamily="18" charset="2"/>
              <a:buChar char="Þ"/>
            </a:pPr>
            <a:r>
              <a:rPr lang="fr-FR" sz="2000" dirty="0" smtClean="0"/>
              <a:t> Inscription des biologistes au même titre que les autres professionnels de santé, avec quelques aménagements particuliers (stock de vaccins, etc.) </a:t>
            </a:r>
          </a:p>
          <a:p>
            <a:pPr marL="754338" lvl="1" indent="-285750">
              <a:buFont typeface="Symbol" panose="05050102010706020507" pitchFamily="18" charset="2"/>
              <a:buChar char="Þ"/>
            </a:pPr>
            <a:endParaRPr lang="fr-FR" sz="2000" dirty="0"/>
          </a:p>
          <a:p>
            <a:pPr marL="754338" lvl="1" indent="-285750">
              <a:buFont typeface="Symbol" panose="05050102010706020507" pitchFamily="18" charset="2"/>
              <a:buChar char="Þ"/>
            </a:pPr>
            <a:endParaRPr lang="fr-FR" dirty="0" smtClean="0"/>
          </a:p>
          <a:p>
            <a:pPr marL="465664" indent="-342900">
              <a:buFont typeface="Arial" panose="020B0604020202020204" pitchFamily="34" charset="0"/>
              <a:buChar char="•"/>
            </a:pPr>
            <a:endParaRPr lang="fr-FR" dirty="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1036772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3"/>
          </p:nvPr>
        </p:nvSpPr>
        <p:spPr/>
      </p:sp>
      <p:sp>
        <p:nvSpPr>
          <p:cNvPr id="3" name="Espace réservé de la date 2"/>
          <p:cNvSpPr>
            <a:spLocks noGrp="1"/>
          </p:cNvSpPr>
          <p:nvPr>
            <p:ph type="dt" sz="half" idx="2"/>
          </p:nvPr>
        </p:nvSpPr>
        <p:spPr/>
        <p:txBody>
          <a:bodyPr/>
          <a:lstStyle/>
          <a:p>
            <a:pPr defTabSz="1219170"/>
            <a:fld id="{5F7325A3-5315-1B4B-A0D9-112471EB5837}" type="datetime1">
              <a:rPr lang="fr-FR" cap="all">
                <a:solidFill>
                  <a:srgbClr val="FFFFFF"/>
                </a:solidFill>
                <a:latin typeface="Arial"/>
              </a:rPr>
              <a:pPr defTabSz="1219170"/>
              <a:t>01/03/2023</a:t>
            </a:fld>
            <a:endParaRPr lang="fr-FR" cap="all" dirty="0">
              <a:solidFill>
                <a:srgbClr val="FFFFFF"/>
              </a:solidFill>
              <a:latin typeface="Arial"/>
            </a:endParaRPr>
          </a:p>
        </p:txBody>
      </p:sp>
      <p:sp>
        <p:nvSpPr>
          <p:cNvPr id="4" name="Titre 3"/>
          <p:cNvSpPr>
            <a:spLocks noGrp="1"/>
          </p:cNvSpPr>
          <p:nvPr>
            <p:ph type="title"/>
          </p:nvPr>
        </p:nvSpPr>
        <p:spPr/>
        <p:txBody>
          <a:bodyPr/>
          <a:lstStyle/>
          <a:p>
            <a:pPr>
              <a:buFont typeface="+mj-lt"/>
              <a:buAutoNum type="arabicPeriod" startAt="3"/>
            </a:pPr>
            <a:r>
              <a:rPr lang="fr-FR" dirty="0" smtClean="0"/>
              <a:t>Système d’information Bio2</a:t>
            </a:r>
            <a:endParaRPr lang="fr-FR" dirty="0"/>
          </a:p>
        </p:txBody>
      </p:sp>
      <p:sp>
        <p:nvSpPr>
          <p:cNvPr id="5" name="Espace réservé du numéro de diapositive 4"/>
          <p:cNvSpPr>
            <a:spLocks noGrp="1"/>
          </p:cNvSpPr>
          <p:nvPr>
            <p:ph type="sldNum" sz="quarter" idx="4"/>
          </p:nvPr>
        </p:nvSpPr>
        <p:spPr/>
        <p:txBody>
          <a:bodyPr/>
          <a:lstStyle/>
          <a:p>
            <a:pPr defTabSz="1219170"/>
            <a:fld id="{733122C9-A0B9-462F-8757-0847AD287B63}" type="slidenum">
              <a:rPr lang="fr-FR">
                <a:solidFill>
                  <a:srgbClr val="FFFFFF"/>
                </a:solidFill>
                <a:latin typeface="Arial"/>
              </a:rPr>
              <a:pPr defTabSz="1219170"/>
              <a:t>12</a:t>
            </a:fld>
            <a:endParaRPr lang="fr-FR" dirty="0">
              <a:solidFill>
                <a:srgbClr val="FFFFFF"/>
              </a:solidFill>
              <a:latin typeface="Arial"/>
            </a:endParaRPr>
          </a:p>
        </p:txBody>
      </p:sp>
      <p:sp>
        <p:nvSpPr>
          <p:cNvPr id="6" name="Espace réservé du pied de page 5"/>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955891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13</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en-GB" dirty="0">
                <a:solidFill>
                  <a:schemeClr val="accent4">
                    <a:lumMod val="75000"/>
                  </a:schemeClr>
                </a:solidFill>
              </a:rPr>
              <a:t>Déclaration </a:t>
            </a:r>
            <a:r>
              <a:rPr lang="en-GB" dirty="0" err="1" smtClean="0">
                <a:solidFill>
                  <a:schemeClr val="accent4">
                    <a:lumMod val="75000"/>
                  </a:schemeClr>
                </a:solidFill>
              </a:rPr>
              <a:t>d’activité</a:t>
            </a:r>
            <a:endParaRPr lang="en-GB" dirty="0">
              <a:solidFill>
                <a:schemeClr val="accent4">
                  <a:lumMod val="75000"/>
                </a:schemeClr>
              </a:solidFill>
            </a:endParaRPr>
          </a:p>
        </p:txBody>
      </p:sp>
      <p:sp>
        <p:nvSpPr>
          <p:cNvPr id="5" name="Titre 4"/>
          <p:cNvSpPr>
            <a:spLocks noGrp="1"/>
          </p:cNvSpPr>
          <p:nvPr>
            <p:ph type="title"/>
          </p:nvPr>
        </p:nvSpPr>
        <p:spPr/>
        <p:txBody>
          <a:bodyPr/>
          <a:lstStyle/>
          <a:p>
            <a:r>
              <a:rPr lang="fr-FR" dirty="0"/>
              <a:t>Système d’information Bio2</a:t>
            </a:r>
          </a:p>
        </p:txBody>
      </p:sp>
      <p:sp>
        <p:nvSpPr>
          <p:cNvPr id="6" name="Espace réservé du texte 5"/>
          <p:cNvSpPr>
            <a:spLocks noGrp="1"/>
          </p:cNvSpPr>
          <p:nvPr>
            <p:ph type="body" sz="quarter" idx="14"/>
          </p:nvPr>
        </p:nvSpPr>
        <p:spPr/>
        <p:txBody>
          <a:bodyPr/>
          <a:lstStyle/>
          <a:p>
            <a:pPr marL="465664" indent="-342900" algn="just">
              <a:buFont typeface="Arial" panose="020B0604020202020204" pitchFamily="34" charset="0"/>
              <a:buChar char="•"/>
            </a:pPr>
            <a:r>
              <a:rPr lang="fr-FR" sz="2400" dirty="0" smtClean="0"/>
              <a:t>Dates retenues pour la campagne de déclaration de cette année :</a:t>
            </a:r>
          </a:p>
          <a:p>
            <a:pPr lvl="1" indent="0" algn="ctr">
              <a:buNone/>
            </a:pPr>
            <a:r>
              <a:rPr lang="fr-FR" sz="2800" b="1" dirty="0" smtClean="0"/>
              <a:t>du 1</a:t>
            </a:r>
            <a:r>
              <a:rPr lang="fr-FR" sz="2800" b="1" baseline="30000" dirty="0" smtClean="0"/>
              <a:t>er</a:t>
            </a:r>
            <a:r>
              <a:rPr lang="fr-FR" sz="2800" b="1" dirty="0" smtClean="0"/>
              <a:t> mars au 15 avril 2023 </a:t>
            </a:r>
          </a:p>
          <a:p>
            <a:pPr lvl="1" indent="0" algn="ctr">
              <a:buNone/>
            </a:pPr>
            <a:endParaRPr lang="fr-FR" dirty="0" smtClean="0"/>
          </a:p>
          <a:p>
            <a:pPr marL="465664" indent="-342900" algn="just">
              <a:buFont typeface="Arial" panose="020B0604020202020204" pitchFamily="34" charset="0"/>
              <a:buChar char="•"/>
            </a:pPr>
            <a:r>
              <a:rPr lang="fr-FR" sz="2400" dirty="0" smtClean="0"/>
              <a:t>Vous serez tenus informés de l’ouverture de la campagne par une note ou </a:t>
            </a:r>
            <a:br>
              <a:rPr lang="fr-FR" sz="2400" dirty="0" smtClean="0"/>
            </a:br>
            <a:r>
              <a:rPr lang="fr-FR" sz="2400" dirty="0" smtClean="0"/>
              <a:t>une communication moins formelle en l’absence de grande évolution. </a:t>
            </a:r>
            <a:br>
              <a:rPr lang="fr-FR" sz="2400" dirty="0" smtClean="0"/>
            </a:br>
            <a:r>
              <a:rPr lang="fr-FR" sz="2400" dirty="0" smtClean="0"/>
              <a:t>Une communication à l’attention des biologiste aura également lieu.</a:t>
            </a:r>
          </a:p>
          <a:p>
            <a:pPr algn="just"/>
            <a:endParaRPr lang="fr-FR" sz="2400" dirty="0" smtClean="0"/>
          </a:p>
          <a:p>
            <a:pPr marL="465664" indent="-342900" algn="just">
              <a:buFont typeface="Arial" panose="020B0604020202020204" pitchFamily="34" charset="0"/>
              <a:buChar char="•"/>
            </a:pPr>
            <a:r>
              <a:rPr lang="fr-FR" sz="2400" dirty="0" smtClean="0"/>
              <a:t>Cette année encore, l’ANS mettra à disposition une assistance aux télé-déclarants qui en ont besoin</a:t>
            </a:r>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1954469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14</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en-GB" dirty="0">
                <a:solidFill>
                  <a:schemeClr val="accent4">
                    <a:lumMod val="75000"/>
                  </a:schemeClr>
                </a:solidFill>
              </a:rPr>
              <a:t>Refonte du </a:t>
            </a:r>
            <a:r>
              <a:rPr lang="en-GB" dirty="0" err="1">
                <a:solidFill>
                  <a:schemeClr val="accent4">
                    <a:lumMod val="75000"/>
                  </a:schemeClr>
                </a:solidFill>
              </a:rPr>
              <a:t>système</a:t>
            </a:r>
            <a:r>
              <a:rPr lang="en-GB" dirty="0">
                <a:solidFill>
                  <a:schemeClr val="accent4">
                    <a:lumMod val="75000"/>
                  </a:schemeClr>
                </a:solidFill>
              </a:rPr>
              <a:t> </a:t>
            </a:r>
            <a:r>
              <a:rPr lang="en-GB" dirty="0" err="1" smtClean="0">
                <a:solidFill>
                  <a:schemeClr val="accent4">
                    <a:lumMod val="75000"/>
                  </a:schemeClr>
                </a:solidFill>
              </a:rPr>
              <a:t>utilisateur</a:t>
            </a:r>
            <a:endParaRPr lang="en-GB" dirty="0">
              <a:solidFill>
                <a:schemeClr val="accent4">
                  <a:lumMod val="75000"/>
                </a:schemeClr>
              </a:solidFill>
            </a:endParaRPr>
          </a:p>
        </p:txBody>
      </p:sp>
      <p:sp>
        <p:nvSpPr>
          <p:cNvPr id="5" name="Titre 4"/>
          <p:cNvSpPr>
            <a:spLocks noGrp="1"/>
          </p:cNvSpPr>
          <p:nvPr>
            <p:ph type="title"/>
          </p:nvPr>
        </p:nvSpPr>
        <p:spPr/>
        <p:txBody>
          <a:bodyPr/>
          <a:lstStyle/>
          <a:p>
            <a:r>
              <a:rPr lang="fr-FR" dirty="0"/>
              <a:t>Système d’information Bio2</a:t>
            </a:r>
          </a:p>
        </p:txBody>
      </p:sp>
      <p:sp>
        <p:nvSpPr>
          <p:cNvPr id="6" name="Espace réservé du texte 5"/>
          <p:cNvSpPr>
            <a:spLocks noGrp="1"/>
          </p:cNvSpPr>
          <p:nvPr>
            <p:ph type="body" sz="quarter" idx="14"/>
          </p:nvPr>
        </p:nvSpPr>
        <p:spPr/>
        <p:txBody>
          <a:bodyPr/>
          <a:lstStyle/>
          <a:p>
            <a:pPr marL="465664" indent="-342900" algn="just">
              <a:buFont typeface="Arial" panose="020B0604020202020204" pitchFamily="34" charset="0"/>
              <a:buChar char="•"/>
            </a:pPr>
            <a:endParaRPr lang="fr-FR" sz="2400" dirty="0" smtClean="0"/>
          </a:p>
          <a:p>
            <a:pPr marL="465664" indent="-342900" algn="just">
              <a:buFont typeface="Arial" panose="020B0604020202020204" pitchFamily="34" charset="0"/>
              <a:buChar char="•"/>
            </a:pPr>
            <a:r>
              <a:rPr lang="fr-FR" sz="2400" dirty="0" smtClean="0"/>
              <a:t>Simplification de l’administration des utilisateurs :</a:t>
            </a:r>
          </a:p>
          <a:p>
            <a:pPr marL="754338" lvl="1" indent="-285750" algn="just">
              <a:buFont typeface="Symbol" panose="05050102010706020507" pitchFamily="18" charset="2"/>
              <a:buChar char="Þ"/>
            </a:pPr>
            <a:r>
              <a:rPr lang="fr-FR" sz="2000" dirty="0" smtClean="0"/>
              <a:t> La </a:t>
            </a:r>
            <a:r>
              <a:rPr lang="fr-FR" sz="2000" dirty="0"/>
              <a:t>connexion à partir de son email professionnel (au lieu d’un identifiant de type </a:t>
            </a:r>
            <a:r>
              <a:rPr lang="fr-FR" sz="2000" dirty="0" smtClean="0"/>
              <a:t>login)</a:t>
            </a:r>
          </a:p>
          <a:p>
            <a:pPr marL="754338" lvl="1" indent="-285750" algn="just">
              <a:buFont typeface="Symbol" panose="05050102010706020507" pitchFamily="18" charset="2"/>
              <a:buChar char="Þ"/>
            </a:pPr>
            <a:r>
              <a:rPr lang="fr-FR" sz="2000" dirty="0" smtClean="0"/>
              <a:t> La </a:t>
            </a:r>
            <a:r>
              <a:rPr lang="fr-FR" sz="2000" dirty="0"/>
              <a:t>possibilité pour les administrateurs régionaux de demander la réinitialisation d’un mot de passe, de créer, modifier et désactiver un compte utilisateur de sa région</a:t>
            </a:r>
          </a:p>
          <a:p>
            <a:pPr lvl="1" indent="0" algn="just">
              <a:buNone/>
            </a:pPr>
            <a:endParaRPr lang="fr-FR" sz="2000" dirty="0" smtClean="0"/>
          </a:p>
          <a:p>
            <a:pPr marL="465664" indent="-342900" algn="just">
              <a:buFont typeface="Arial" panose="020B0604020202020204" pitchFamily="34" charset="0"/>
              <a:buChar char="•"/>
            </a:pPr>
            <a:r>
              <a:rPr lang="fr-FR" sz="2400" dirty="0" smtClean="0"/>
              <a:t>Mise en production prévue pour le premier semestre 2023 </a:t>
            </a:r>
            <a:endParaRPr lang="fr-FR" sz="2400" dirty="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169020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15</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en-GB" dirty="0" smtClean="0">
                <a:solidFill>
                  <a:schemeClr val="accent4">
                    <a:lumMod val="75000"/>
                  </a:schemeClr>
                </a:solidFill>
              </a:rPr>
              <a:t>Perspectives</a:t>
            </a:r>
            <a:endParaRPr lang="en-GB" dirty="0">
              <a:solidFill>
                <a:schemeClr val="accent4">
                  <a:lumMod val="75000"/>
                </a:schemeClr>
              </a:solidFill>
            </a:endParaRPr>
          </a:p>
        </p:txBody>
      </p:sp>
      <p:sp>
        <p:nvSpPr>
          <p:cNvPr id="5" name="Titre 4"/>
          <p:cNvSpPr>
            <a:spLocks noGrp="1"/>
          </p:cNvSpPr>
          <p:nvPr>
            <p:ph type="title"/>
          </p:nvPr>
        </p:nvSpPr>
        <p:spPr/>
        <p:txBody>
          <a:bodyPr/>
          <a:lstStyle/>
          <a:p>
            <a:r>
              <a:rPr lang="fr-FR" dirty="0"/>
              <a:t>Système d’information Bio2</a:t>
            </a:r>
          </a:p>
        </p:txBody>
      </p:sp>
      <p:sp>
        <p:nvSpPr>
          <p:cNvPr id="6" name="Espace réservé du texte 5"/>
          <p:cNvSpPr>
            <a:spLocks noGrp="1"/>
          </p:cNvSpPr>
          <p:nvPr>
            <p:ph type="body" sz="quarter" idx="14"/>
          </p:nvPr>
        </p:nvSpPr>
        <p:spPr/>
        <p:txBody>
          <a:bodyPr/>
          <a:lstStyle/>
          <a:p>
            <a:pPr marL="465664" indent="-342900">
              <a:buFont typeface="Arial" panose="020B0604020202020204" pitchFamily="34" charset="0"/>
              <a:buChar char="•"/>
            </a:pPr>
            <a:r>
              <a:rPr lang="fr-FR" sz="2400" dirty="0" smtClean="0"/>
              <a:t>L’architecture de l’application Bio2 repose sur des technologies aujourd’hui dépassées d’un point de vu technique.</a:t>
            </a:r>
          </a:p>
          <a:p>
            <a:pPr marL="465664" indent="-342900">
              <a:buFont typeface="Arial" panose="020B0604020202020204" pitchFamily="34" charset="0"/>
              <a:buChar char="•"/>
            </a:pPr>
            <a:endParaRPr lang="fr-FR" sz="2400" dirty="0"/>
          </a:p>
          <a:p>
            <a:pPr marL="465664" indent="-342900">
              <a:buFont typeface="Arial" panose="020B0604020202020204" pitchFamily="34" charset="0"/>
              <a:buChar char="•"/>
            </a:pPr>
            <a:r>
              <a:rPr lang="fr-FR" sz="2400" dirty="0" smtClean="0"/>
              <a:t>Sous réserve de confirmation du financement, une refonte de l’application devrait avoir lieu courant 2024, à fonctionnalités constantes pour commencer.</a:t>
            </a:r>
          </a:p>
          <a:p>
            <a:pPr marL="465664" indent="-342900">
              <a:buFont typeface="Arial" panose="020B0604020202020204" pitchFamily="34" charset="0"/>
              <a:buChar char="•"/>
            </a:pPr>
            <a:endParaRPr lang="fr-FR" sz="2400" dirty="0"/>
          </a:p>
          <a:p>
            <a:pPr marL="465664" indent="-342900">
              <a:buFont typeface="Arial" panose="020B0604020202020204" pitchFamily="34" charset="0"/>
              <a:buChar char="•"/>
            </a:pPr>
            <a:r>
              <a:rPr lang="fr-FR" sz="2400" dirty="0" smtClean="0"/>
              <a:t>L’objectif sera ensuite d’intégrer de nouvelles fonctionnalités répondant aux besoins des laboratoires et des ARS au regard des nouvelles évolutions législatives.</a:t>
            </a:r>
            <a:endParaRPr lang="fr-FR" sz="2400" dirty="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3236183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3"/>
          </p:nvPr>
        </p:nvSpPr>
        <p:spPr/>
      </p:sp>
      <p:sp>
        <p:nvSpPr>
          <p:cNvPr id="3" name="Espace réservé de la date 2"/>
          <p:cNvSpPr>
            <a:spLocks noGrp="1"/>
          </p:cNvSpPr>
          <p:nvPr>
            <p:ph type="dt" sz="half" idx="2"/>
          </p:nvPr>
        </p:nvSpPr>
        <p:spPr/>
        <p:txBody>
          <a:bodyPr/>
          <a:lstStyle/>
          <a:p>
            <a:pPr defTabSz="1219170"/>
            <a:fld id="{5F7325A3-5315-1B4B-A0D9-112471EB5837}" type="datetime1">
              <a:rPr lang="fr-FR" cap="all">
                <a:solidFill>
                  <a:srgbClr val="FFFFFF"/>
                </a:solidFill>
                <a:latin typeface="Arial"/>
              </a:rPr>
              <a:pPr defTabSz="1219170"/>
              <a:t>01/03/2023</a:t>
            </a:fld>
            <a:endParaRPr lang="fr-FR" cap="all" dirty="0">
              <a:solidFill>
                <a:srgbClr val="FFFFFF"/>
              </a:solidFill>
              <a:latin typeface="Arial"/>
            </a:endParaRPr>
          </a:p>
        </p:txBody>
      </p:sp>
      <p:sp>
        <p:nvSpPr>
          <p:cNvPr id="4" name="Titre 3"/>
          <p:cNvSpPr>
            <a:spLocks noGrp="1"/>
          </p:cNvSpPr>
          <p:nvPr>
            <p:ph type="title"/>
          </p:nvPr>
        </p:nvSpPr>
        <p:spPr/>
        <p:txBody>
          <a:bodyPr/>
          <a:lstStyle/>
          <a:p>
            <a:pPr>
              <a:buFont typeface="+mj-lt"/>
              <a:buAutoNum type="arabicPeriod" startAt="4"/>
            </a:pPr>
            <a:r>
              <a:rPr lang="en-GB" dirty="0" err="1" smtClean="0"/>
              <a:t>Autorisation</a:t>
            </a:r>
            <a:r>
              <a:rPr lang="en-GB" dirty="0" smtClean="0"/>
              <a:t>, </a:t>
            </a:r>
            <a:r>
              <a:rPr lang="en-GB" dirty="0" err="1" smtClean="0"/>
              <a:t>déclaration</a:t>
            </a:r>
            <a:r>
              <a:rPr lang="en-GB" dirty="0" smtClean="0"/>
              <a:t> et </a:t>
            </a:r>
            <a:r>
              <a:rPr lang="en-GB" dirty="0" err="1" smtClean="0"/>
              <a:t>ouverture</a:t>
            </a:r>
            <a:r>
              <a:rPr lang="en-GB" dirty="0" smtClean="0"/>
              <a:t> de </a:t>
            </a:r>
            <a:r>
              <a:rPr lang="en-GB" dirty="0"/>
              <a:t>sites </a:t>
            </a:r>
            <a:r>
              <a:rPr lang="en-GB" dirty="0" smtClean="0"/>
              <a:t>nouveaux</a:t>
            </a:r>
            <a:endParaRPr lang="fr-FR" dirty="0"/>
          </a:p>
        </p:txBody>
      </p:sp>
      <p:sp>
        <p:nvSpPr>
          <p:cNvPr id="5" name="Espace réservé du numéro de diapositive 4"/>
          <p:cNvSpPr>
            <a:spLocks noGrp="1"/>
          </p:cNvSpPr>
          <p:nvPr>
            <p:ph type="sldNum" sz="quarter" idx="4"/>
          </p:nvPr>
        </p:nvSpPr>
        <p:spPr/>
        <p:txBody>
          <a:bodyPr/>
          <a:lstStyle/>
          <a:p>
            <a:pPr defTabSz="1219170"/>
            <a:fld id="{733122C9-A0B9-462F-8757-0847AD287B63}" type="slidenum">
              <a:rPr lang="fr-FR">
                <a:solidFill>
                  <a:srgbClr val="FFFFFF"/>
                </a:solidFill>
                <a:latin typeface="Arial"/>
              </a:rPr>
              <a:pPr defTabSz="1219170"/>
              <a:t>16</a:t>
            </a:fld>
            <a:endParaRPr lang="fr-FR" dirty="0">
              <a:solidFill>
                <a:srgbClr val="FFFFFF"/>
              </a:solidFill>
              <a:latin typeface="Arial"/>
            </a:endParaRPr>
          </a:p>
        </p:txBody>
      </p:sp>
      <p:sp>
        <p:nvSpPr>
          <p:cNvPr id="6" name="Espace réservé du pied de page 5"/>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3724369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17</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Régimes d’autorisation VS régime de déclaration</a:t>
            </a:r>
            <a:endParaRPr lang="fr-FR" dirty="0">
              <a:solidFill>
                <a:schemeClr val="accent4">
                  <a:lumMod val="75000"/>
                </a:schemeClr>
              </a:solidFill>
            </a:endParaRPr>
          </a:p>
        </p:txBody>
      </p:sp>
      <p:sp>
        <p:nvSpPr>
          <p:cNvPr id="5" name="Titre 4"/>
          <p:cNvSpPr>
            <a:spLocks noGrp="1"/>
          </p:cNvSpPr>
          <p:nvPr>
            <p:ph type="title"/>
          </p:nvPr>
        </p:nvSpPr>
        <p:spPr/>
        <p:txBody>
          <a:bodyPr>
            <a:normAutofit fontScale="90000"/>
          </a:bodyPr>
          <a:lstStyle/>
          <a:p>
            <a:r>
              <a:rPr lang="en-GB" dirty="0" err="1"/>
              <a:t>Autorisation</a:t>
            </a:r>
            <a:r>
              <a:rPr lang="en-GB" dirty="0"/>
              <a:t>, </a:t>
            </a:r>
            <a:r>
              <a:rPr lang="en-GB" dirty="0" err="1"/>
              <a:t>déclaration</a:t>
            </a:r>
            <a:r>
              <a:rPr lang="en-GB" dirty="0"/>
              <a:t> et </a:t>
            </a:r>
            <a:r>
              <a:rPr lang="en-GB" dirty="0" err="1"/>
              <a:t>ouverture</a:t>
            </a:r>
            <a:r>
              <a:rPr lang="en-GB" dirty="0"/>
              <a:t> de sites nouveaux</a:t>
            </a:r>
            <a:endParaRPr lang="fr-FR" dirty="0"/>
          </a:p>
        </p:txBody>
      </p:sp>
      <p:sp>
        <p:nvSpPr>
          <p:cNvPr id="6" name="Espace réservé du texte 5"/>
          <p:cNvSpPr>
            <a:spLocks noGrp="1"/>
          </p:cNvSpPr>
          <p:nvPr>
            <p:ph type="body" sz="quarter" idx="14"/>
          </p:nvPr>
        </p:nvSpPr>
        <p:spPr>
          <a:xfrm>
            <a:off x="431800" y="2276872"/>
            <a:ext cx="11592560" cy="3840427"/>
          </a:xfrm>
        </p:spPr>
        <p:txBody>
          <a:bodyPr/>
          <a:lstStyle/>
          <a:p>
            <a:pPr marL="342900" indent="-342900" algn="just">
              <a:buFont typeface="Arial" panose="020B0604020202020204" pitchFamily="34" charset="0"/>
              <a:buChar char="•"/>
            </a:pPr>
            <a:endParaRPr lang="fr-FR" sz="2000" i="1" dirty="0" smtClean="0"/>
          </a:p>
          <a:p>
            <a:pPr marL="342900" indent="-342900" algn="just">
              <a:buFont typeface="Arial" panose="020B0604020202020204" pitchFamily="34" charset="0"/>
              <a:buChar char="•"/>
            </a:pPr>
            <a:r>
              <a:rPr lang="fr-FR" sz="2400" i="1" dirty="0" smtClean="0"/>
              <a:t>Article </a:t>
            </a:r>
            <a:r>
              <a:rPr lang="fr-FR" sz="2400" i="1" dirty="0"/>
              <a:t>7-II de l’ordonnance du 13 janvier 2010 modifiée </a:t>
            </a:r>
            <a:r>
              <a:rPr lang="fr-FR" sz="2400" dirty="0"/>
              <a:t>: </a:t>
            </a:r>
          </a:p>
          <a:p>
            <a:pPr marL="0" algn="just"/>
            <a:r>
              <a:rPr lang="fr-FR" sz="2400" dirty="0"/>
              <a:t>	</a:t>
            </a:r>
            <a:r>
              <a:rPr lang="fr-FR" sz="2000" b="1" dirty="0"/>
              <a:t>L</a:t>
            </a:r>
            <a:r>
              <a:rPr lang="fr-FR" sz="2000" b="1" dirty="0" smtClean="0"/>
              <a:t>'autorisation </a:t>
            </a:r>
            <a:r>
              <a:rPr lang="fr-FR" sz="2000" b="1" dirty="0"/>
              <a:t>administrative </a:t>
            </a:r>
            <a:r>
              <a:rPr lang="fr-FR" sz="2000" dirty="0"/>
              <a:t>d'un LBM </a:t>
            </a:r>
            <a:r>
              <a:rPr lang="fr-FR" sz="2000" dirty="0" smtClean="0"/>
              <a:t>continue </a:t>
            </a:r>
            <a:r>
              <a:rPr lang="fr-FR" sz="2000" dirty="0"/>
              <a:t>de produire ses effets </a:t>
            </a:r>
            <a:r>
              <a:rPr lang="fr-FR" sz="2000" b="1" dirty="0"/>
              <a:t>jusqu'à la </a:t>
            </a:r>
            <a:r>
              <a:rPr lang="fr-FR" sz="2000" b="1" dirty="0" smtClean="0"/>
              <a:t>	décision </a:t>
            </a:r>
            <a:r>
              <a:rPr lang="fr-FR" sz="2000" b="1" dirty="0"/>
              <a:t>d'accréditation du laboratoire</a:t>
            </a:r>
            <a:r>
              <a:rPr lang="fr-FR" sz="2000" dirty="0"/>
              <a:t> mentionnée au cinquième alinéa du même </a:t>
            </a:r>
            <a:r>
              <a:rPr lang="fr-FR" sz="2000" b="1" dirty="0"/>
              <a:t>I.</a:t>
            </a:r>
            <a:r>
              <a:rPr lang="fr-FR" sz="2000" dirty="0"/>
              <a:t> </a:t>
            </a:r>
          </a:p>
          <a:p>
            <a:pPr algn="just"/>
            <a:r>
              <a:rPr lang="fr-FR" sz="2000" dirty="0"/>
              <a:t> </a:t>
            </a:r>
            <a:r>
              <a:rPr lang="fr-FR" sz="2000" dirty="0" smtClean="0"/>
              <a:t>	Le </a:t>
            </a:r>
            <a:r>
              <a:rPr lang="fr-FR" sz="2000" dirty="0"/>
              <a:t>5</a:t>
            </a:r>
            <a:r>
              <a:rPr lang="fr-FR" sz="2000" baseline="30000" dirty="0"/>
              <a:t>ème</a:t>
            </a:r>
            <a:r>
              <a:rPr lang="fr-FR" sz="2000" dirty="0"/>
              <a:t> alinéa du I précise qu’à compter du 1er </a:t>
            </a:r>
            <a:r>
              <a:rPr lang="fr-FR" sz="2000" dirty="0" smtClean="0"/>
              <a:t>novembre </a:t>
            </a:r>
            <a:r>
              <a:rPr lang="fr-FR" sz="2000" dirty="0"/>
              <a:t>2021, un LBM ne peut plus </a:t>
            </a:r>
            <a:r>
              <a:rPr lang="fr-FR" sz="2000" dirty="0" smtClean="0"/>
              <a:t>	réaliser les </a:t>
            </a:r>
            <a:r>
              <a:rPr lang="fr-FR" sz="2000" dirty="0"/>
              <a:t>examens de biologie médicale correspondant aux lignes de portée pour </a:t>
            </a:r>
            <a:r>
              <a:rPr lang="fr-FR" sz="2000" dirty="0" smtClean="0"/>
              <a:t>	lesquelles il n'est </a:t>
            </a:r>
            <a:r>
              <a:rPr lang="fr-FR" sz="2000" dirty="0"/>
              <a:t>pas accrédité sans avoir déposé auprès de l'instance nationale </a:t>
            </a:r>
            <a:r>
              <a:rPr lang="fr-FR" sz="2000" dirty="0" smtClean="0"/>
              <a:t>	d'accréditation</a:t>
            </a:r>
            <a:r>
              <a:rPr lang="fr-FR" sz="2000" dirty="0"/>
              <a:t>.</a:t>
            </a:r>
          </a:p>
          <a:p>
            <a:pPr algn="just"/>
            <a:r>
              <a:rPr lang="fr-FR" sz="2400" dirty="0"/>
              <a:t> </a:t>
            </a:r>
          </a:p>
          <a:p>
            <a:pPr marL="465664" indent="-342900" algn="just">
              <a:buFont typeface="Symbol" panose="05050102010706020507" pitchFamily="18" charset="2"/>
              <a:buChar char="Þ"/>
            </a:pPr>
            <a:r>
              <a:rPr lang="fr-FR" sz="2400" b="1" dirty="0" smtClean="0"/>
              <a:t>Un </a:t>
            </a:r>
            <a:r>
              <a:rPr lang="fr-FR" sz="2400" b="1" dirty="0"/>
              <a:t>LBM passe du régime d’autorisation au régime de déclaration dès que le COFRAC a notifié la décision d’accréditation dudit laboratoire</a:t>
            </a:r>
            <a:r>
              <a:rPr lang="fr-FR" sz="2400" b="1" dirty="0" smtClean="0"/>
              <a:t>.</a:t>
            </a:r>
          </a:p>
          <a:p>
            <a:pPr algn="just"/>
            <a:endParaRPr lang="fr-FR" sz="2000" dirty="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3643989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18</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Proposition de doctrine pour l’ouverture de site nouveaux – LBM en cours d’accréditation</a:t>
            </a:r>
            <a:endParaRPr lang="fr-FR" dirty="0">
              <a:solidFill>
                <a:schemeClr val="accent4">
                  <a:lumMod val="75000"/>
                </a:schemeClr>
              </a:solidFill>
            </a:endParaRPr>
          </a:p>
        </p:txBody>
      </p:sp>
      <p:sp>
        <p:nvSpPr>
          <p:cNvPr id="5" name="Titre 4"/>
          <p:cNvSpPr>
            <a:spLocks noGrp="1"/>
          </p:cNvSpPr>
          <p:nvPr>
            <p:ph type="title"/>
          </p:nvPr>
        </p:nvSpPr>
        <p:spPr/>
        <p:txBody>
          <a:bodyPr>
            <a:normAutofit fontScale="90000"/>
          </a:bodyPr>
          <a:lstStyle/>
          <a:p>
            <a:r>
              <a:rPr lang="en-GB" dirty="0" err="1"/>
              <a:t>Autorisation</a:t>
            </a:r>
            <a:r>
              <a:rPr lang="en-GB" dirty="0"/>
              <a:t>, </a:t>
            </a:r>
            <a:r>
              <a:rPr lang="en-GB" dirty="0" err="1"/>
              <a:t>déclaration</a:t>
            </a:r>
            <a:r>
              <a:rPr lang="en-GB" dirty="0"/>
              <a:t> et </a:t>
            </a:r>
            <a:r>
              <a:rPr lang="en-GB" dirty="0" err="1"/>
              <a:t>ouverture</a:t>
            </a:r>
            <a:r>
              <a:rPr lang="en-GB" dirty="0"/>
              <a:t> de sites nouveaux</a:t>
            </a:r>
            <a:endParaRPr lang="fr-FR" dirty="0"/>
          </a:p>
        </p:txBody>
      </p:sp>
      <p:sp>
        <p:nvSpPr>
          <p:cNvPr id="6" name="Espace réservé du texte 5"/>
          <p:cNvSpPr>
            <a:spLocks noGrp="1"/>
          </p:cNvSpPr>
          <p:nvPr>
            <p:ph type="body" sz="quarter" idx="14"/>
          </p:nvPr>
        </p:nvSpPr>
        <p:spPr/>
        <p:txBody>
          <a:bodyPr/>
          <a:lstStyle/>
          <a:p>
            <a:pPr marL="342900" indent="-342900" algn="just">
              <a:buFont typeface="Arial" panose="020B0604020202020204" pitchFamily="34" charset="0"/>
              <a:buChar char="•"/>
            </a:pPr>
            <a:r>
              <a:rPr lang="fr-FR" sz="2400" i="1" dirty="0" smtClean="0"/>
              <a:t>Article </a:t>
            </a:r>
            <a:r>
              <a:rPr lang="fr-FR" sz="2400" i="1" dirty="0"/>
              <a:t>7-II de l’ordonnance du 13 janvier 2010 modifiée </a:t>
            </a:r>
            <a:r>
              <a:rPr lang="fr-FR" sz="2400" dirty="0"/>
              <a:t>: </a:t>
            </a:r>
          </a:p>
          <a:p>
            <a:pPr marL="0" algn="just"/>
            <a:r>
              <a:rPr lang="fr-FR" sz="2400" dirty="0"/>
              <a:t>	</a:t>
            </a:r>
            <a:r>
              <a:rPr lang="fr-FR" sz="2000" dirty="0" smtClean="0"/>
              <a:t>Seul </a:t>
            </a:r>
            <a:r>
              <a:rPr lang="fr-FR" sz="2000" dirty="0"/>
              <a:t>peut obtenir une autorisation administrative délivrée dans les </a:t>
            </a:r>
            <a:r>
              <a:rPr lang="fr-FR" sz="2000" b="1" dirty="0"/>
              <a:t>conditions définies </a:t>
            </a:r>
            <a:r>
              <a:rPr lang="fr-FR" sz="2000" b="1" dirty="0" smtClean="0"/>
              <a:t>	au </a:t>
            </a:r>
            <a:r>
              <a:rPr lang="fr-FR" sz="2000" b="1" dirty="0"/>
              <a:t>I</a:t>
            </a:r>
            <a:r>
              <a:rPr lang="fr-FR" sz="2000" dirty="0"/>
              <a:t>, un </a:t>
            </a:r>
            <a:r>
              <a:rPr lang="fr-FR" sz="2000" b="1" dirty="0"/>
              <a:t>LBM qui ouvre un site nouveau</a:t>
            </a:r>
            <a:r>
              <a:rPr lang="fr-FR" sz="2000" dirty="0"/>
              <a:t>, dans le respect des limites territoriales </a:t>
            </a:r>
            <a:r>
              <a:rPr lang="fr-FR" sz="2000" dirty="0" smtClean="0"/>
              <a:t>	définies </a:t>
            </a:r>
            <a:r>
              <a:rPr lang="fr-FR" sz="2000" dirty="0"/>
              <a:t>au même article L. 6222-5, </a:t>
            </a:r>
            <a:r>
              <a:rPr lang="fr-FR" sz="2000" b="1" dirty="0"/>
              <a:t>à condition de ne pas dépasser le même nombre </a:t>
            </a:r>
            <a:r>
              <a:rPr lang="fr-FR" sz="2000" b="1" dirty="0" smtClean="0"/>
              <a:t>	total </a:t>
            </a:r>
            <a:r>
              <a:rPr lang="fr-FR" sz="2000" b="1" dirty="0"/>
              <a:t>de sites ouverts au public.</a:t>
            </a:r>
            <a:r>
              <a:rPr lang="fr-FR" sz="2000" dirty="0" smtClean="0"/>
              <a:t> </a:t>
            </a:r>
          </a:p>
          <a:p>
            <a:pPr algn="just"/>
            <a:r>
              <a:rPr lang="fr-FR" sz="2000" dirty="0" smtClean="0"/>
              <a:t> 	Le 5</a:t>
            </a:r>
            <a:r>
              <a:rPr lang="fr-FR" sz="2000" baseline="30000" dirty="0" smtClean="0"/>
              <a:t>ème</a:t>
            </a:r>
            <a:r>
              <a:rPr lang="fr-FR" sz="2000" dirty="0" smtClean="0"/>
              <a:t> alinéa du I précise qu’à compter du 1</a:t>
            </a:r>
            <a:r>
              <a:rPr lang="fr-FR" sz="2000" baseline="30000" dirty="0" smtClean="0"/>
              <a:t>er</a:t>
            </a:r>
            <a:r>
              <a:rPr lang="fr-FR" sz="2000" dirty="0" smtClean="0"/>
              <a:t> novembre 2021, un LBM ne peut plus 	réaliser les examens de biologie médicale correspondant aux lignes de portée pour 	lesquelles il n'est pas accrédité sans avoir déposé auprès de l'instance nationale 	d'accréditation.</a:t>
            </a:r>
          </a:p>
          <a:p>
            <a:pPr algn="just"/>
            <a:r>
              <a:rPr lang="fr-FR" sz="2000" dirty="0"/>
              <a:t>	En vertu de l’article L.6212-1, </a:t>
            </a:r>
            <a:r>
              <a:rPr lang="fr-FR" sz="2000" b="1" dirty="0"/>
              <a:t>un même LBM</a:t>
            </a:r>
            <a:r>
              <a:rPr lang="fr-FR" sz="2000" dirty="0"/>
              <a:t>, sous réserve des règles d’implantation </a:t>
            </a:r>
            <a:r>
              <a:rPr lang="fr-FR" sz="2000" dirty="0" smtClean="0"/>
              <a:t>	territoriales </a:t>
            </a:r>
            <a:r>
              <a:rPr lang="fr-FR" sz="2000" dirty="0"/>
              <a:t>mentionnées à l’article L.6222-5, </a:t>
            </a:r>
            <a:r>
              <a:rPr lang="fr-FR" sz="2000" b="1" dirty="0"/>
              <a:t>peut être implanté sur un ou plusieurs </a:t>
            </a:r>
            <a:r>
              <a:rPr lang="fr-FR" sz="2000" b="1" dirty="0" smtClean="0"/>
              <a:t>	sites</a:t>
            </a:r>
            <a:r>
              <a:rPr lang="fr-FR" sz="2000" dirty="0"/>
              <a:t>.</a:t>
            </a:r>
          </a:p>
          <a:p>
            <a:pPr algn="just"/>
            <a:endParaRPr lang="fr-FR" sz="2000" dirty="0" smtClean="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3985244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19</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Proposition de doctrine pour l’ouverture de sites nouveaux – </a:t>
            </a:r>
            <a:r>
              <a:rPr lang="fr-FR" dirty="0">
                <a:solidFill>
                  <a:schemeClr val="accent4">
                    <a:lumMod val="75000"/>
                  </a:schemeClr>
                </a:solidFill>
              </a:rPr>
              <a:t>LBM en cours d’accréditation</a:t>
            </a:r>
          </a:p>
          <a:p>
            <a:endParaRPr lang="fr-FR" dirty="0"/>
          </a:p>
        </p:txBody>
      </p:sp>
      <p:sp>
        <p:nvSpPr>
          <p:cNvPr id="5" name="Titre 4"/>
          <p:cNvSpPr>
            <a:spLocks noGrp="1"/>
          </p:cNvSpPr>
          <p:nvPr>
            <p:ph type="title"/>
          </p:nvPr>
        </p:nvSpPr>
        <p:spPr/>
        <p:txBody>
          <a:bodyPr>
            <a:normAutofit fontScale="90000"/>
          </a:bodyPr>
          <a:lstStyle/>
          <a:p>
            <a:r>
              <a:rPr lang="en-GB" dirty="0" err="1"/>
              <a:t>Autorisation</a:t>
            </a:r>
            <a:r>
              <a:rPr lang="en-GB" dirty="0"/>
              <a:t>, </a:t>
            </a:r>
            <a:r>
              <a:rPr lang="en-GB" dirty="0" err="1"/>
              <a:t>déclaration</a:t>
            </a:r>
            <a:r>
              <a:rPr lang="en-GB" dirty="0"/>
              <a:t> et </a:t>
            </a:r>
            <a:r>
              <a:rPr lang="en-GB" dirty="0" err="1"/>
              <a:t>ouverture</a:t>
            </a:r>
            <a:r>
              <a:rPr lang="en-GB" dirty="0"/>
              <a:t> de sites nouveaux</a:t>
            </a:r>
            <a:endParaRPr lang="fr-FR" dirty="0"/>
          </a:p>
        </p:txBody>
      </p:sp>
      <p:sp>
        <p:nvSpPr>
          <p:cNvPr id="6" name="Espace réservé du texte 5"/>
          <p:cNvSpPr>
            <a:spLocks noGrp="1"/>
          </p:cNvSpPr>
          <p:nvPr>
            <p:ph type="body" sz="quarter" idx="14"/>
          </p:nvPr>
        </p:nvSpPr>
        <p:spPr/>
        <p:txBody>
          <a:bodyPr/>
          <a:lstStyle/>
          <a:p>
            <a:pPr algn="just"/>
            <a:r>
              <a:rPr lang="fr-FR" sz="2400" dirty="0"/>
              <a:t> </a:t>
            </a:r>
          </a:p>
          <a:p>
            <a:pPr marL="465664" indent="-342900" algn="just">
              <a:buFont typeface="Symbol" panose="05050102010706020507" pitchFamily="18" charset="2"/>
              <a:buChar char="Þ"/>
            </a:pPr>
            <a:r>
              <a:rPr lang="fr-FR" sz="2400" b="1" dirty="0"/>
              <a:t>Un LBM qui a déposé une demande d’accréditation au </a:t>
            </a:r>
            <a:r>
              <a:rPr lang="fr-FR" sz="2400" b="1" dirty="0" err="1"/>
              <a:t>Cofrac</a:t>
            </a:r>
            <a:r>
              <a:rPr lang="fr-FR" sz="2400" b="1" dirty="0"/>
              <a:t>, avant </a:t>
            </a:r>
            <a:r>
              <a:rPr lang="fr-FR" sz="2400" b="1" dirty="0" smtClean="0"/>
              <a:t/>
            </a:r>
            <a:br>
              <a:rPr lang="fr-FR" sz="2400" b="1" dirty="0" smtClean="0"/>
            </a:br>
            <a:r>
              <a:rPr lang="fr-FR" sz="2400" b="1" dirty="0" smtClean="0"/>
              <a:t>le </a:t>
            </a:r>
            <a:r>
              <a:rPr lang="fr-FR" sz="2400" b="1" dirty="0"/>
              <a:t>31 novembre 2021, peut ouvrir un nouveau site, à condition :</a:t>
            </a:r>
          </a:p>
          <a:p>
            <a:pPr marL="811488" lvl="1" indent="-342900" algn="just">
              <a:buFont typeface="Wingdings" panose="05000000000000000000" pitchFamily="2" charset="2"/>
              <a:buChar char="v"/>
            </a:pPr>
            <a:r>
              <a:rPr lang="fr-FR" sz="2000" b="1" dirty="0" smtClean="0"/>
              <a:t>De </a:t>
            </a:r>
            <a:r>
              <a:rPr lang="fr-FR" sz="2000" b="1" dirty="0"/>
              <a:t>ne pas dépasser le même nombre total de sites ouverts au public </a:t>
            </a:r>
            <a:r>
              <a:rPr lang="fr-FR" sz="2000" b="1" dirty="0" smtClean="0"/>
              <a:t>;</a:t>
            </a:r>
          </a:p>
          <a:p>
            <a:pPr marL="811488" lvl="1" indent="-342900" algn="just">
              <a:buFont typeface="Wingdings" panose="05000000000000000000" pitchFamily="2" charset="2"/>
              <a:buChar char="v"/>
            </a:pPr>
            <a:r>
              <a:rPr lang="fr-FR" sz="2000" b="1" dirty="0" smtClean="0"/>
              <a:t>Que </a:t>
            </a:r>
            <a:r>
              <a:rPr lang="fr-FR" sz="2000" b="1" dirty="0"/>
              <a:t>les lignes de portées correspondent bien à celles figurant dans le demande d’accréditation ; pas d’extension de portée possible</a:t>
            </a:r>
            <a:r>
              <a:rPr lang="fr-FR" sz="2400" b="1" dirty="0"/>
              <a:t>.</a:t>
            </a:r>
          </a:p>
          <a:p>
            <a:pPr algn="just"/>
            <a:endParaRPr lang="fr-FR" sz="2400" b="1" dirty="0" smtClean="0"/>
          </a:p>
          <a:p>
            <a:pPr algn="just"/>
            <a:r>
              <a:rPr lang="fr-FR" sz="2400" b="1" dirty="0" smtClean="0"/>
              <a:t>Régime </a:t>
            </a:r>
            <a:r>
              <a:rPr lang="fr-FR" sz="2400" b="1" dirty="0"/>
              <a:t>d’autorisation jusqu’à la notification de la décision COFRAC</a:t>
            </a:r>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4125255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20</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a:xfrm>
            <a:off x="431801" y="1664906"/>
            <a:ext cx="11516359" cy="351265"/>
          </a:xfrm>
        </p:spPr>
        <p:txBody>
          <a:bodyPr/>
          <a:lstStyle/>
          <a:p>
            <a:r>
              <a:rPr lang="fr-FR" dirty="0" smtClean="0">
                <a:solidFill>
                  <a:schemeClr val="accent4">
                    <a:lumMod val="75000"/>
                  </a:schemeClr>
                </a:solidFill>
              </a:rPr>
              <a:t>Proposition de doctrine pour l’ouverture de sites nouveaux – LBM accrédités pour 100% de leurs LP</a:t>
            </a:r>
            <a:endParaRPr lang="fr-FR" dirty="0">
              <a:solidFill>
                <a:schemeClr val="accent4">
                  <a:lumMod val="75000"/>
                </a:schemeClr>
              </a:solidFill>
            </a:endParaRPr>
          </a:p>
          <a:p>
            <a:endParaRPr lang="fr-FR" dirty="0"/>
          </a:p>
        </p:txBody>
      </p:sp>
      <p:sp>
        <p:nvSpPr>
          <p:cNvPr id="5" name="Titre 4"/>
          <p:cNvSpPr>
            <a:spLocks noGrp="1"/>
          </p:cNvSpPr>
          <p:nvPr>
            <p:ph type="title"/>
          </p:nvPr>
        </p:nvSpPr>
        <p:spPr/>
        <p:txBody>
          <a:bodyPr>
            <a:normAutofit fontScale="90000"/>
          </a:bodyPr>
          <a:lstStyle/>
          <a:p>
            <a:r>
              <a:rPr lang="en-GB" dirty="0" err="1"/>
              <a:t>Autorisation</a:t>
            </a:r>
            <a:r>
              <a:rPr lang="en-GB" dirty="0"/>
              <a:t>, </a:t>
            </a:r>
            <a:r>
              <a:rPr lang="en-GB" dirty="0" err="1"/>
              <a:t>déclaration</a:t>
            </a:r>
            <a:r>
              <a:rPr lang="en-GB" dirty="0"/>
              <a:t> et </a:t>
            </a:r>
            <a:r>
              <a:rPr lang="en-GB" dirty="0" err="1"/>
              <a:t>ouverture</a:t>
            </a:r>
            <a:r>
              <a:rPr lang="en-GB" dirty="0"/>
              <a:t> de sites nouveaux</a:t>
            </a:r>
            <a:endParaRPr lang="fr-FR" dirty="0"/>
          </a:p>
        </p:txBody>
      </p:sp>
      <p:sp>
        <p:nvSpPr>
          <p:cNvPr id="6" name="Espace réservé du texte 5"/>
          <p:cNvSpPr>
            <a:spLocks noGrp="1"/>
          </p:cNvSpPr>
          <p:nvPr>
            <p:ph type="body" sz="quarter" idx="14"/>
          </p:nvPr>
        </p:nvSpPr>
        <p:spPr>
          <a:xfrm>
            <a:off x="431800" y="2276872"/>
            <a:ext cx="11232445" cy="4230608"/>
          </a:xfrm>
        </p:spPr>
        <p:txBody>
          <a:bodyPr/>
          <a:lstStyle/>
          <a:p>
            <a:pPr marL="465664" indent="-342900" algn="just">
              <a:buFont typeface="Symbol" panose="05050102010706020507" pitchFamily="18" charset="2"/>
              <a:buChar char="Þ"/>
            </a:pPr>
            <a:endParaRPr lang="fr-FR" sz="2400" b="1" dirty="0" smtClean="0"/>
          </a:p>
          <a:p>
            <a:pPr marL="465664" indent="-342900" algn="just">
              <a:buFont typeface="Symbol" panose="05050102010706020507" pitchFamily="18" charset="2"/>
              <a:buChar char="Þ"/>
            </a:pPr>
            <a:r>
              <a:rPr lang="fr-FR" sz="2400" b="1" dirty="0" smtClean="0"/>
              <a:t>Un LBM accrédité pour 100% de ses lignes de portée par le biais de ses examens représentatifs peut ouvrir de nouveaux sites à condition que leur ouverture ne nécessite pas une accréditation supplémentaire.</a:t>
            </a:r>
          </a:p>
          <a:p>
            <a:pPr marL="811488" lvl="1" indent="-342900" algn="just">
              <a:buFont typeface="Wingdings" panose="05000000000000000000" pitchFamily="2" charset="2"/>
              <a:buChar char="v"/>
            </a:pPr>
            <a:r>
              <a:rPr lang="fr-FR" sz="2000" b="1" smtClean="0"/>
              <a:t>Mêmes </a:t>
            </a:r>
            <a:r>
              <a:rPr lang="fr-FR" sz="2000" b="1" dirty="0" smtClean="0"/>
              <a:t>examens représentatifs que sur les sites </a:t>
            </a:r>
            <a:r>
              <a:rPr lang="fr-FR" sz="2000" b="1" dirty="0" err="1" smtClean="0"/>
              <a:t>pré-existants</a:t>
            </a:r>
            <a:r>
              <a:rPr lang="fr-FR" sz="2000" b="1" dirty="0" smtClean="0"/>
              <a:t> ;</a:t>
            </a:r>
          </a:p>
          <a:p>
            <a:pPr marL="811488" lvl="1" indent="-342900" algn="just">
              <a:buFont typeface="Wingdings" panose="05000000000000000000" pitchFamily="2" charset="2"/>
              <a:buChar char="v"/>
            </a:pPr>
            <a:r>
              <a:rPr lang="fr-FR" sz="2000" b="1" dirty="0" smtClean="0"/>
              <a:t>Repose sur le critère général n°5 de l’arrêté du 8 mars 2021.</a:t>
            </a:r>
          </a:p>
          <a:p>
            <a:pPr lvl="1" indent="0" algn="just">
              <a:buNone/>
            </a:pPr>
            <a:r>
              <a:rPr lang="fr-FR" sz="2000" i="1" dirty="0" smtClean="0"/>
              <a:t>Un examen réalisé par un laboratoire </a:t>
            </a:r>
            <a:r>
              <a:rPr lang="fr-FR" sz="2000" b="1" i="1" dirty="0" err="1" smtClean="0"/>
              <a:t>multisites</a:t>
            </a:r>
            <a:r>
              <a:rPr lang="fr-FR" sz="2000" i="1" dirty="0" smtClean="0"/>
              <a:t> ne peut être considéré comme </a:t>
            </a:r>
            <a:r>
              <a:rPr lang="fr-FR" sz="2000" b="1" i="1" dirty="0" smtClean="0"/>
              <a:t>représentatif d’une ligne de portée pour l’ensemble du LBM </a:t>
            </a:r>
            <a:r>
              <a:rPr lang="fr-FR" sz="2000" i="1" dirty="0"/>
              <a:t>que s’il repose sur une </a:t>
            </a:r>
            <a:r>
              <a:rPr lang="fr-FR" sz="2000" b="1" i="1" dirty="0"/>
              <a:t>procédure</a:t>
            </a:r>
            <a:r>
              <a:rPr lang="fr-FR" sz="2000" i="1" dirty="0"/>
              <a:t> et </a:t>
            </a:r>
            <a:r>
              <a:rPr lang="fr-FR" sz="2000" i="1" dirty="0" smtClean="0"/>
              <a:t>une</a:t>
            </a:r>
            <a:r>
              <a:rPr lang="fr-FR" sz="2000" b="1" i="1" dirty="0"/>
              <a:t> </a:t>
            </a:r>
            <a:r>
              <a:rPr lang="fr-FR" sz="2000" b="1" i="1" dirty="0" smtClean="0"/>
              <a:t>validation </a:t>
            </a:r>
            <a:r>
              <a:rPr lang="fr-FR" sz="2000" b="1" i="1" dirty="0"/>
              <a:t>de méthodes uniques et communes à l’ensemble des </a:t>
            </a:r>
            <a:r>
              <a:rPr lang="fr-FR" sz="2000" b="1" i="1" dirty="0" smtClean="0"/>
              <a:t>sites.</a:t>
            </a:r>
            <a:endParaRPr lang="fr-FR" sz="2000" i="1" dirty="0" smtClean="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4175268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219170"/>
            <a:fld id="{733122C9-A0B9-462F-8757-0847AD287B63}" type="slidenum">
              <a:rPr lang="fr-FR">
                <a:solidFill>
                  <a:srgbClr val="000000"/>
                </a:solidFill>
                <a:latin typeface="Arial"/>
              </a:rPr>
              <a:pPr defTabSz="1219170"/>
              <a:t>21</a:t>
            </a:fld>
            <a:endParaRPr lang="fr-FR" dirty="0">
              <a:solidFill>
                <a:srgbClr val="000000"/>
              </a:solidFill>
              <a:latin typeface="Arial"/>
            </a:endParaRPr>
          </a:p>
        </p:txBody>
      </p:sp>
      <p:sp>
        <p:nvSpPr>
          <p:cNvPr id="3" name="Espace réservé de la date 2"/>
          <p:cNvSpPr>
            <a:spLocks noGrp="1"/>
          </p:cNvSpPr>
          <p:nvPr>
            <p:ph type="dt" sz="half" idx="2"/>
          </p:nvPr>
        </p:nvSpPr>
        <p:spPr/>
        <p:txBody>
          <a:bodyPr/>
          <a:lstStyle/>
          <a:p>
            <a:pPr defTabSz="1219170"/>
            <a:fld id="{6A4A60EE-9D13-3442-9796-E718C6343EC1}" type="datetime1">
              <a:rPr lang="fr-FR" cap="all">
                <a:solidFill>
                  <a:srgbClr val="000000"/>
                </a:solidFill>
                <a:latin typeface="Arial"/>
              </a:rPr>
              <a:pPr defTabSz="1219170"/>
              <a:t>01/03/2023</a:t>
            </a:fld>
            <a:endParaRPr lang="fr-FR" cap="all" dirty="0">
              <a:solidFill>
                <a:srgbClr val="000000"/>
              </a:solidFill>
              <a:latin typeface="Arial"/>
            </a:endParaRPr>
          </a:p>
        </p:txBody>
      </p:sp>
      <p:sp>
        <p:nvSpPr>
          <p:cNvPr id="4" name="Espace réservé du texte 3"/>
          <p:cNvSpPr>
            <a:spLocks noGrp="1"/>
          </p:cNvSpPr>
          <p:nvPr>
            <p:ph type="body" sz="quarter" idx="13"/>
          </p:nvPr>
        </p:nvSpPr>
        <p:spPr/>
        <p:txBody>
          <a:bodyPr/>
          <a:lstStyle/>
          <a:p>
            <a:r>
              <a:rPr lang="fr-FR" dirty="0" smtClean="0">
                <a:solidFill>
                  <a:schemeClr val="accent4">
                    <a:lumMod val="75000"/>
                  </a:schemeClr>
                </a:solidFill>
              </a:rPr>
              <a:t>Proposition de doctrine pour l’ouverture de sites nouveaux</a:t>
            </a:r>
            <a:endParaRPr lang="fr-FR" dirty="0">
              <a:solidFill>
                <a:schemeClr val="accent4">
                  <a:lumMod val="75000"/>
                </a:schemeClr>
              </a:solidFill>
            </a:endParaRPr>
          </a:p>
        </p:txBody>
      </p:sp>
      <p:sp>
        <p:nvSpPr>
          <p:cNvPr id="5" name="Titre 4"/>
          <p:cNvSpPr>
            <a:spLocks noGrp="1"/>
          </p:cNvSpPr>
          <p:nvPr>
            <p:ph type="title"/>
          </p:nvPr>
        </p:nvSpPr>
        <p:spPr/>
        <p:txBody>
          <a:bodyPr>
            <a:normAutofit fontScale="90000"/>
          </a:bodyPr>
          <a:lstStyle/>
          <a:p>
            <a:r>
              <a:rPr lang="en-GB" dirty="0" err="1"/>
              <a:t>Autorisation</a:t>
            </a:r>
            <a:r>
              <a:rPr lang="en-GB" dirty="0"/>
              <a:t>, </a:t>
            </a:r>
            <a:r>
              <a:rPr lang="en-GB" dirty="0" err="1"/>
              <a:t>déclaration</a:t>
            </a:r>
            <a:r>
              <a:rPr lang="en-GB" dirty="0"/>
              <a:t> et </a:t>
            </a:r>
            <a:r>
              <a:rPr lang="en-GB" dirty="0" err="1"/>
              <a:t>ouverture</a:t>
            </a:r>
            <a:r>
              <a:rPr lang="en-GB" dirty="0"/>
              <a:t> de sites nouveaux</a:t>
            </a:r>
            <a:endParaRPr lang="fr-FR" dirty="0"/>
          </a:p>
        </p:txBody>
      </p:sp>
      <p:sp>
        <p:nvSpPr>
          <p:cNvPr id="6" name="Espace réservé du texte 5"/>
          <p:cNvSpPr>
            <a:spLocks noGrp="1"/>
          </p:cNvSpPr>
          <p:nvPr>
            <p:ph type="body" sz="quarter" idx="14"/>
          </p:nvPr>
        </p:nvSpPr>
        <p:spPr/>
        <p:txBody>
          <a:bodyPr/>
          <a:lstStyle/>
          <a:p>
            <a:endParaRPr lang="fr-FR" sz="2400" dirty="0" smtClean="0"/>
          </a:p>
          <a:p>
            <a:r>
              <a:rPr lang="fr-FR" sz="2400" b="1" dirty="0" smtClean="0"/>
              <a:t>Sujet complexe qui nécessite un arbitrage : nous voulons porter votre voix !</a:t>
            </a:r>
          </a:p>
          <a:p>
            <a:pPr marL="465664" indent="-342900">
              <a:buFont typeface="Arial" panose="020B0604020202020204" pitchFamily="34" charset="0"/>
              <a:buChar char="•"/>
            </a:pPr>
            <a:endParaRPr lang="fr-FR" sz="2400" dirty="0"/>
          </a:p>
          <a:p>
            <a:pPr algn="ctr"/>
            <a:r>
              <a:rPr lang="fr-FR" sz="2400" dirty="0" smtClean="0"/>
              <a:t>Quelle est votre conduite en pratique ?</a:t>
            </a:r>
          </a:p>
          <a:p>
            <a:pPr algn="ctr"/>
            <a:r>
              <a:rPr lang="fr-FR" sz="2400" dirty="0" smtClean="0"/>
              <a:t>Quelles sont les difficultés rencontrées ?</a:t>
            </a:r>
          </a:p>
          <a:p>
            <a:pPr algn="ctr"/>
            <a:r>
              <a:rPr lang="fr-FR" sz="2400" dirty="0" smtClean="0"/>
              <a:t>Quelle est votre vision de la question ?</a:t>
            </a:r>
            <a:endParaRPr lang="fr-FR" sz="2400" dirty="0"/>
          </a:p>
        </p:txBody>
      </p:sp>
      <p:sp>
        <p:nvSpPr>
          <p:cNvPr id="7" name="Espace réservé du pied de page 6"/>
          <p:cNvSpPr>
            <a:spLocks noGrp="1"/>
          </p:cNvSpPr>
          <p:nvPr>
            <p:ph type="ftr" sz="quarter" idx="3"/>
          </p:nvPr>
        </p:nvSpPr>
        <p:spPr/>
        <p:txBody>
          <a:bodyPr/>
          <a:lstStyle/>
          <a:p>
            <a:pPr defTabSz="1219170"/>
            <a:r>
              <a:rPr lang="fr-FR">
                <a:solidFill>
                  <a:srgbClr val="000000"/>
                </a:solidFill>
                <a:latin typeface="Arial"/>
              </a:rPr>
              <a:t>Direction générale de la santé</a:t>
            </a:r>
            <a:endParaRPr lang="fr-FR" dirty="0">
              <a:solidFill>
                <a:srgbClr val="000000"/>
              </a:solidFill>
              <a:latin typeface="Arial"/>
            </a:endParaRPr>
          </a:p>
        </p:txBody>
      </p:sp>
    </p:spTree>
    <p:extLst>
      <p:ext uri="{BB962C8B-B14F-4D97-AF65-F5344CB8AC3E}">
        <p14:creationId xmlns:p14="http://schemas.microsoft.com/office/powerpoint/2010/main" val="3757472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defTabSz="1219170"/>
            <a:fld id="{4EA19884-7A29-DC4E-9311-A62E54788E52}" type="datetime1">
              <a:rPr lang="fr-FR">
                <a:solidFill>
                  <a:srgbClr val="000000">
                    <a:alpha val="0"/>
                  </a:srgbClr>
                </a:solidFill>
                <a:latin typeface="Arial"/>
              </a:rPr>
              <a:pPr defTabSz="1219170"/>
              <a:t>01/03/2023</a:t>
            </a:fld>
            <a:endParaRPr lang="fr-FR" dirty="0">
              <a:solidFill>
                <a:srgbClr val="000000">
                  <a:alpha val="0"/>
                </a:srgbClr>
              </a:solidFill>
              <a:latin typeface="Arial"/>
            </a:endParaRPr>
          </a:p>
        </p:txBody>
      </p:sp>
      <p:sp>
        <p:nvSpPr>
          <p:cNvPr id="3" name="Espace réservé du pied de page 2"/>
          <p:cNvSpPr>
            <a:spLocks noGrp="1"/>
          </p:cNvSpPr>
          <p:nvPr>
            <p:ph type="ftr" sz="quarter" idx="11"/>
          </p:nvPr>
        </p:nvSpPr>
        <p:spPr/>
        <p:txBody>
          <a:bodyPr/>
          <a:lstStyle/>
          <a:p>
            <a:pPr defTabSz="1219170"/>
            <a:r>
              <a:rPr lang="fr-FR">
                <a:solidFill>
                  <a:srgbClr val="000000"/>
                </a:solidFill>
                <a:latin typeface="Arial"/>
              </a:rPr>
              <a:t>Direction générale</a:t>
            </a:r>
          </a:p>
          <a:p>
            <a:pPr defTabSz="1219170"/>
            <a:r>
              <a:rPr lang="fr-FR">
                <a:solidFill>
                  <a:srgbClr val="000000"/>
                </a:solidFill>
                <a:latin typeface="Arial"/>
              </a:rPr>
              <a:t>de la santé</a:t>
            </a:r>
            <a:endParaRPr lang="fr-FR" dirty="0">
              <a:solidFill>
                <a:srgbClr val="000000"/>
              </a:solidFill>
              <a:latin typeface="Arial"/>
            </a:endParaRPr>
          </a:p>
        </p:txBody>
      </p:sp>
      <p:sp>
        <p:nvSpPr>
          <p:cNvPr id="4" name="Espace réservé du numéro de diapositive 3"/>
          <p:cNvSpPr>
            <a:spLocks noGrp="1"/>
          </p:cNvSpPr>
          <p:nvPr>
            <p:ph type="sldNum" sz="quarter" idx="12"/>
          </p:nvPr>
        </p:nvSpPr>
        <p:spPr/>
        <p:txBody>
          <a:bodyPr/>
          <a:lstStyle/>
          <a:p>
            <a:pPr defTabSz="1219170"/>
            <a:fld id="{10C140CD-8AED-46FF-A9A2-77308F3F39AE}" type="slidenum">
              <a:rPr lang="fr-FR">
                <a:solidFill>
                  <a:srgbClr val="000000">
                    <a:alpha val="0"/>
                  </a:srgbClr>
                </a:solidFill>
                <a:latin typeface="Arial"/>
              </a:rPr>
              <a:pPr defTabSz="1219170"/>
              <a:t>22</a:t>
            </a:fld>
            <a:endParaRPr lang="fr-FR" dirty="0">
              <a:solidFill>
                <a:srgbClr val="000000">
                  <a:alpha val="0"/>
                </a:srgbClr>
              </a:solidFill>
              <a:latin typeface="Arial"/>
            </a:endParaRPr>
          </a:p>
        </p:txBody>
      </p:sp>
      <p:sp>
        <p:nvSpPr>
          <p:cNvPr id="5" name="Titre 4"/>
          <p:cNvSpPr>
            <a:spLocks noGrp="1"/>
          </p:cNvSpPr>
          <p:nvPr>
            <p:ph type="title"/>
          </p:nvPr>
        </p:nvSpPr>
        <p:spPr/>
        <p:txBody>
          <a:bodyPr/>
          <a:lstStyle/>
          <a:p>
            <a:endParaRPr lang="fr-FR"/>
          </a:p>
        </p:txBody>
      </p:sp>
      <p:sp>
        <p:nvSpPr>
          <p:cNvPr id="6" name="ZoneTexte 5"/>
          <p:cNvSpPr txBox="1"/>
          <p:nvPr/>
        </p:nvSpPr>
        <p:spPr>
          <a:xfrm>
            <a:off x="4023359" y="4476504"/>
            <a:ext cx="7544947" cy="707886"/>
          </a:xfrm>
          <a:prstGeom prst="rect">
            <a:avLst/>
          </a:prstGeom>
          <a:noFill/>
        </p:spPr>
        <p:txBody>
          <a:bodyPr wrap="square" rtlCol="0">
            <a:spAutoFit/>
          </a:bodyPr>
          <a:lstStyle/>
          <a:p>
            <a:pPr algn="r"/>
            <a:r>
              <a:rPr lang="en-GB" sz="4000" b="1" dirty="0" err="1" smtClean="0">
                <a:latin typeface="Arial" panose="020B0604020202020204" pitchFamily="34" charset="0"/>
                <a:cs typeface="Arial" panose="020B0604020202020204" pitchFamily="34" charset="0"/>
              </a:rPr>
              <a:t>Merci</a:t>
            </a:r>
            <a:r>
              <a:rPr lang="en-GB" sz="4000" b="1" dirty="0" smtClean="0">
                <a:latin typeface="Arial" panose="020B0604020202020204" pitchFamily="34" charset="0"/>
                <a:cs typeface="Arial" panose="020B0604020202020204" pitchFamily="34" charset="0"/>
              </a:rPr>
              <a:t> pour </a:t>
            </a:r>
            <a:r>
              <a:rPr lang="en-GB" sz="4000" b="1" dirty="0" err="1" smtClean="0">
                <a:latin typeface="Arial" panose="020B0604020202020204" pitchFamily="34" charset="0"/>
                <a:cs typeface="Arial" panose="020B0604020202020204" pitchFamily="34" charset="0"/>
              </a:rPr>
              <a:t>votre</a:t>
            </a:r>
            <a:r>
              <a:rPr lang="en-GB" sz="4000" b="1" dirty="0" smtClean="0">
                <a:latin typeface="Arial" panose="020B0604020202020204" pitchFamily="34" charset="0"/>
                <a:cs typeface="Arial" panose="020B0604020202020204" pitchFamily="34" charset="0"/>
              </a:rPr>
              <a:t> attention</a:t>
            </a:r>
            <a:endParaRPr lang="en-GB"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8833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23</a:t>
            </a:fld>
            <a:endParaRPr lang="fr-FR" dirty="0"/>
          </a:p>
        </p:txBody>
      </p:sp>
      <p:sp>
        <p:nvSpPr>
          <p:cNvPr id="6" name="Espace réservé de la date 5"/>
          <p:cNvSpPr>
            <a:spLocks noGrp="1"/>
          </p:cNvSpPr>
          <p:nvPr>
            <p:ph type="dt" sz="half" idx="4294967295"/>
          </p:nvPr>
        </p:nvSpPr>
        <p:spPr>
          <a:xfrm>
            <a:off x="0" y="6397625"/>
            <a:ext cx="1614488" cy="460375"/>
          </a:xfrm>
        </p:spPr>
        <p:txBody>
          <a:bodyPr/>
          <a:lstStyle/>
          <a:p>
            <a:fld id="{251C71F6-E0A6-1740-B64F-38F332886BAF}" type="datetime1">
              <a:rPr lang="fr-FR" cap="all" smtClean="0"/>
              <a:pPr/>
              <a:t>01/03/2023</a:t>
            </a:fld>
            <a:endParaRPr lang="fr-FR" cap="all" dirty="0"/>
          </a:p>
        </p:txBody>
      </p:sp>
      <p:sp>
        <p:nvSpPr>
          <p:cNvPr id="8" name="Espace réservé du pied de page 7"/>
          <p:cNvSpPr>
            <a:spLocks noGrp="1"/>
          </p:cNvSpPr>
          <p:nvPr>
            <p:ph type="ftr" sz="quarter" idx="4294967295"/>
          </p:nvPr>
        </p:nvSpPr>
        <p:spPr>
          <a:xfrm>
            <a:off x="4351338" y="260350"/>
            <a:ext cx="7840662" cy="481013"/>
          </a:xfrm>
        </p:spPr>
        <p:txBody>
          <a:bodyPr/>
          <a:lstStyle/>
          <a:p>
            <a:r>
              <a:rPr lang="fr-FR" smtClean="0"/>
              <a:t>Direction générale de la santé</a:t>
            </a:r>
            <a:endParaRPr lang="fr-FR" dirty="0"/>
          </a:p>
        </p:txBody>
      </p:sp>
      <p:pic>
        <p:nvPicPr>
          <p:cNvPr id="9" name="Image 8"/>
          <p:cNvPicPr>
            <a:picLocks noChangeAspect="1"/>
          </p:cNvPicPr>
          <p:nvPr/>
        </p:nvPicPr>
        <p:blipFill>
          <a:blip r:embed="rId2"/>
          <a:stretch>
            <a:fillRect/>
          </a:stretch>
        </p:blipFill>
        <p:spPr>
          <a:xfrm>
            <a:off x="-26126" y="65314"/>
            <a:ext cx="12225746" cy="6721475"/>
          </a:xfrm>
          <a:prstGeom prst="rect">
            <a:avLst/>
          </a:prstGeom>
        </p:spPr>
      </p:pic>
    </p:spTree>
    <p:extLst>
      <p:ext uri="{BB962C8B-B14F-4D97-AF65-F5344CB8AC3E}">
        <p14:creationId xmlns:p14="http://schemas.microsoft.com/office/powerpoint/2010/main" val="1885365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24</a:t>
            </a:fld>
            <a:endParaRPr lang="fr-FR" dirty="0"/>
          </a:p>
        </p:txBody>
      </p:sp>
      <p:sp>
        <p:nvSpPr>
          <p:cNvPr id="6" name="Espace réservé de la date 5"/>
          <p:cNvSpPr>
            <a:spLocks noGrp="1"/>
          </p:cNvSpPr>
          <p:nvPr>
            <p:ph type="dt" sz="half" idx="4294967295"/>
          </p:nvPr>
        </p:nvSpPr>
        <p:spPr>
          <a:xfrm>
            <a:off x="0" y="6397625"/>
            <a:ext cx="1614488" cy="460375"/>
          </a:xfrm>
        </p:spPr>
        <p:txBody>
          <a:bodyPr/>
          <a:lstStyle/>
          <a:p>
            <a:fld id="{251C71F6-E0A6-1740-B64F-38F332886BAF}" type="datetime1">
              <a:rPr lang="fr-FR" cap="all" smtClean="0"/>
              <a:pPr/>
              <a:t>01/03/2023</a:t>
            </a:fld>
            <a:endParaRPr lang="fr-FR" cap="all" dirty="0"/>
          </a:p>
        </p:txBody>
      </p:sp>
      <p:sp>
        <p:nvSpPr>
          <p:cNvPr id="8" name="Espace réservé du pied de page 7"/>
          <p:cNvSpPr>
            <a:spLocks noGrp="1"/>
          </p:cNvSpPr>
          <p:nvPr>
            <p:ph type="ftr" sz="quarter" idx="4294967295"/>
          </p:nvPr>
        </p:nvSpPr>
        <p:spPr>
          <a:xfrm>
            <a:off x="4351338" y="260350"/>
            <a:ext cx="7840662" cy="481013"/>
          </a:xfrm>
        </p:spPr>
        <p:txBody>
          <a:bodyPr/>
          <a:lstStyle/>
          <a:p>
            <a:r>
              <a:rPr lang="fr-FR" smtClean="0"/>
              <a:t>Direction générale de la santé</a:t>
            </a:r>
            <a:endParaRPr lang="fr-FR" dirty="0"/>
          </a:p>
        </p:txBody>
      </p:sp>
      <p:pic>
        <p:nvPicPr>
          <p:cNvPr id="9" name="Image 8"/>
          <p:cNvPicPr>
            <a:picLocks noChangeAspect="1"/>
          </p:cNvPicPr>
          <p:nvPr/>
        </p:nvPicPr>
        <p:blipFill>
          <a:blip r:embed="rId2"/>
          <a:stretch>
            <a:fillRect/>
          </a:stretch>
        </p:blipFill>
        <p:spPr>
          <a:xfrm>
            <a:off x="1226548" y="0"/>
            <a:ext cx="9654812" cy="6798670"/>
          </a:xfrm>
          <a:prstGeom prst="rect">
            <a:avLst/>
          </a:prstGeom>
        </p:spPr>
      </p:pic>
    </p:spTree>
    <p:extLst>
      <p:ext uri="{BB962C8B-B14F-4D97-AF65-F5344CB8AC3E}">
        <p14:creationId xmlns:p14="http://schemas.microsoft.com/office/powerpoint/2010/main" val="2866339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640079"/>
            <a:ext cx="12192000" cy="5724807"/>
          </a:xfrm>
          <a:prstGeom prst="rect">
            <a:avLst/>
          </a:prstGeom>
        </p:spPr>
      </p:pic>
    </p:spTree>
    <p:extLst>
      <p:ext uri="{BB962C8B-B14F-4D97-AF65-F5344CB8AC3E}">
        <p14:creationId xmlns:p14="http://schemas.microsoft.com/office/powerpoint/2010/main" val="34357424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6" id="{25DB2D80-B418-C445-B794-8EFE4AC572D3}" vid="{D7C109EF-1FF6-B140-BAA4-C929A0D91960}"/>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1676</TotalTime>
  <Words>1768</Words>
  <Application>Microsoft Office PowerPoint</Application>
  <PresentationFormat>Grand écran</PresentationFormat>
  <Paragraphs>233</Paragraphs>
  <Slides>25</Slides>
  <Notes>7</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25</vt:i4>
      </vt:variant>
    </vt:vector>
  </HeadingPairs>
  <TitlesOfParts>
    <vt:vector size="32" baseType="lpstr">
      <vt:lpstr>Arial</vt:lpstr>
      <vt:lpstr>Calibri</vt:lpstr>
      <vt:lpstr>Calibri Light</vt:lpstr>
      <vt:lpstr>Symbol</vt:lpstr>
      <vt:lpstr>Wingdings</vt:lpstr>
      <vt:lpstr>Thème Office</vt:lpstr>
      <vt:lpstr>TEMPLATE_INTITULE_OFFICIEL</vt:lpstr>
      <vt:lpstr>Présentation PowerPoint</vt:lpstr>
      <vt:lpstr>Présentation PowerPoint</vt:lpstr>
      <vt:lpstr>Poursuite des exigences réglementaires relatives à l’accréditation</vt:lpstr>
      <vt:lpstr>Poursuite des exigences réglementaires relatives à l’accréditation</vt:lpstr>
      <vt:lpstr>Poursuite des exigences réglementaires relatives à l’accréditation</vt:lpstr>
      <vt:lpstr>Poursuite des exigences réglementaires relatives à l’accréditation</vt:lpstr>
      <vt:lpstr>Actualités normatives</vt:lpstr>
      <vt:lpstr>Actualités normatives</vt:lpstr>
      <vt:lpstr>Actualités normatives</vt:lpstr>
      <vt:lpstr>Actualités normatives</vt:lpstr>
      <vt:lpstr>Actualités normatives</vt:lpstr>
      <vt:lpstr>Système d’information Bio2</vt:lpstr>
      <vt:lpstr>Système d’information Bio2</vt:lpstr>
      <vt:lpstr>Système d’information Bio2</vt:lpstr>
      <vt:lpstr>Système d’information Bio2</vt:lpstr>
      <vt:lpstr>Autorisation, déclaration et ouverture de sites nouveaux</vt:lpstr>
      <vt:lpstr>Autorisation, déclaration et ouverture de sites nouveaux</vt:lpstr>
      <vt:lpstr>Autorisation, déclaration et ouverture de sites nouveaux</vt:lpstr>
      <vt:lpstr>Autorisation, déclaration et ouverture de sites nouveaux</vt:lpstr>
      <vt:lpstr>Autorisation, déclaration et ouverture de sites nouveaux</vt:lpstr>
      <vt:lpstr>Autorisation, déclaration et ouverture de sites nouveaux</vt:lpstr>
      <vt:lpstr>Présentation PowerPoint</vt:lpstr>
      <vt:lpstr>Présentation PowerPoint</vt:lpstr>
      <vt:lpstr>Présentation PowerPoint</vt:lpstr>
      <vt:lpstr>Présentation PowerPoint</vt:lpstr>
    </vt:vector>
  </TitlesOfParts>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Accréditation et actualités du bureau en lien avec la biologie médicale</dc:title>
  <dc:creator>BERTRAND, Calvin (DGS/PP/PP1)</dc:creator>
  <cp:lastModifiedBy>PICHON, Pascal</cp:lastModifiedBy>
  <cp:revision>60</cp:revision>
  <dcterms:created xsi:type="dcterms:W3CDTF">2023-01-26T08:31:53Z</dcterms:created>
  <dcterms:modified xsi:type="dcterms:W3CDTF">2023-03-01T11:13:36Z</dcterms:modified>
</cp:coreProperties>
</file>