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3" r:id="rId1"/>
  </p:sldMasterIdLst>
  <p:notesMasterIdLst>
    <p:notesMasterId r:id="rId18"/>
  </p:notesMasterIdLst>
  <p:sldIdLst>
    <p:sldId id="264" r:id="rId2"/>
    <p:sldId id="258" r:id="rId3"/>
    <p:sldId id="257" r:id="rId4"/>
    <p:sldId id="284" r:id="rId5"/>
    <p:sldId id="271" r:id="rId6"/>
    <p:sldId id="272" r:id="rId7"/>
    <p:sldId id="282" r:id="rId8"/>
    <p:sldId id="273" r:id="rId9"/>
    <p:sldId id="281" r:id="rId10"/>
    <p:sldId id="274" r:id="rId11"/>
    <p:sldId id="283" r:id="rId12"/>
    <p:sldId id="275" r:id="rId13"/>
    <p:sldId id="276" r:id="rId14"/>
    <p:sldId id="277" r:id="rId15"/>
    <p:sldId id="278" r:id="rId16"/>
    <p:sldId id="279" r:id="rId17"/>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PAICHEUX, Esther (DGS/PP/PP3)" initials="LE(" lastIdx="5" clrIdx="0">
    <p:extLst>
      <p:ext uri="{19B8F6BF-5375-455C-9EA6-DF929625EA0E}">
        <p15:presenceInfo xmlns:p15="http://schemas.microsoft.com/office/powerpoint/2012/main" userId="S-1-5-21-27022435-3177379373-3347635678-9438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358" autoAdjust="0"/>
    <p:restoredTop sz="88072" autoAdjust="0"/>
  </p:normalViewPr>
  <p:slideViewPr>
    <p:cSldViewPr showGuides="1">
      <p:cViewPr varScale="1">
        <p:scale>
          <a:sx n="85" d="100"/>
          <a:sy n="85" d="100"/>
        </p:scale>
        <p:origin x="1344" y="84"/>
      </p:cViewPr>
      <p:guideLst>
        <p:guide orient="horz" pos="1620"/>
        <p:guide orient="horz" pos="191"/>
        <p:guide orient="horz" pos="854"/>
        <p:guide orient="horz" pos="821"/>
        <p:guide orient="horz" pos="3049"/>
        <p:guide orient="horz" pos="3151"/>
        <p:guide pos="2880"/>
        <p:guide pos="476"/>
        <p:guide pos="5193"/>
        <p:guide pos="546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7" d="100"/>
          <a:sy n="97" d="100"/>
        </p:scale>
        <p:origin x="3688"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31/01/2023</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6</a:t>
            </a:fld>
            <a:endParaRPr lang="fr-FR" dirty="0"/>
          </a:p>
        </p:txBody>
      </p:sp>
    </p:spTree>
    <p:extLst>
      <p:ext uri="{BB962C8B-B14F-4D97-AF65-F5344CB8AC3E}">
        <p14:creationId xmlns:p14="http://schemas.microsoft.com/office/powerpoint/2010/main" val="1572205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10</a:t>
            </a:fld>
            <a:endParaRPr lang="fr-FR" dirty="0"/>
          </a:p>
        </p:txBody>
      </p:sp>
    </p:spTree>
    <p:extLst>
      <p:ext uri="{BB962C8B-B14F-4D97-AF65-F5344CB8AC3E}">
        <p14:creationId xmlns:p14="http://schemas.microsoft.com/office/powerpoint/2010/main" val="3898928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Peut-être prévoir – si besoin- autre réunion afin d’approfondir des éléments d’intérêt</a:t>
            </a:r>
            <a:r>
              <a:rPr lang="fr-FR" baseline="0" dirty="0" smtClean="0"/>
              <a:t> pour les référents biologie médicale. </a:t>
            </a:r>
            <a:endParaRPr lang="fr-FR" dirty="0"/>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13</a:t>
            </a:fld>
            <a:endParaRPr lang="fr-FR" dirty="0"/>
          </a:p>
        </p:txBody>
      </p:sp>
    </p:spTree>
    <p:extLst>
      <p:ext uri="{BB962C8B-B14F-4D97-AF65-F5344CB8AC3E}">
        <p14:creationId xmlns:p14="http://schemas.microsoft.com/office/powerpoint/2010/main" val="3747025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pPr/>
              <a:t>‹N°›</a:t>
            </a:fld>
            <a:endParaRPr lang="fr-FR" dirty="0"/>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323850" y="4797631"/>
            <a:ext cx="1170000" cy="345869"/>
          </a:xfrm>
          <a:prstGeom prst="rect">
            <a:avLst/>
          </a:prstGeom>
        </p:spPr>
        <p:txBody>
          <a:bodyPr vert="horz" lIns="0" tIns="0" rIns="0" bIns="0" rtlCol="0" anchor="ctr" anchorCtr="0">
            <a:noAutofit/>
          </a:bodyPr>
          <a:lstStyle>
            <a:lvl1pPr algn="l">
              <a:defRPr sz="750" b="1">
                <a:solidFill>
                  <a:schemeClr val="tx1"/>
                </a:solidFill>
              </a:defRPr>
            </a:lvl1pPr>
          </a:lstStyle>
          <a:p>
            <a:fld id="{6A4A60EE-9D13-3442-9796-E718C6343EC1}" type="datetime1">
              <a:rPr lang="fr-FR" cap="all" smtClean="0"/>
              <a:pPr/>
              <a:t>31/01/2023</a:t>
            </a:fld>
            <a:endParaRPr lang="fr-FR" cap="all" dirty="0"/>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323851" y="1248679"/>
            <a:ext cx="8424614" cy="242951"/>
          </a:xfrm>
        </p:spPr>
        <p:txBody>
          <a:bodyPr/>
          <a:lstStyle>
            <a:lvl1pPr marL="9525" indent="85725">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323850" y="1707654"/>
            <a:ext cx="8424334"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2724193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23528" y="1563638"/>
            <a:ext cx="2520000" cy="288032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263999"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251C71F6-E0A6-1740-B64F-38F332886BAF}" type="datetime1">
              <a:rPr lang="fr-FR" cap="all" smtClean="0"/>
              <a:pPr/>
              <a:t>31/01/2023</a:t>
            </a:fld>
            <a:endParaRPr lang="fr-FR" cap="all" dirty="0"/>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323850" y="682801"/>
            <a:ext cx="8424863" cy="539991"/>
          </a:xfrm>
        </p:spPr>
        <p:txBody>
          <a:bodyPr/>
          <a:lstStyle/>
          <a:p>
            <a:r>
              <a:rPr lang="fr-FR" dirty="0"/>
              <a:t>Sommaire</a:t>
            </a: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2888137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5E6183FC-BA60-7C49-ABF3-B50982741576}" type="datetime1">
              <a:rPr lang="fr-FR" cap="all" smtClean="0"/>
              <a:pPr/>
              <a:t>31/01/2023</a:t>
            </a:fld>
            <a:endParaRPr lang="fr-FR" cap="all" dirty="0"/>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323850" y="682801"/>
            <a:ext cx="8424863" cy="539991"/>
          </a:xfrm>
        </p:spPr>
        <p:txBody>
          <a:bodyPr/>
          <a:lstStyle/>
          <a:p>
            <a:r>
              <a:rPr lang="fr-FR" dirty="0"/>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323528" y="1707654"/>
            <a:ext cx="2556471"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3275856"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691346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323528"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0597CDB5-73DC-8641-8CC1-FAD9379FD627}" type="datetime1">
              <a:rPr lang="fr-FR" cap="all" smtClean="0"/>
              <a:pPr/>
              <a:t>31/01/2023</a:t>
            </a:fld>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dirty="0"/>
              <a:t>Titre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3131840" y="1707654"/>
            <a:ext cx="5616624" cy="2880320"/>
          </a:xfrm>
        </p:spPr>
        <p:txBody>
          <a:bodyPr/>
          <a:lstStyle/>
          <a:p>
            <a:r>
              <a:rPr lang="fr-FR" smtClean="0"/>
              <a:t>Cliquez sur l'icône pour ajouter une image</a:t>
            </a:r>
            <a:endParaRPr lang="fr-FR"/>
          </a:p>
        </p:txBody>
      </p:sp>
      <p:sp>
        <p:nvSpPr>
          <p:cNvPr id="9"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2077185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8E1290DD-BE4D-794B-919C-D565D1B9C67D}" type="datetime1">
              <a:rPr lang="fr-FR" cap="all" smtClean="0"/>
              <a:pPr/>
              <a:t>31/01/2023</a:t>
            </a:fld>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dirty="0"/>
              <a:t>Titre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323528" y="1707654"/>
            <a:ext cx="5761038" cy="2879725"/>
          </a:xfrm>
        </p:spPr>
        <p:txBody>
          <a:bodyPr/>
          <a:lstStyle/>
          <a:p>
            <a:r>
              <a:rPr lang="fr-FR" smtClean="0"/>
              <a:t>Cliquez sur l'icône pour ajouter un graphique</a:t>
            </a:r>
            <a:endParaRPr lang="fr-FR"/>
          </a:p>
        </p:txBody>
      </p:sp>
      <p:sp>
        <p:nvSpPr>
          <p:cNvPr id="9"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2044116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sp>
        <p:nvSpPr>
          <p:cNvPr id="11" name="Espace réservé du texte 10"/>
          <p:cNvSpPr>
            <a:spLocks noGrp="1"/>
          </p:cNvSpPr>
          <p:nvPr>
            <p:ph type="body" sz="quarter" idx="13" hasCustomPrompt="1"/>
          </p:nvPr>
        </p:nvSpPr>
        <p:spPr bwMode="gray">
          <a:xfrm>
            <a:off x="323850" y="2139702"/>
            <a:ext cx="8424000" cy="2293224"/>
          </a:xfrm>
        </p:spPr>
        <p:txBody>
          <a:bodyPr/>
          <a:lstStyle>
            <a:lvl1pPr>
              <a:lnSpc>
                <a:spcPct val="90000"/>
              </a:lnSpc>
              <a:spcAft>
                <a:spcPts val="0"/>
              </a:spcAft>
              <a:defRPr sz="3250" b="1" cap="all" baseline="0"/>
            </a:lvl1pPr>
            <a:lvl2pPr marL="92075" indent="0">
              <a:spcBef>
                <a:spcPts val="500"/>
              </a:spcBef>
              <a:spcAft>
                <a:spcPts val="0"/>
              </a:spcAft>
              <a:buNone/>
              <a:tabLst/>
              <a:defRPr sz="1850"/>
            </a:lvl2pPr>
          </a:lstStyle>
          <a:p>
            <a:pPr lvl="0"/>
            <a:r>
              <a:rPr lang="fr-FR" dirty="0"/>
              <a:t>Titre</a:t>
            </a:r>
          </a:p>
          <a:p>
            <a:pPr lvl="1"/>
            <a:r>
              <a:rPr lang="fr-FR" dirty="0"/>
              <a:t>Sous-titre</a:t>
            </a:r>
          </a:p>
        </p:txBody>
      </p:sp>
      <p:cxnSp>
        <p:nvCxnSpPr>
          <p:cNvPr id="12" name="Connecteur droit 11"/>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D7698221-35EF-134F-B87A-568DECC70F29}" type="datetime1">
              <a:rPr lang="fr-FR" cap="all" smtClean="0"/>
              <a:pPr/>
              <a:t>31/01/2023</a:t>
            </a:fld>
            <a:endParaRPr lang="fr-FR" cap="all" dirty="0"/>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pic>
        <p:nvPicPr>
          <p:cNvPr id="9" name="Image 8">
            <a:extLst>
              <a:ext uri="{FF2B5EF4-FFF2-40B4-BE49-F238E27FC236}">
                <a16:creationId xmlns:a16="http://schemas.microsoft.com/office/drawing/2014/main" id="{9F578734-7B6B-B848-8F7C-20D24745B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80000" y="199980"/>
            <a:ext cx="2274231" cy="1435666"/>
          </a:xfrm>
          <a:prstGeom prst="rect">
            <a:avLst/>
          </a:prstGeom>
        </p:spPr>
      </p:pic>
      <p:sp>
        <p:nvSpPr>
          <p:cNvPr id="8"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278581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738000"/>
            <a:ext cx="9144000" cy="4443958"/>
          </a:xfrm>
          <a:solidFill>
            <a:schemeClr val="tx2"/>
          </a:solidFill>
        </p:spPr>
        <p:txBody>
          <a:bodyPr tIns="1080000" anchor="ctr" anchorCtr="0"/>
          <a:lstStyle>
            <a:lvl1pPr algn="ctr">
              <a:defRPr cap="all" baseline="0">
                <a:solidFill>
                  <a:schemeClr val="bg1"/>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364285" y="4797631"/>
            <a:ext cx="1170000" cy="345869"/>
          </a:xfrm>
          <a:prstGeom prst="rect">
            <a:avLst/>
          </a:prstGeom>
        </p:spPr>
        <p:txBody>
          <a:bodyPr vert="horz" lIns="0" tIns="0" rIns="0" bIns="0" rtlCol="0" anchor="ctr" anchorCtr="0">
            <a:noAutofit/>
          </a:bodyPr>
          <a:lstStyle>
            <a:lvl1pPr algn="l">
              <a:defRPr sz="750" b="1">
                <a:solidFill>
                  <a:schemeClr val="bg1"/>
                </a:solidFill>
              </a:defRPr>
            </a:lvl1pPr>
          </a:lstStyle>
          <a:p>
            <a:fld id="{5F7325A3-5315-1B4B-A0D9-112471EB5837}" type="datetime1">
              <a:rPr lang="fr-FR" cap="all" smtClean="0"/>
              <a:pPr/>
              <a:t>31/01/2023</a:t>
            </a:fld>
            <a:endParaRPr lang="fr-FR" cap="all" dirty="0"/>
          </a:p>
        </p:txBody>
      </p:sp>
      <p:sp>
        <p:nvSpPr>
          <p:cNvPr id="2" name="Titre 1"/>
          <p:cNvSpPr>
            <a:spLocks noGrp="1"/>
          </p:cNvSpPr>
          <p:nvPr>
            <p:ph type="title" hasCustomPrompt="1"/>
          </p:nvPr>
        </p:nvSpPr>
        <p:spPr bwMode="gray">
          <a:xfrm>
            <a:off x="359999" y="7380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360000" anchor="ctr" anchorCtr="0"/>
          <a:lstStyle>
            <a:lvl1pPr marL="396000" indent="-396000">
              <a:buFont typeface="+mj-lt"/>
              <a:buAutoNum type="arabicPeriod"/>
              <a:defRPr sz="3250">
                <a:solidFill>
                  <a:schemeClr val="bg1"/>
                </a:solidFill>
              </a:defRPr>
            </a:lvl1pPr>
          </a:lstStyle>
          <a:p>
            <a:r>
              <a:rPr lang="fr-FR" dirty="0"/>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bg1"/>
                </a:solidFill>
              </a:defRPr>
            </a:lvl1pPr>
          </a:lstStyle>
          <a:p>
            <a:fld id="{733122C9-A0B9-462F-8757-0847AD287B63}" type="slidenum">
              <a:rPr lang="fr-FR" smtClean="0"/>
              <a:pPr/>
              <a:t>‹N°›</a:t>
            </a:fld>
            <a:endParaRPr lang="fr-FR" dirty="0"/>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1076546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t>31/01/2023</a:t>
            </a:fld>
            <a:endParaRPr lang="fr-FR" dirty="0"/>
          </a:p>
        </p:txBody>
      </p:sp>
      <p:sp>
        <p:nvSpPr>
          <p:cNvPr id="5" name="Espace réservé du pied de page 4"/>
          <p:cNvSpPr>
            <a:spLocks noGrp="1"/>
          </p:cNvSpPr>
          <p:nvPr>
            <p:ph type="ftr" sz="quarter" idx="11"/>
          </p:nvPr>
        </p:nvSpPr>
        <p:spPr bwMode="gray">
          <a:xfrm>
            <a:off x="720000" y="4371949"/>
            <a:ext cx="3240000" cy="447947"/>
          </a:xfrm>
          <a:prstGeom prst="rect">
            <a:avLst/>
          </a:prstGeom>
        </p:spPr>
        <p:txBody>
          <a:bodyPr anchor="ctr" anchorCtr="0"/>
          <a:lstStyle>
            <a:lvl1pPr algn="l">
              <a:defRPr sz="1150"/>
            </a:lvl1pPr>
          </a:lstStyle>
          <a:p>
            <a:r>
              <a:rPr lang="fr-FR" dirty="0" smtClean="0"/>
              <a:t>Direction générale</a:t>
            </a:r>
          </a:p>
          <a:p>
            <a:r>
              <a:rPr lang="fr-FR" dirty="0" smtClean="0"/>
              <a:t>de la santé</a:t>
            </a:r>
            <a:endParaRPr lang="fr-FR" dirty="0"/>
          </a:p>
        </p:txBody>
      </p:sp>
      <p:sp>
        <p:nvSpPr>
          <p:cNvPr id="6" name="Espace réservé du numéro de diapositive 5"/>
          <p:cNvSpPr>
            <a:spLocks noGrp="1"/>
          </p:cNvSpPr>
          <p:nvPr>
            <p:ph type="sldNum" sz="quarter" idx="12"/>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9" name="Image 8">
            <a:extLst>
              <a:ext uri="{FF2B5EF4-FFF2-40B4-BE49-F238E27FC236}">
                <a16:creationId xmlns:a16="http://schemas.microsoft.com/office/drawing/2014/main" id="{007764BE-02C7-D347-925A-71726A94B0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400" y="458250"/>
            <a:ext cx="4146454" cy="2617556"/>
          </a:xfrm>
          <a:prstGeom prst="rect">
            <a:avLst/>
          </a:prstGeom>
        </p:spPr>
      </p:pic>
    </p:spTree>
    <p:extLst>
      <p:ext uri="{BB962C8B-B14F-4D97-AF65-F5344CB8AC3E}">
        <p14:creationId xmlns:p14="http://schemas.microsoft.com/office/powerpoint/2010/main" val="2127407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323850" y="1707654"/>
            <a:ext cx="8424863" cy="2952325"/>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6" name="Espace réservé du numéro de diapositive 5"/>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0" name="Connecteur droit 9"/>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323850" y="682801"/>
            <a:ext cx="8424863" cy="539991"/>
          </a:xfrm>
          <a:prstGeom prst="rect">
            <a:avLst/>
          </a:prstGeom>
        </p:spPr>
        <p:txBody>
          <a:bodyPr vert="horz" lIns="91440" tIns="45720" rIns="91440" bIns="45720" rtlCol="0" anchor="ctr">
            <a:normAutofit/>
          </a:bodyPr>
          <a:lstStyle/>
          <a:p>
            <a:r>
              <a:rPr lang="fr-FR" dirty="0"/>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315703" y="4783500"/>
            <a:ext cx="2057400" cy="274637"/>
          </a:xfrm>
          <a:prstGeom prst="rect">
            <a:avLst/>
          </a:prstGeom>
        </p:spPr>
        <p:txBody>
          <a:bodyPr vert="horz" lIns="91440" tIns="45720" rIns="91440" bIns="45720" rtlCol="0" anchor="ctr"/>
          <a:lstStyle>
            <a:lvl1pPr algn="l">
              <a:defRPr sz="750" b="1">
                <a:solidFill>
                  <a:schemeClr val="tx1"/>
                </a:solidFill>
              </a:defRPr>
            </a:lvl1pPr>
          </a:lstStyle>
          <a:p>
            <a:fld id="{B858D49A-5A7A-574D-A0ED-52B5C1EFA876}" type="datetime1">
              <a:rPr lang="fr-FR" cap="all" smtClean="0"/>
              <a:pPr/>
              <a:t>31/01/2023</a:t>
            </a:fld>
            <a:endParaRPr lang="fr-FR" cap="all" dirty="0"/>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433B51AF-3A50-3342-8D79-F2F92F59917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bwMode="gray">
          <a:xfrm>
            <a:off x="287999" y="51470"/>
            <a:ext cx="946900" cy="597755"/>
          </a:xfrm>
          <a:prstGeom prst="rect">
            <a:avLst/>
          </a:prstGeom>
        </p:spPr>
      </p:pic>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la santé</a:t>
            </a:r>
            <a:endParaRPr lang="fr-FR" dirty="0"/>
          </a:p>
        </p:txBody>
      </p:sp>
    </p:spTree>
    <p:extLst>
      <p:ext uri="{BB962C8B-B14F-4D97-AF65-F5344CB8AC3E}">
        <p14:creationId xmlns:p14="http://schemas.microsoft.com/office/powerpoint/2010/main" val="3585928067"/>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Lst>
  <p:hf hdr="0"/>
  <p:txStyles>
    <p:title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p:titleStyle>
    <p:body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ec.europa.eu/tools/eudamed/eudamed#/screen/home"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EA19884-7A29-DC4E-9311-A62E54788E52}" type="datetime1">
              <a:rPr lang="fr-FR" smtClean="0"/>
              <a:t>31/01/2023</a:t>
            </a:fld>
            <a:endParaRPr lang="fr-FR" dirty="0"/>
          </a:p>
        </p:txBody>
      </p:sp>
      <p:sp>
        <p:nvSpPr>
          <p:cNvPr id="3" name="Espace réservé du pied de page 2"/>
          <p:cNvSpPr>
            <a:spLocks noGrp="1"/>
          </p:cNvSpPr>
          <p:nvPr>
            <p:ph type="ftr" sz="quarter" idx="11"/>
          </p:nvPr>
        </p:nvSpPr>
        <p:spPr>
          <a:xfrm>
            <a:off x="6156176" y="843558"/>
            <a:ext cx="2184618" cy="216024"/>
          </a:xfrm>
        </p:spPr>
        <p:txBody>
          <a:bodyPr/>
          <a:lstStyle/>
          <a:p>
            <a:r>
              <a:rPr lang="fr-FR" dirty="0" smtClean="0"/>
              <a:t>Direction générale de la santé</a:t>
            </a:r>
            <a:endParaRPr lang="fr-FR" dirty="0"/>
          </a:p>
        </p:txBody>
      </p:sp>
      <p:sp>
        <p:nvSpPr>
          <p:cNvPr id="4" name="Espace réservé du numéro de diapositive 3"/>
          <p:cNvSpPr>
            <a:spLocks noGrp="1"/>
          </p:cNvSpPr>
          <p:nvPr>
            <p:ph type="sldNum" sz="quarter" idx="12"/>
          </p:nvPr>
        </p:nvSpPr>
        <p:spPr/>
        <p:txBody>
          <a:bodyPr/>
          <a:lstStyle/>
          <a:p>
            <a:fld id="{10C140CD-8AED-46FF-A9A2-77308F3F39AE}" type="slidenum">
              <a:rPr lang="fr-FR" smtClean="0"/>
              <a:pPr/>
              <a:t>1</a:t>
            </a:fld>
            <a:endParaRPr lang="fr-FR" dirty="0"/>
          </a:p>
        </p:txBody>
      </p:sp>
      <p:sp>
        <p:nvSpPr>
          <p:cNvPr id="5" name="Titre 4"/>
          <p:cNvSpPr>
            <a:spLocks noGrp="1"/>
          </p:cNvSpPr>
          <p:nvPr>
            <p:ph type="title"/>
          </p:nvPr>
        </p:nvSpPr>
        <p:spPr/>
        <p:txBody>
          <a:bodyPr/>
          <a:lstStyle/>
          <a:p>
            <a:endParaRPr lang="fr-FR"/>
          </a:p>
        </p:txBody>
      </p:sp>
      <p:sp>
        <p:nvSpPr>
          <p:cNvPr id="7" name="Espace réservé du texte 1"/>
          <p:cNvSpPr txBox="1">
            <a:spLocks/>
          </p:cNvSpPr>
          <p:nvPr/>
        </p:nvSpPr>
        <p:spPr>
          <a:xfrm>
            <a:off x="323850" y="3219822"/>
            <a:ext cx="8424000" cy="1152128"/>
          </a:xfrm>
          <a:prstGeom prst="rect">
            <a:avLst/>
          </a:prstGeom>
        </p:spPr>
        <p:txBody>
          <a:bodyPr/>
          <a:lst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fr-FR" sz="3200" dirty="0" smtClean="0"/>
              <a:t>Bureau PP3 : Missions et actualités du </a:t>
            </a:r>
            <a:r>
              <a:rPr lang="fr-FR" sz="3200" u="sng" dirty="0" smtClean="0"/>
              <a:t>bureau en lien avec la biologie médicale </a:t>
            </a:r>
            <a:endParaRPr lang="fr-FR" sz="3200" u="sng" dirty="0"/>
          </a:p>
        </p:txBody>
      </p:sp>
      <p:sp>
        <p:nvSpPr>
          <p:cNvPr id="8" name="Espace réservé du texte 1"/>
          <p:cNvSpPr txBox="1">
            <a:spLocks/>
          </p:cNvSpPr>
          <p:nvPr/>
        </p:nvSpPr>
        <p:spPr>
          <a:xfrm>
            <a:off x="323850" y="4299942"/>
            <a:ext cx="8424000" cy="720080"/>
          </a:xfrm>
          <a:prstGeom prst="rect">
            <a:avLst/>
          </a:prstGeom>
        </p:spPr>
        <p:txBody>
          <a:bodyPr/>
          <a:lst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fr-FR" dirty="0" smtClean="0"/>
              <a:t>Le Mercredi 1</a:t>
            </a:r>
            <a:r>
              <a:rPr lang="fr-FR" baseline="30000" dirty="0" smtClean="0"/>
              <a:t>er</a:t>
            </a:r>
            <a:r>
              <a:rPr lang="fr-FR" dirty="0" smtClean="0"/>
              <a:t> Février 2023</a:t>
            </a:r>
          </a:p>
          <a:p>
            <a:pPr algn="ctr"/>
            <a:r>
              <a:rPr lang="fr-FR" dirty="0" smtClean="0"/>
              <a:t>Par : Esther </a:t>
            </a:r>
            <a:r>
              <a:rPr lang="fr-FR" dirty="0" err="1" smtClean="0"/>
              <a:t>Lepaicheux</a:t>
            </a:r>
            <a:r>
              <a:rPr lang="fr-FR" dirty="0" smtClean="0"/>
              <a:t>, cheffe de bureau et Sandrine </a:t>
            </a:r>
            <a:r>
              <a:rPr lang="fr-FR" dirty="0" err="1" smtClean="0"/>
              <a:t>Carrou,</a:t>
            </a:r>
            <a:r>
              <a:rPr lang="fr-FR" dirty="0" smtClean="0"/>
              <a:t> chargée de missions  </a:t>
            </a:r>
            <a:endParaRPr lang="fr-FR" dirty="0"/>
          </a:p>
        </p:txBody>
      </p:sp>
    </p:spTree>
    <p:extLst>
      <p:ext uri="{BB962C8B-B14F-4D97-AF65-F5344CB8AC3E}">
        <p14:creationId xmlns:p14="http://schemas.microsoft.com/office/powerpoint/2010/main" val="30936839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2</a:t>
            </a:fld>
            <a:endParaRPr lang="fr-FR" dirty="0"/>
          </a:p>
        </p:txBody>
      </p:sp>
      <p:sp>
        <p:nvSpPr>
          <p:cNvPr id="3" name="Espace réservé du texte 2"/>
          <p:cNvSpPr>
            <a:spLocks noGrp="1"/>
          </p:cNvSpPr>
          <p:nvPr>
            <p:ph type="body" sz="quarter" idx="13"/>
          </p:nvPr>
        </p:nvSpPr>
        <p:spPr>
          <a:xfrm>
            <a:off x="323527" y="1563638"/>
            <a:ext cx="8496945" cy="2880320"/>
          </a:xfrm>
        </p:spPr>
        <p:txBody>
          <a:bodyPr/>
          <a:lstStyle/>
          <a:p>
            <a:r>
              <a:rPr lang="fr-FR" dirty="0" smtClean="0"/>
              <a:t>Présentation du bureau PP3 de la DGS</a:t>
            </a:r>
          </a:p>
          <a:p>
            <a:pPr marL="0" indent="0">
              <a:buNone/>
            </a:pPr>
            <a:endParaRPr lang="fr-FR" dirty="0"/>
          </a:p>
          <a:p>
            <a:pPr marL="0" indent="0">
              <a:buNone/>
            </a:pPr>
            <a:endParaRPr lang="fr-FR" dirty="0" smtClean="0"/>
          </a:p>
          <a:p>
            <a:pPr marL="0" indent="0">
              <a:buNone/>
            </a:pPr>
            <a:r>
              <a:rPr lang="fr-FR" dirty="0"/>
              <a:t>2.Présentation des actualités en lien avec la biologie médicale</a:t>
            </a:r>
          </a:p>
          <a:p>
            <a:pPr marL="0" indent="0">
              <a:buNone/>
            </a:pPr>
            <a:r>
              <a:rPr lang="fr-FR" dirty="0" smtClean="0"/>
              <a:t>	-RDMDIV et ordonnance du 29 juillet 2022</a:t>
            </a:r>
            <a:endParaRPr lang="fr-FR" dirty="0"/>
          </a:p>
          <a:p>
            <a:pPr marL="0" indent="0">
              <a:buNone/>
            </a:pPr>
            <a:r>
              <a:rPr lang="fr-FR" dirty="0" smtClean="0"/>
              <a:t>	-Nouvelle base de données européenne sur les DM/DMDIV</a:t>
            </a:r>
          </a:p>
          <a:p>
            <a:pPr marL="0" indent="0">
              <a:buNone/>
            </a:pPr>
            <a:r>
              <a:rPr lang="fr-FR" dirty="0"/>
              <a:t>	</a:t>
            </a:r>
            <a:r>
              <a:rPr lang="fr-FR" dirty="0" smtClean="0"/>
              <a:t>-DMDIV fabriqués </a:t>
            </a:r>
            <a:r>
              <a:rPr lang="fr-FR" dirty="0"/>
              <a:t>et utilisés en interne</a:t>
            </a:r>
          </a:p>
        </p:txBody>
      </p:sp>
      <p:sp>
        <p:nvSpPr>
          <p:cNvPr id="6" name="Espace réservé de la date 5"/>
          <p:cNvSpPr>
            <a:spLocks noGrp="1"/>
          </p:cNvSpPr>
          <p:nvPr>
            <p:ph type="dt" sz="half" idx="2"/>
          </p:nvPr>
        </p:nvSpPr>
        <p:spPr/>
        <p:txBody>
          <a:bodyPr/>
          <a:lstStyle/>
          <a:p>
            <a:fld id="{251C71F6-E0A6-1740-B64F-38F332886BAF}" type="datetime1">
              <a:rPr lang="fr-FR" cap="all" smtClean="0"/>
              <a:pPr/>
              <a:t>31/01/2023</a:t>
            </a:fld>
            <a:endParaRPr lang="fr-FR" cap="all" dirty="0"/>
          </a:p>
        </p:txBody>
      </p:sp>
      <p:sp>
        <p:nvSpPr>
          <p:cNvPr id="7" name="Titre 6"/>
          <p:cNvSpPr>
            <a:spLocks noGrp="1"/>
          </p:cNvSpPr>
          <p:nvPr>
            <p:ph type="title"/>
          </p:nvPr>
        </p:nvSpPr>
        <p:spPr/>
        <p:txBody>
          <a:bodyPr/>
          <a:lstStyle/>
          <a:p>
            <a:endParaRPr lang="fr-FR"/>
          </a:p>
        </p:txBody>
      </p:sp>
      <p:sp>
        <p:nvSpPr>
          <p:cNvPr id="8" name="Espace réservé du pied de page 7"/>
          <p:cNvSpPr>
            <a:spLocks noGrp="1"/>
          </p:cNvSpPr>
          <p:nvPr>
            <p:ph type="ftr" sz="quarter" idx="3"/>
          </p:nvPr>
        </p:nvSpPr>
        <p:spPr/>
        <p:txBody>
          <a:bodyPr/>
          <a:lstStyle/>
          <a:p>
            <a:r>
              <a:rPr lang="fr-FR" smtClean="0"/>
              <a:t>Direction générale de la santé</a:t>
            </a:r>
            <a:endParaRPr lang="fr-FR" dirty="0"/>
          </a:p>
        </p:txBody>
      </p:sp>
    </p:spTree>
    <p:extLst>
      <p:ext uri="{BB962C8B-B14F-4D97-AF65-F5344CB8AC3E}">
        <p14:creationId xmlns:p14="http://schemas.microsoft.com/office/powerpoint/2010/main" val="24955643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3</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31/01/2023</a:t>
            </a:fld>
            <a:endParaRPr lang="fr-FR" cap="all" dirty="0"/>
          </a:p>
        </p:txBody>
      </p:sp>
      <p:sp>
        <p:nvSpPr>
          <p:cNvPr id="4" name="Espace réservé du texte 3"/>
          <p:cNvSpPr>
            <a:spLocks noGrp="1"/>
          </p:cNvSpPr>
          <p:nvPr>
            <p:ph type="body" sz="quarter" idx="13"/>
          </p:nvPr>
        </p:nvSpPr>
        <p:spPr/>
        <p:txBody>
          <a:bodyPr/>
          <a:lstStyle/>
          <a:p>
            <a:endParaRPr lang="fr-FR" dirty="0"/>
          </a:p>
        </p:txBody>
      </p:sp>
      <p:sp>
        <p:nvSpPr>
          <p:cNvPr id="5" name="Titre 4"/>
          <p:cNvSpPr>
            <a:spLocks noGrp="1"/>
          </p:cNvSpPr>
          <p:nvPr>
            <p:ph type="title"/>
          </p:nvPr>
        </p:nvSpPr>
        <p:spPr/>
        <p:txBody>
          <a:bodyPr/>
          <a:lstStyle/>
          <a:p>
            <a:r>
              <a:rPr lang="fr-FR" dirty="0" smtClean="0"/>
              <a:t>Présentation du bureau PP3</a:t>
            </a:r>
            <a:endParaRPr lang="fr-FR" dirty="0"/>
          </a:p>
        </p:txBody>
      </p:sp>
      <p:sp>
        <p:nvSpPr>
          <p:cNvPr id="7" name="Espace réservé du pied de page 6"/>
          <p:cNvSpPr>
            <a:spLocks noGrp="1"/>
          </p:cNvSpPr>
          <p:nvPr>
            <p:ph type="ftr" sz="quarter" idx="3"/>
          </p:nvPr>
        </p:nvSpPr>
        <p:spPr/>
        <p:txBody>
          <a:bodyPr/>
          <a:lstStyle/>
          <a:p>
            <a:r>
              <a:rPr lang="fr-FR" smtClean="0"/>
              <a:t>Direction générale de la santé</a:t>
            </a:r>
            <a:endParaRPr lang="fr-FR" dirty="0"/>
          </a:p>
        </p:txBody>
      </p:sp>
      <p:pic>
        <p:nvPicPr>
          <p:cNvPr id="8" name="Image 7"/>
          <p:cNvPicPr>
            <a:picLocks noChangeAspect="1"/>
          </p:cNvPicPr>
          <p:nvPr/>
        </p:nvPicPr>
        <p:blipFill>
          <a:blip r:embed="rId2"/>
          <a:stretch>
            <a:fillRect/>
          </a:stretch>
        </p:blipFill>
        <p:spPr>
          <a:xfrm>
            <a:off x="2123728" y="1491630"/>
            <a:ext cx="4824537" cy="3428425"/>
          </a:xfrm>
          <a:prstGeom prst="rect">
            <a:avLst/>
          </a:prstGeom>
          <a:ln>
            <a:solidFill>
              <a:schemeClr val="tx1"/>
            </a:solidFill>
          </a:ln>
        </p:spPr>
      </p:pic>
      <p:sp>
        <p:nvSpPr>
          <p:cNvPr id="6" name="Rectangle 5"/>
          <p:cNvSpPr/>
          <p:nvPr/>
        </p:nvSpPr>
        <p:spPr>
          <a:xfrm>
            <a:off x="4572000" y="3867894"/>
            <a:ext cx="792088" cy="432048"/>
          </a:xfrm>
          <a:prstGeom prst="rect">
            <a:avLst/>
          </a:prstGeom>
          <a:noFill/>
          <a:ln w="41275">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41134722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4</a:t>
            </a:fld>
            <a:endParaRPr lang="fr-FR" dirty="0"/>
          </a:p>
        </p:txBody>
      </p:sp>
      <p:sp>
        <p:nvSpPr>
          <p:cNvPr id="3" name="Espace réservé de la date 2"/>
          <p:cNvSpPr>
            <a:spLocks noGrp="1"/>
          </p:cNvSpPr>
          <p:nvPr>
            <p:ph type="dt" sz="half" idx="2"/>
          </p:nvPr>
        </p:nvSpPr>
        <p:spPr/>
        <p:txBody>
          <a:bodyPr/>
          <a:lstStyle/>
          <a:p>
            <a:r>
              <a:rPr lang="fr-FR" cap="all" dirty="0" smtClean="0"/>
              <a:t>15/11/2021</a:t>
            </a:r>
            <a:endParaRPr lang="fr-FR" cap="all" dirty="0"/>
          </a:p>
        </p:txBody>
      </p:sp>
      <p:sp>
        <p:nvSpPr>
          <p:cNvPr id="5" name="Titre 4"/>
          <p:cNvSpPr>
            <a:spLocks noGrp="1"/>
          </p:cNvSpPr>
          <p:nvPr>
            <p:ph type="title"/>
          </p:nvPr>
        </p:nvSpPr>
        <p:spPr/>
        <p:txBody>
          <a:bodyPr>
            <a:normAutofit fontScale="90000"/>
          </a:bodyPr>
          <a:lstStyle/>
          <a:p>
            <a:r>
              <a:rPr lang="fr-FR" dirty="0" smtClean="0"/>
              <a:t>Présentation bureau PP3 – bureau des dispositifs médicaux et autres produits de santé</a:t>
            </a:r>
            <a:endParaRPr lang="fr-FR" dirty="0"/>
          </a:p>
        </p:txBody>
      </p:sp>
      <p:sp>
        <p:nvSpPr>
          <p:cNvPr id="6" name="Espace réservé du texte 5"/>
          <p:cNvSpPr>
            <a:spLocks noGrp="1"/>
          </p:cNvSpPr>
          <p:nvPr>
            <p:ph type="body" sz="quarter" idx="14"/>
          </p:nvPr>
        </p:nvSpPr>
        <p:spPr>
          <a:xfrm>
            <a:off x="323850" y="1455087"/>
            <a:ext cx="8424334" cy="3024336"/>
          </a:xfrm>
        </p:spPr>
        <p:txBody>
          <a:bodyPr/>
          <a:lstStyle/>
          <a:p>
            <a:pPr marL="377825" indent="-285750">
              <a:buFont typeface="Arial" panose="020B0604020202020204" pitchFamily="34" charset="0"/>
              <a:buChar char="•"/>
            </a:pPr>
            <a:r>
              <a:rPr lang="fr-FR" dirty="0" smtClean="0"/>
              <a:t>Propose </a:t>
            </a:r>
            <a:r>
              <a:rPr lang="fr-FR" dirty="0"/>
              <a:t>les orientations de la politique de santé </a:t>
            </a:r>
            <a:r>
              <a:rPr lang="fr-FR" dirty="0" smtClean="0"/>
              <a:t>publique.</a:t>
            </a:r>
          </a:p>
          <a:p>
            <a:pPr marL="377825" indent="-285750">
              <a:buFont typeface="Arial" panose="020B0604020202020204" pitchFamily="34" charset="0"/>
              <a:buChar char="•"/>
            </a:pPr>
            <a:endParaRPr lang="fr-FR" dirty="0"/>
          </a:p>
          <a:p>
            <a:pPr marL="377825" indent="-285750">
              <a:buFont typeface="Arial" panose="020B0604020202020204" pitchFamily="34" charset="0"/>
              <a:buChar char="•"/>
            </a:pPr>
            <a:r>
              <a:rPr lang="fr-FR" dirty="0"/>
              <a:t>C</a:t>
            </a:r>
            <a:r>
              <a:rPr lang="fr-FR" dirty="0" smtClean="0"/>
              <a:t>ontribue </a:t>
            </a:r>
            <a:r>
              <a:rPr lang="fr-FR" dirty="0"/>
              <a:t>à </a:t>
            </a:r>
            <a:r>
              <a:rPr lang="fr-FR" dirty="0" smtClean="0"/>
              <a:t>l’élaboration </a:t>
            </a:r>
            <a:r>
              <a:rPr lang="fr-FR" dirty="0"/>
              <a:t>des textes </a:t>
            </a:r>
            <a:r>
              <a:rPr lang="fr-FR" dirty="0" smtClean="0"/>
              <a:t>communautaires notamment RDM, RDMDIV, MV ou RCOS. </a:t>
            </a:r>
          </a:p>
          <a:p>
            <a:endParaRPr lang="fr-FR" dirty="0" smtClean="0"/>
          </a:p>
          <a:p>
            <a:pPr marL="377825" indent="-285750">
              <a:buFont typeface="Arial" panose="020B0604020202020204" pitchFamily="34" charset="0"/>
              <a:buChar char="•"/>
            </a:pPr>
            <a:r>
              <a:rPr lang="fr-FR" dirty="0" smtClean="0"/>
              <a:t>Pilote la rédaction des </a:t>
            </a:r>
            <a:r>
              <a:rPr lang="fr-FR" dirty="0"/>
              <a:t>textes </a:t>
            </a:r>
            <a:r>
              <a:rPr lang="fr-FR" dirty="0" smtClean="0"/>
              <a:t>en </a:t>
            </a:r>
            <a:r>
              <a:rPr lang="fr-FR" dirty="0"/>
              <a:t>droit </a:t>
            </a:r>
            <a:r>
              <a:rPr lang="fr-FR" dirty="0" smtClean="0"/>
              <a:t>français, en application du droit européen (ex : ordonnances) ou selon la politique des produits de santé (ex : esthétique) – en concertation avec l’ensemble des acteurs concernés. </a:t>
            </a:r>
          </a:p>
          <a:p>
            <a:endParaRPr lang="fr-FR" dirty="0"/>
          </a:p>
          <a:p>
            <a:pPr marL="377825" indent="-285750">
              <a:buFont typeface="Arial" panose="020B0604020202020204" pitchFamily="34" charset="0"/>
              <a:buChar char="•"/>
            </a:pPr>
            <a:r>
              <a:rPr lang="fr-FR" dirty="0" smtClean="0"/>
              <a:t>Participe à </a:t>
            </a:r>
            <a:r>
              <a:rPr lang="fr-FR" dirty="0"/>
              <a:t>la gestion </a:t>
            </a:r>
            <a:r>
              <a:rPr lang="fr-FR" dirty="0" smtClean="0"/>
              <a:t>des situations de sécurité </a:t>
            </a:r>
            <a:r>
              <a:rPr lang="fr-FR" dirty="0"/>
              <a:t>sanitaire </a:t>
            </a:r>
            <a:r>
              <a:rPr lang="fr-FR" dirty="0" smtClean="0"/>
              <a:t>faisant intervenir un produit du champ du bureau (ponctuel ou suivi plus long terme). </a:t>
            </a:r>
          </a:p>
          <a:p>
            <a:pPr marL="377825" indent="-285750">
              <a:buFont typeface="Arial" panose="020B0604020202020204" pitchFamily="34" charset="0"/>
              <a:buChar char="•"/>
            </a:pPr>
            <a:endParaRPr lang="fr-FR" dirty="0"/>
          </a:p>
          <a:p>
            <a:pPr marL="377825" indent="-285750">
              <a:buFont typeface="Arial" panose="020B0604020202020204" pitchFamily="34" charset="0"/>
              <a:buChar char="•"/>
            </a:pPr>
            <a:r>
              <a:rPr lang="fr-FR" dirty="0" smtClean="0"/>
              <a:t>Représente </a:t>
            </a:r>
            <a:r>
              <a:rPr lang="fr-FR" dirty="0"/>
              <a:t>la DGS </a:t>
            </a:r>
            <a:r>
              <a:rPr lang="fr-FR" dirty="0" smtClean="0"/>
              <a:t>dans </a:t>
            </a:r>
            <a:r>
              <a:rPr lang="fr-FR" dirty="0"/>
              <a:t>les instances compétentes de la Haute Autorité de Santé et au </a:t>
            </a:r>
            <a:r>
              <a:rPr lang="fr-FR" dirty="0" smtClean="0"/>
              <a:t>CEPS, concernant la prise en charge des dispositifs médicaux.</a:t>
            </a:r>
            <a:endParaRPr lang="fr-FR" dirty="0"/>
          </a:p>
        </p:txBody>
      </p:sp>
      <p:sp>
        <p:nvSpPr>
          <p:cNvPr id="7" name="Espace réservé du pied de page 6"/>
          <p:cNvSpPr>
            <a:spLocks noGrp="1"/>
          </p:cNvSpPr>
          <p:nvPr>
            <p:ph type="ftr" sz="quarter" idx="3"/>
          </p:nvPr>
        </p:nvSpPr>
        <p:spPr/>
        <p:txBody>
          <a:bodyPr/>
          <a:lstStyle/>
          <a:p>
            <a:r>
              <a:rPr lang="fr-FR" smtClean="0"/>
              <a:t>Direction générale de la santé</a:t>
            </a:r>
            <a:endParaRPr lang="fr-FR" dirty="0"/>
          </a:p>
        </p:txBody>
      </p:sp>
    </p:spTree>
    <p:extLst>
      <p:ext uri="{BB962C8B-B14F-4D97-AF65-F5344CB8AC3E}">
        <p14:creationId xmlns:p14="http://schemas.microsoft.com/office/powerpoint/2010/main" val="3381929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5</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31/01/2023</a:t>
            </a:fld>
            <a:endParaRPr lang="fr-FR" cap="all" dirty="0"/>
          </a:p>
        </p:txBody>
      </p:sp>
      <p:sp>
        <p:nvSpPr>
          <p:cNvPr id="4" name="Espace réservé du texte 3"/>
          <p:cNvSpPr>
            <a:spLocks noGrp="1"/>
          </p:cNvSpPr>
          <p:nvPr>
            <p:ph type="body" sz="quarter" idx="13"/>
          </p:nvPr>
        </p:nvSpPr>
        <p:spPr/>
        <p:txBody>
          <a:bodyPr/>
          <a:lstStyle/>
          <a:p>
            <a:r>
              <a:rPr lang="fr-FR" dirty="0" smtClean="0"/>
              <a:t>1- Règlement (UE) 2017</a:t>
            </a:r>
            <a:r>
              <a:rPr lang="fr-FR" dirty="0"/>
              <a:t>/ </a:t>
            </a:r>
            <a:r>
              <a:rPr lang="fr-FR" dirty="0" smtClean="0"/>
              <a:t>746 du </a:t>
            </a:r>
            <a:r>
              <a:rPr lang="fr-FR" dirty="0"/>
              <a:t>5 avril </a:t>
            </a:r>
            <a:r>
              <a:rPr lang="fr-FR" dirty="0" smtClean="0"/>
              <a:t>2017 relatif aux DMDIVs</a:t>
            </a:r>
            <a:endParaRPr lang="fr-FR" dirty="0"/>
          </a:p>
        </p:txBody>
      </p:sp>
      <p:sp>
        <p:nvSpPr>
          <p:cNvPr id="5" name="Titre 4"/>
          <p:cNvSpPr>
            <a:spLocks noGrp="1"/>
          </p:cNvSpPr>
          <p:nvPr>
            <p:ph type="title"/>
          </p:nvPr>
        </p:nvSpPr>
        <p:spPr>
          <a:xfrm>
            <a:off x="323850" y="682801"/>
            <a:ext cx="8568630" cy="539991"/>
          </a:xfrm>
        </p:spPr>
        <p:txBody>
          <a:bodyPr>
            <a:normAutofit fontScale="90000"/>
          </a:bodyPr>
          <a:lstStyle/>
          <a:p>
            <a:r>
              <a:rPr lang="fr-FR" dirty="0"/>
              <a:t>Présentation des actualités en lien avec la biologie </a:t>
            </a:r>
            <a:r>
              <a:rPr lang="fr-FR" dirty="0" smtClean="0"/>
              <a:t>médicale</a:t>
            </a:r>
            <a:endParaRPr lang="fr-FR" dirty="0"/>
          </a:p>
        </p:txBody>
      </p:sp>
      <p:sp>
        <p:nvSpPr>
          <p:cNvPr id="6" name="Espace réservé du texte 5"/>
          <p:cNvSpPr>
            <a:spLocks noGrp="1"/>
          </p:cNvSpPr>
          <p:nvPr>
            <p:ph type="body" sz="quarter" idx="14"/>
          </p:nvPr>
        </p:nvSpPr>
        <p:spPr>
          <a:xfrm>
            <a:off x="323850" y="1707654"/>
            <a:ext cx="8424334" cy="2880320"/>
          </a:xfrm>
        </p:spPr>
        <p:txBody>
          <a:bodyPr/>
          <a:lstStyle/>
          <a:p>
            <a:pPr marL="377825" indent="-285750">
              <a:buFont typeface="Arial" panose="020B0604020202020204" pitchFamily="34" charset="0"/>
              <a:buChar char="•"/>
            </a:pPr>
            <a:r>
              <a:rPr lang="fr-FR" dirty="0" smtClean="0"/>
              <a:t>Entrée en application le 26 mai 2022</a:t>
            </a:r>
          </a:p>
          <a:p>
            <a:pPr marL="377825" indent="-285750">
              <a:buFont typeface="Arial" panose="020B0604020202020204" pitchFamily="34" charset="0"/>
              <a:buChar char="•"/>
            </a:pPr>
            <a:endParaRPr lang="fr-FR" dirty="0" smtClean="0"/>
          </a:p>
          <a:p>
            <a:pPr marL="377825" indent="-285750">
              <a:buFont typeface="Arial" panose="020B0604020202020204" pitchFamily="34" charset="0"/>
              <a:buChar char="•"/>
            </a:pPr>
            <a:r>
              <a:rPr lang="fr-FR" dirty="0" smtClean="0"/>
              <a:t>Abroge notamment </a:t>
            </a:r>
            <a:r>
              <a:rPr lang="fr-FR" dirty="0"/>
              <a:t>la directive 98/79/CE et </a:t>
            </a:r>
            <a:r>
              <a:rPr lang="fr-FR" dirty="0" smtClean="0"/>
              <a:t>la décision </a:t>
            </a:r>
            <a:r>
              <a:rPr lang="fr-FR" dirty="0"/>
              <a:t>2010/227/UE de la </a:t>
            </a:r>
            <a:r>
              <a:rPr lang="fr-FR" dirty="0" smtClean="0"/>
              <a:t>Commission</a:t>
            </a:r>
          </a:p>
          <a:p>
            <a:pPr marL="377825" indent="-285750">
              <a:buFont typeface="Arial" panose="020B0604020202020204" pitchFamily="34" charset="0"/>
              <a:buChar char="•"/>
            </a:pPr>
            <a:endParaRPr lang="fr-FR" dirty="0" smtClean="0"/>
          </a:p>
          <a:p>
            <a:pPr marL="377825" indent="-285750">
              <a:buFont typeface="Arial" panose="020B0604020202020204" pitchFamily="34" charset="0"/>
              <a:buChar char="•"/>
            </a:pPr>
            <a:r>
              <a:rPr lang="fr-FR" dirty="0" smtClean="0"/>
              <a:t>Modifié </a:t>
            </a:r>
            <a:r>
              <a:rPr lang="fr-FR" dirty="0"/>
              <a:t>par </a:t>
            </a:r>
            <a:r>
              <a:rPr lang="fr-FR" dirty="0" smtClean="0"/>
              <a:t>R(UE</a:t>
            </a:r>
            <a:r>
              <a:rPr lang="fr-FR" dirty="0"/>
              <a:t>) 2022/112 en ce qui concerne les dispositions transitoires relatives à certains dispositifs médicaux de diagnostic in vitro et l’application différée des conditions en matière de dispositifs fabriqués et utilisés en interne</a:t>
            </a:r>
          </a:p>
        </p:txBody>
      </p:sp>
      <p:sp>
        <p:nvSpPr>
          <p:cNvPr id="7" name="Espace réservé du pied de page 6"/>
          <p:cNvSpPr>
            <a:spLocks noGrp="1"/>
          </p:cNvSpPr>
          <p:nvPr>
            <p:ph type="ftr" sz="quarter" idx="3"/>
          </p:nvPr>
        </p:nvSpPr>
        <p:spPr/>
        <p:txBody>
          <a:bodyPr/>
          <a:lstStyle/>
          <a:p>
            <a:r>
              <a:rPr lang="fr-FR" smtClean="0"/>
              <a:t>Direction générale de la santé</a:t>
            </a:r>
            <a:endParaRPr lang="fr-FR" dirty="0"/>
          </a:p>
        </p:txBody>
      </p:sp>
    </p:spTree>
    <p:extLst>
      <p:ext uri="{BB962C8B-B14F-4D97-AF65-F5344CB8AC3E}">
        <p14:creationId xmlns:p14="http://schemas.microsoft.com/office/powerpoint/2010/main" val="21218455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6</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31/01/2023</a:t>
            </a:fld>
            <a:endParaRPr lang="fr-FR" cap="all" dirty="0"/>
          </a:p>
        </p:txBody>
      </p:sp>
      <p:sp>
        <p:nvSpPr>
          <p:cNvPr id="4" name="Espace réservé du texte 3"/>
          <p:cNvSpPr>
            <a:spLocks noGrp="1"/>
          </p:cNvSpPr>
          <p:nvPr>
            <p:ph type="body" sz="quarter" idx="13"/>
          </p:nvPr>
        </p:nvSpPr>
        <p:spPr/>
        <p:txBody>
          <a:bodyPr/>
          <a:lstStyle/>
          <a:p>
            <a:r>
              <a:rPr lang="fr-FR" dirty="0" smtClean="0"/>
              <a:t>1- Règlement (UE) 2017</a:t>
            </a:r>
            <a:r>
              <a:rPr lang="fr-FR" dirty="0"/>
              <a:t>/ </a:t>
            </a:r>
            <a:r>
              <a:rPr lang="fr-FR" dirty="0" smtClean="0"/>
              <a:t>746 du </a:t>
            </a:r>
            <a:r>
              <a:rPr lang="fr-FR" dirty="0"/>
              <a:t>5 avril </a:t>
            </a:r>
            <a:r>
              <a:rPr lang="fr-FR" dirty="0" smtClean="0"/>
              <a:t>2017 relatif aux DMDIVs</a:t>
            </a:r>
            <a:endParaRPr lang="fr-FR" dirty="0"/>
          </a:p>
        </p:txBody>
      </p:sp>
      <p:sp>
        <p:nvSpPr>
          <p:cNvPr id="5" name="Titre 4"/>
          <p:cNvSpPr>
            <a:spLocks noGrp="1"/>
          </p:cNvSpPr>
          <p:nvPr>
            <p:ph type="title"/>
          </p:nvPr>
        </p:nvSpPr>
        <p:spPr>
          <a:xfrm>
            <a:off x="323850" y="682801"/>
            <a:ext cx="8568630" cy="539991"/>
          </a:xfrm>
        </p:spPr>
        <p:txBody>
          <a:bodyPr>
            <a:normAutofit fontScale="90000"/>
          </a:bodyPr>
          <a:lstStyle/>
          <a:p>
            <a:r>
              <a:rPr lang="fr-FR" dirty="0"/>
              <a:t>Présentation des actualités en lien avec la biologie </a:t>
            </a:r>
            <a:r>
              <a:rPr lang="fr-FR" dirty="0" smtClean="0"/>
              <a:t>médicale</a:t>
            </a:r>
            <a:endParaRPr lang="fr-FR" dirty="0"/>
          </a:p>
        </p:txBody>
      </p:sp>
      <p:sp>
        <p:nvSpPr>
          <p:cNvPr id="6" name="Espace réservé du texte 5"/>
          <p:cNvSpPr>
            <a:spLocks noGrp="1"/>
          </p:cNvSpPr>
          <p:nvPr>
            <p:ph type="body" sz="quarter" idx="14"/>
          </p:nvPr>
        </p:nvSpPr>
        <p:spPr>
          <a:xfrm>
            <a:off x="323528" y="1714021"/>
            <a:ext cx="8748464" cy="3089977"/>
          </a:xfrm>
        </p:spPr>
        <p:txBody>
          <a:bodyPr/>
          <a:lstStyle/>
          <a:p>
            <a:pPr marL="377825" indent="-285750">
              <a:buFont typeface="Arial" panose="020B0604020202020204" pitchFamily="34" charset="0"/>
              <a:buChar char="•"/>
            </a:pPr>
            <a:r>
              <a:rPr lang="fr-FR" sz="1100" dirty="0" smtClean="0"/>
              <a:t>Renforcement, </a:t>
            </a:r>
            <a:r>
              <a:rPr lang="fr-FR" sz="1100" dirty="0"/>
              <a:t>d’une manière générale, </a:t>
            </a:r>
            <a:r>
              <a:rPr lang="fr-FR" sz="1100" dirty="0" smtClean="0"/>
              <a:t>des </a:t>
            </a:r>
            <a:r>
              <a:rPr lang="fr-FR" sz="1100" dirty="0"/>
              <a:t>exigences de sécurité et de performance pour les </a:t>
            </a:r>
            <a:r>
              <a:rPr lang="fr-FR" sz="1100" dirty="0" err="1" smtClean="0"/>
              <a:t>DMDIVs</a:t>
            </a:r>
            <a:r>
              <a:rPr lang="fr-FR" sz="1100" dirty="0"/>
              <a:t> </a:t>
            </a:r>
            <a:r>
              <a:rPr lang="fr-FR" sz="1100" dirty="0" smtClean="0"/>
              <a:t>;</a:t>
            </a:r>
          </a:p>
          <a:p>
            <a:pPr marL="377825" indent="-285750">
              <a:buFont typeface="Arial" panose="020B0604020202020204" pitchFamily="34" charset="0"/>
              <a:buChar char="•"/>
            </a:pPr>
            <a:r>
              <a:rPr lang="fr-FR" sz="1100" dirty="0" smtClean="0"/>
              <a:t>Clarification </a:t>
            </a:r>
            <a:r>
              <a:rPr lang="fr-FR" sz="1100" dirty="0"/>
              <a:t>et </a:t>
            </a:r>
            <a:r>
              <a:rPr lang="fr-FR" sz="1100" dirty="0" smtClean="0"/>
              <a:t>accroissement </a:t>
            </a:r>
            <a:r>
              <a:rPr lang="fr-FR" sz="1100" dirty="0"/>
              <a:t>des obligations envers chaque opérateur économique (fabricants, mandataires, distributeurs et importateurs) </a:t>
            </a:r>
            <a:r>
              <a:rPr lang="fr-FR" sz="1100" dirty="0" smtClean="0"/>
              <a:t>:</a:t>
            </a:r>
          </a:p>
          <a:p>
            <a:pPr marL="377825" indent="-285750">
              <a:spcAft>
                <a:spcPts val="0"/>
              </a:spcAft>
              <a:buFont typeface="Arial" panose="020B0604020202020204" pitchFamily="34" charset="0"/>
              <a:buChar char="•"/>
            </a:pPr>
            <a:r>
              <a:rPr lang="fr-FR" sz="1100" dirty="0" smtClean="0"/>
              <a:t>Renforcement de </a:t>
            </a:r>
            <a:r>
              <a:rPr lang="fr-FR" sz="1100" dirty="0"/>
              <a:t>la nécessité d’apporter des preuves de garanties de conformité reposant sur les </a:t>
            </a:r>
            <a:r>
              <a:rPr lang="fr-FR" sz="1100" dirty="0" smtClean="0"/>
              <a:t>faits ;</a:t>
            </a:r>
          </a:p>
          <a:p>
            <a:pPr marL="637200" lvl="1" indent="-285750">
              <a:spcBef>
                <a:spcPts val="0"/>
              </a:spcBef>
              <a:spcAft>
                <a:spcPts val="500"/>
              </a:spcAft>
            </a:pPr>
            <a:r>
              <a:rPr lang="fr-FR" sz="1000" dirty="0" smtClean="0"/>
              <a:t>Notamment, </a:t>
            </a:r>
            <a:r>
              <a:rPr lang="fr-FR" sz="1000" dirty="0"/>
              <a:t>la nécessité de fournir des données cliniques obtenues en menant des études des performances ou encore la mise en place un processus d’évaluation des performances</a:t>
            </a:r>
          </a:p>
          <a:p>
            <a:pPr marL="377825" indent="-285750">
              <a:buFont typeface="Arial" panose="020B0604020202020204" pitchFamily="34" charset="0"/>
              <a:buChar char="•"/>
            </a:pPr>
            <a:r>
              <a:rPr lang="fr-FR" sz="1100" dirty="0"/>
              <a:t>Nouvelle classification </a:t>
            </a:r>
            <a:r>
              <a:rPr lang="fr-FR" sz="1100" dirty="0" err="1"/>
              <a:t>DIVs</a:t>
            </a:r>
            <a:r>
              <a:rPr lang="fr-FR" sz="1100" dirty="0"/>
              <a:t> en fonction du risque </a:t>
            </a:r>
            <a:r>
              <a:rPr lang="fr-FR" sz="1100" dirty="0" smtClean="0"/>
              <a:t>;</a:t>
            </a:r>
            <a:endParaRPr lang="fr-FR" sz="1100" dirty="0"/>
          </a:p>
          <a:p>
            <a:pPr marL="377825" indent="-285750">
              <a:spcAft>
                <a:spcPts val="0"/>
              </a:spcAft>
              <a:buFont typeface="Arial" panose="020B0604020202020204" pitchFamily="34" charset="0"/>
              <a:buChar char="•"/>
            </a:pPr>
            <a:r>
              <a:rPr lang="fr-FR" sz="1100" dirty="0" smtClean="0"/>
              <a:t>Renforcement des procédures </a:t>
            </a:r>
            <a:r>
              <a:rPr lang="fr-FR" sz="1100" dirty="0"/>
              <a:t>d’évaluation de la conformité </a:t>
            </a:r>
            <a:r>
              <a:rPr lang="fr-FR" sz="1100" dirty="0" smtClean="0"/>
              <a:t>;</a:t>
            </a:r>
          </a:p>
          <a:p>
            <a:pPr marL="637200" lvl="1" indent="-285750">
              <a:spcBef>
                <a:spcPts val="0"/>
              </a:spcBef>
              <a:spcAft>
                <a:spcPts val="500"/>
              </a:spcAft>
            </a:pPr>
            <a:r>
              <a:rPr lang="fr-FR" sz="1000" dirty="0" smtClean="0"/>
              <a:t>Notamment, implication, </a:t>
            </a:r>
            <a:r>
              <a:rPr lang="fr-FR" sz="1000" dirty="0"/>
              <a:t>selon les cas, des laboratoires UE de référence, des groupes d’experts et des ON</a:t>
            </a:r>
          </a:p>
          <a:p>
            <a:pPr marL="377825" indent="-285750">
              <a:buFont typeface="Arial" panose="020B0604020202020204" pitchFamily="34" charset="0"/>
              <a:buChar char="•"/>
            </a:pPr>
            <a:r>
              <a:rPr lang="fr-FR" sz="1100" dirty="0" smtClean="0"/>
              <a:t>Meilleur </a:t>
            </a:r>
            <a:r>
              <a:rPr lang="fr-FR" sz="1100" dirty="0"/>
              <a:t>encadrement des modalités de désignation et de surveillance des </a:t>
            </a:r>
            <a:r>
              <a:rPr lang="fr-FR" sz="1100" dirty="0" smtClean="0"/>
              <a:t>ON ;</a:t>
            </a:r>
          </a:p>
          <a:p>
            <a:pPr marL="377825" indent="-285750">
              <a:spcAft>
                <a:spcPts val="0"/>
              </a:spcAft>
              <a:buFont typeface="Arial" panose="020B0604020202020204" pitchFamily="34" charset="0"/>
              <a:buChar char="•"/>
            </a:pPr>
            <a:r>
              <a:rPr lang="fr-FR" sz="1100" dirty="0" smtClean="0"/>
              <a:t>Mise </a:t>
            </a:r>
            <a:r>
              <a:rPr lang="fr-FR" sz="1100" dirty="0"/>
              <a:t>en œuvre d’une traçabilité et d’une identification des </a:t>
            </a:r>
            <a:r>
              <a:rPr lang="fr-FR" sz="1100" dirty="0" err="1" smtClean="0"/>
              <a:t>DMDIVs</a:t>
            </a:r>
            <a:r>
              <a:rPr lang="fr-FR" sz="1100" dirty="0" smtClean="0"/>
              <a:t> ;</a:t>
            </a:r>
          </a:p>
          <a:p>
            <a:pPr marL="637200" lvl="1" indent="-285750">
              <a:spcBef>
                <a:spcPts val="0"/>
              </a:spcBef>
              <a:spcAft>
                <a:spcPts val="500"/>
              </a:spcAft>
            </a:pPr>
            <a:r>
              <a:rPr lang="fr-FR" sz="1000" dirty="0" smtClean="0"/>
              <a:t>Notamment, par la mise en place d’un identifiant unique et le développement d’une base de données européenne (EUDAMED) permettant de renforcer la transparence, la vigilance et la surveillance de marché</a:t>
            </a:r>
          </a:p>
          <a:p>
            <a:pPr marL="377825" indent="-285750">
              <a:buFont typeface="Arial" panose="020B0604020202020204" pitchFamily="34" charset="0"/>
              <a:buChar char="•"/>
            </a:pPr>
            <a:r>
              <a:rPr lang="fr-FR" sz="1100" dirty="0" smtClean="0"/>
              <a:t>Obligation d’information aux patients et renforcement des exigences en matière de surveillance du marché </a:t>
            </a:r>
            <a:r>
              <a:rPr lang="fr-FR" sz="1100" dirty="0"/>
              <a:t>;</a:t>
            </a:r>
            <a:endParaRPr lang="fr-FR" sz="1100" dirty="0" smtClean="0"/>
          </a:p>
          <a:p>
            <a:pPr marL="377825" indent="-285750">
              <a:buFont typeface="Arial" panose="020B0604020202020204" pitchFamily="34" charset="0"/>
              <a:buChar char="•"/>
            </a:pPr>
            <a:r>
              <a:rPr lang="fr-FR" sz="1100" dirty="0" smtClean="0"/>
              <a:t>Nouveau cadre européen et nouvelles </a:t>
            </a:r>
            <a:r>
              <a:rPr lang="fr-FR" sz="1100" dirty="0"/>
              <a:t>exigences pour </a:t>
            </a:r>
            <a:r>
              <a:rPr lang="fr-FR" sz="1100" dirty="0" smtClean="0"/>
              <a:t>l’activité dite « </a:t>
            </a:r>
            <a:r>
              <a:rPr lang="fr-FR" sz="1100" i="1" dirty="0" smtClean="0"/>
              <a:t>in house</a:t>
            </a:r>
            <a:r>
              <a:rPr lang="fr-FR" sz="1100" dirty="0" smtClean="0"/>
              <a:t> » </a:t>
            </a:r>
            <a:r>
              <a:rPr lang="fr-FR" sz="1100" dirty="0"/>
              <a:t>;</a:t>
            </a:r>
          </a:p>
        </p:txBody>
      </p:sp>
      <p:sp>
        <p:nvSpPr>
          <p:cNvPr id="7" name="Espace réservé du pied de page 6"/>
          <p:cNvSpPr>
            <a:spLocks noGrp="1"/>
          </p:cNvSpPr>
          <p:nvPr>
            <p:ph type="ftr" sz="quarter" idx="3"/>
          </p:nvPr>
        </p:nvSpPr>
        <p:spPr/>
        <p:txBody>
          <a:bodyPr/>
          <a:lstStyle/>
          <a:p>
            <a:r>
              <a:rPr lang="fr-FR" smtClean="0"/>
              <a:t>Direction générale de la santé</a:t>
            </a:r>
            <a:endParaRPr lang="fr-FR" dirty="0"/>
          </a:p>
        </p:txBody>
      </p:sp>
    </p:spTree>
    <p:extLst>
      <p:ext uri="{BB962C8B-B14F-4D97-AF65-F5344CB8AC3E}">
        <p14:creationId xmlns:p14="http://schemas.microsoft.com/office/powerpoint/2010/main" val="22963360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a:stretch>
            <a:fillRect/>
          </a:stretch>
        </p:blipFill>
        <p:spPr>
          <a:xfrm>
            <a:off x="1334996" y="1485119"/>
            <a:ext cx="6546337" cy="3682315"/>
          </a:xfrm>
          <a:prstGeom prst="rect">
            <a:avLst/>
          </a:prstGeom>
        </p:spPr>
      </p:pic>
      <p:pic>
        <p:nvPicPr>
          <p:cNvPr id="10" name="Image 9"/>
          <p:cNvPicPr>
            <a:picLocks noChangeAspect="1"/>
          </p:cNvPicPr>
          <p:nvPr/>
        </p:nvPicPr>
        <p:blipFill>
          <a:blip r:embed="rId3"/>
          <a:stretch>
            <a:fillRect/>
          </a:stretch>
        </p:blipFill>
        <p:spPr>
          <a:xfrm>
            <a:off x="1291552" y="1491630"/>
            <a:ext cx="6658433" cy="3644284"/>
          </a:xfrm>
          <a:prstGeom prst="rect">
            <a:avLst/>
          </a:prstGeom>
        </p:spPr>
      </p:pic>
      <p:sp>
        <p:nvSpPr>
          <p:cNvPr id="2" name="Espace réservé du numéro de diapositive 1"/>
          <p:cNvSpPr>
            <a:spLocks noGrp="1"/>
          </p:cNvSpPr>
          <p:nvPr>
            <p:ph type="sldNum" sz="quarter" idx="12"/>
          </p:nvPr>
        </p:nvSpPr>
        <p:spPr/>
        <p:txBody>
          <a:bodyPr/>
          <a:lstStyle/>
          <a:p>
            <a:fld id="{733122C9-A0B9-462F-8757-0847AD287B63}" type="slidenum">
              <a:rPr lang="fr-FR" smtClean="0"/>
              <a:pPr/>
              <a:t>7</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31/01/2023</a:t>
            </a:fld>
            <a:endParaRPr lang="fr-FR" cap="all" dirty="0"/>
          </a:p>
        </p:txBody>
      </p:sp>
      <p:sp>
        <p:nvSpPr>
          <p:cNvPr id="4" name="Espace réservé du texte 3"/>
          <p:cNvSpPr>
            <a:spLocks noGrp="1"/>
          </p:cNvSpPr>
          <p:nvPr>
            <p:ph type="body" sz="quarter" idx="13"/>
          </p:nvPr>
        </p:nvSpPr>
        <p:spPr/>
        <p:txBody>
          <a:bodyPr/>
          <a:lstStyle/>
          <a:p>
            <a:r>
              <a:rPr lang="fr-FR" dirty="0" smtClean="0"/>
              <a:t>1- Règlement (UE) 2017</a:t>
            </a:r>
            <a:r>
              <a:rPr lang="fr-FR" dirty="0"/>
              <a:t>/ </a:t>
            </a:r>
            <a:r>
              <a:rPr lang="fr-FR" dirty="0" smtClean="0"/>
              <a:t>746 du </a:t>
            </a:r>
            <a:r>
              <a:rPr lang="fr-FR" dirty="0"/>
              <a:t>5 avril </a:t>
            </a:r>
            <a:r>
              <a:rPr lang="fr-FR" dirty="0" smtClean="0"/>
              <a:t>2017 relatif aux DMDIVs</a:t>
            </a:r>
            <a:endParaRPr lang="fr-FR" dirty="0"/>
          </a:p>
        </p:txBody>
      </p:sp>
      <p:sp>
        <p:nvSpPr>
          <p:cNvPr id="5" name="Titre 4"/>
          <p:cNvSpPr>
            <a:spLocks noGrp="1"/>
          </p:cNvSpPr>
          <p:nvPr>
            <p:ph type="title"/>
          </p:nvPr>
        </p:nvSpPr>
        <p:spPr>
          <a:xfrm>
            <a:off x="323850" y="682801"/>
            <a:ext cx="8568630" cy="539991"/>
          </a:xfrm>
        </p:spPr>
        <p:txBody>
          <a:bodyPr>
            <a:normAutofit fontScale="90000"/>
          </a:bodyPr>
          <a:lstStyle/>
          <a:p>
            <a:r>
              <a:rPr lang="fr-FR" dirty="0"/>
              <a:t>Présentation des actualités en lien avec la biologie </a:t>
            </a:r>
            <a:r>
              <a:rPr lang="fr-FR" dirty="0" smtClean="0"/>
              <a:t>médicale</a:t>
            </a:r>
            <a:endParaRPr lang="fr-FR" dirty="0"/>
          </a:p>
        </p:txBody>
      </p:sp>
      <p:sp>
        <p:nvSpPr>
          <p:cNvPr id="7" name="Espace réservé du pied de page 6"/>
          <p:cNvSpPr>
            <a:spLocks noGrp="1"/>
          </p:cNvSpPr>
          <p:nvPr>
            <p:ph type="ftr" sz="quarter" idx="3"/>
          </p:nvPr>
        </p:nvSpPr>
        <p:spPr/>
        <p:txBody>
          <a:bodyPr/>
          <a:lstStyle/>
          <a:p>
            <a:r>
              <a:rPr lang="fr-FR" smtClean="0"/>
              <a:t>Direction générale de la santé</a:t>
            </a:r>
            <a:endParaRPr lang="fr-FR" dirty="0"/>
          </a:p>
        </p:txBody>
      </p:sp>
    </p:spTree>
    <p:extLst>
      <p:ext uri="{BB962C8B-B14F-4D97-AF65-F5344CB8AC3E}">
        <p14:creationId xmlns:p14="http://schemas.microsoft.com/office/powerpoint/2010/main" val="283474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8</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31/01/2023</a:t>
            </a:fld>
            <a:endParaRPr lang="fr-FR" cap="all" dirty="0"/>
          </a:p>
        </p:txBody>
      </p:sp>
      <p:sp>
        <p:nvSpPr>
          <p:cNvPr id="4" name="Espace réservé du texte 3"/>
          <p:cNvSpPr>
            <a:spLocks noGrp="1"/>
          </p:cNvSpPr>
          <p:nvPr>
            <p:ph type="body" sz="quarter" idx="13"/>
          </p:nvPr>
        </p:nvSpPr>
        <p:spPr/>
        <p:txBody>
          <a:bodyPr/>
          <a:lstStyle/>
          <a:p>
            <a:r>
              <a:rPr lang="fr-FR" dirty="0" smtClean="0"/>
              <a:t>2- </a:t>
            </a:r>
            <a:r>
              <a:rPr lang="fr-FR" dirty="0"/>
              <a:t>Ordonnance n° 2022-1086 du 29 juillet 2022 portant adaptation du droit français au règlement (UE) 2017/746 du Parlement européen et du Conseil du 5 avril 2017 relatif aux dispositifs médicaux de diagnostic in vitro </a:t>
            </a:r>
          </a:p>
        </p:txBody>
      </p:sp>
      <p:sp>
        <p:nvSpPr>
          <p:cNvPr id="5" name="Titre 4"/>
          <p:cNvSpPr>
            <a:spLocks noGrp="1"/>
          </p:cNvSpPr>
          <p:nvPr>
            <p:ph type="title"/>
          </p:nvPr>
        </p:nvSpPr>
        <p:spPr>
          <a:xfrm>
            <a:off x="323850" y="682801"/>
            <a:ext cx="8568630" cy="539991"/>
          </a:xfrm>
        </p:spPr>
        <p:txBody>
          <a:bodyPr>
            <a:normAutofit fontScale="90000"/>
          </a:bodyPr>
          <a:lstStyle/>
          <a:p>
            <a:r>
              <a:rPr lang="fr-FR" dirty="0"/>
              <a:t>Présentation des actualités en lien avec la biologie </a:t>
            </a:r>
            <a:r>
              <a:rPr lang="fr-FR" dirty="0" smtClean="0"/>
              <a:t>médicale</a:t>
            </a:r>
            <a:endParaRPr lang="fr-FR" dirty="0"/>
          </a:p>
        </p:txBody>
      </p:sp>
      <p:sp>
        <p:nvSpPr>
          <p:cNvPr id="6" name="Espace réservé du texte 5"/>
          <p:cNvSpPr>
            <a:spLocks noGrp="1"/>
          </p:cNvSpPr>
          <p:nvPr>
            <p:ph type="body" sz="quarter" idx="14"/>
          </p:nvPr>
        </p:nvSpPr>
        <p:spPr>
          <a:xfrm>
            <a:off x="323850" y="2067694"/>
            <a:ext cx="8424334" cy="2657929"/>
          </a:xfrm>
        </p:spPr>
        <p:txBody>
          <a:bodyPr/>
          <a:lstStyle/>
          <a:p>
            <a:pPr marL="377825" indent="-285750">
              <a:buFont typeface="Arial" panose="020B0604020202020204" pitchFamily="34" charset="0"/>
              <a:buChar char="•"/>
            </a:pPr>
            <a:r>
              <a:rPr lang="fr-FR" dirty="0" smtClean="0"/>
              <a:t>Fruit </a:t>
            </a:r>
            <a:r>
              <a:rPr lang="fr-FR" dirty="0"/>
              <a:t>d’un travail </a:t>
            </a:r>
            <a:r>
              <a:rPr lang="fr-FR" dirty="0" smtClean="0"/>
              <a:t>de concertations : MSS, DGCCRF, ANSM et parties prenantes concernées</a:t>
            </a:r>
            <a:r>
              <a:rPr lang="fr-FR" dirty="0"/>
              <a:t>. </a:t>
            </a:r>
          </a:p>
          <a:p>
            <a:pPr marL="377825" indent="-285750">
              <a:buFont typeface="Arial" panose="020B0604020202020204" pitchFamily="34" charset="0"/>
              <a:buChar char="•"/>
            </a:pPr>
            <a:endParaRPr lang="fr-FR" dirty="0" smtClean="0"/>
          </a:p>
          <a:p>
            <a:pPr marL="377825" indent="-285750">
              <a:buFont typeface="Arial" panose="020B0604020202020204" pitchFamily="34" charset="0"/>
              <a:buChar char="•"/>
            </a:pPr>
            <a:r>
              <a:rPr lang="fr-FR" dirty="0" smtClean="0"/>
              <a:t>Adapte le droit national:</a:t>
            </a:r>
          </a:p>
          <a:p>
            <a:pPr marL="637200" lvl="1" indent="-285750">
              <a:spcBef>
                <a:spcPts val="0"/>
              </a:spcBef>
              <a:spcAft>
                <a:spcPts val="0"/>
              </a:spcAft>
            </a:pPr>
            <a:r>
              <a:rPr lang="fr-FR" dirty="0" smtClean="0"/>
              <a:t>Abroge </a:t>
            </a:r>
            <a:r>
              <a:rPr lang="fr-FR" dirty="0"/>
              <a:t>les dispositions contraires ou devenues </a:t>
            </a:r>
            <a:r>
              <a:rPr lang="fr-FR" dirty="0" smtClean="0"/>
              <a:t>redondantes ;</a:t>
            </a:r>
          </a:p>
          <a:p>
            <a:pPr marL="637200" lvl="1" indent="-285750">
              <a:spcBef>
                <a:spcPts val="0"/>
              </a:spcBef>
              <a:spcAft>
                <a:spcPts val="0"/>
              </a:spcAft>
            </a:pPr>
            <a:r>
              <a:rPr lang="fr-FR" dirty="0" smtClean="0"/>
              <a:t>Adapte </a:t>
            </a:r>
            <a:r>
              <a:rPr lang="fr-FR" dirty="0"/>
              <a:t>les nouvelles règles applicables à tous les opérateurs, depuis l’étude des performances jusqu’à la surveillance de marché des dispositifs médicaux de diagnostic in vitro</a:t>
            </a:r>
            <a:r>
              <a:rPr lang="fr-FR" dirty="0" smtClean="0"/>
              <a:t>.</a:t>
            </a:r>
          </a:p>
          <a:p>
            <a:pPr marL="377825" indent="-285750">
              <a:buFont typeface="Arial" panose="020B0604020202020204" pitchFamily="34" charset="0"/>
              <a:buChar char="•"/>
            </a:pPr>
            <a:endParaRPr lang="fr-FR" dirty="0" smtClean="0"/>
          </a:p>
          <a:p>
            <a:pPr marL="377825" indent="-285750">
              <a:buFont typeface="Arial" panose="020B0604020202020204" pitchFamily="34" charset="0"/>
              <a:buChar char="•"/>
            </a:pPr>
            <a:r>
              <a:rPr lang="fr-FR" dirty="0" smtClean="0"/>
              <a:t>Impact principal: </a:t>
            </a:r>
          </a:p>
          <a:p>
            <a:pPr marL="637200" lvl="1" indent="-285750">
              <a:spcBef>
                <a:spcPts val="0"/>
              </a:spcBef>
              <a:spcAft>
                <a:spcPts val="0"/>
              </a:spcAft>
            </a:pPr>
            <a:r>
              <a:rPr lang="fr-FR" dirty="0" smtClean="0"/>
              <a:t>Dispositions relatives aux études des performances (</a:t>
            </a:r>
            <a:r>
              <a:rPr lang="fr-FR" dirty="0">
                <a:solidFill>
                  <a:schemeClr val="tx2"/>
                </a:solidFill>
              </a:rPr>
              <a:t>articles </a:t>
            </a:r>
            <a:r>
              <a:rPr lang="fr-FR" dirty="0" smtClean="0">
                <a:solidFill>
                  <a:schemeClr val="tx2"/>
                </a:solidFill>
              </a:rPr>
              <a:t>L.1121-1 à L.1126-29 du CSP</a:t>
            </a:r>
            <a:r>
              <a:rPr lang="fr-FR" dirty="0" smtClean="0"/>
              <a:t>)</a:t>
            </a:r>
          </a:p>
          <a:p>
            <a:pPr marL="637200" lvl="1" indent="-285750">
              <a:spcBef>
                <a:spcPts val="0"/>
              </a:spcBef>
              <a:spcAft>
                <a:spcPts val="0"/>
              </a:spcAft>
            </a:pPr>
            <a:r>
              <a:rPr lang="fr-FR" dirty="0"/>
              <a:t>D</a:t>
            </a:r>
            <a:r>
              <a:rPr lang="fr-FR" dirty="0" smtClean="0"/>
              <a:t>ispositions relatives aux DMDIVs (</a:t>
            </a:r>
            <a:r>
              <a:rPr lang="fr-FR" dirty="0" smtClean="0">
                <a:solidFill>
                  <a:schemeClr val="tx2"/>
                </a:solidFill>
              </a:rPr>
              <a:t>articles L.5221-1 à L-5223-4 du CSP</a:t>
            </a:r>
            <a:r>
              <a:rPr lang="fr-FR" dirty="0" smtClean="0"/>
              <a:t>)</a:t>
            </a:r>
          </a:p>
          <a:p>
            <a:pPr marL="637200" lvl="1" indent="-285750">
              <a:spcBef>
                <a:spcPts val="0"/>
              </a:spcBef>
              <a:spcAft>
                <a:spcPts val="0"/>
              </a:spcAft>
            </a:pPr>
            <a:r>
              <a:rPr lang="fr-FR" dirty="0"/>
              <a:t>Dispositions relatives aux sanctions pénales et financières concernant les </a:t>
            </a:r>
            <a:r>
              <a:rPr lang="fr-FR" dirty="0" smtClean="0"/>
              <a:t>DMDIVs </a:t>
            </a:r>
            <a:r>
              <a:rPr lang="fr-FR" dirty="0"/>
              <a:t>(</a:t>
            </a:r>
            <a:r>
              <a:rPr lang="fr-FR" dirty="0">
                <a:solidFill>
                  <a:schemeClr val="tx2"/>
                </a:solidFill>
              </a:rPr>
              <a:t>articles L. 5414-1 à L. 5471-1 du CSP</a:t>
            </a:r>
            <a:r>
              <a:rPr lang="fr-FR" dirty="0"/>
              <a:t>) </a:t>
            </a:r>
          </a:p>
        </p:txBody>
      </p:sp>
      <p:sp>
        <p:nvSpPr>
          <p:cNvPr id="7" name="Espace réservé du pied de page 6"/>
          <p:cNvSpPr>
            <a:spLocks noGrp="1"/>
          </p:cNvSpPr>
          <p:nvPr>
            <p:ph type="ftr" sz="quarter" idx="3"/>
          </p:nvPr>
        </p:nvSpPr>
        <p:spPr/>
        <p:txBody>
          <a:bodyPr/>
          <a:lstStyle/>
          <a:p>
            <a:r>
              <a:rPr lang="fr-FR" smtClean="0"/>
              <a:t>Direction générale de la santé</a:t>
            </a:r>
            <a:endParaRPr lang="fr-FR" dirty="0"/>
          </a:p>
        </p:txBody>
      </p:sp>
    </p:spTree>
    <p:extLst>
      <p:ext uri="{BB962C8B-B14F-4D97-AF65-F5344CB8AC3E}">
        <p14:creationId xmlns:p14="http://schemas.microsoft.com/office/powerpoint/2010/main" val="41532692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9</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31/01/2023</a:t>
            </a:fld>
            <a:endParaRPr lang="fr-FR" cap="all" dirty="0"/>
          </a:p>
        </p:txBody>
      </p:sp>
      <p:sp>
        <p:nvSpPr>
          <p:cNvPr id="4" name="Espace réservé du texte 3"/>
          <p:cNvSpPr>
            <a:spLocks noGrp="1"/>
          </p:cNvSpPr>
          <p:nvPr>
            <p:ph type="body" sz="quarter" idx="13"/>
          </p:nvPr>
        </p:nvSpPr>
        <p:spPr/>
        <p:txBody>
          <a:bodyPr/>
          <a:lstStyle/>
          <a:p>
            <a:r>
              <a:rPr lang="fr-FR" dirty="0" smtClean="0"/>
              <a:t>2- </a:t>
            </a:r>
            <a:r>
              <a:rPr lang="fr-FR" dirty="0"/>
              <a:t>Ordonnance n° 2022-1086 du 29 juillet 2022 portant adaptation du droit français au règlement (UE) 2017/746 du Parlement européen et du Conseil du 5 avril 2017 relatif aux dispositifs médicaux de diagnostic in vitro </a:t>
            </a:r>
          </a:p>
        </p:txBody>
      </p:sp>
      <p:sp>
        <p:nvSpPr>
          <p:cNvPr id="5" name="Titre 4"/>
          <p:cNvSpPr>
            <a:spLocks noGrp="1"/>
          </p:cNvSpPr>
          <p:nvPr>
            <p:ph type="title"/>
          </p:nvPr>
        </p:nvSpPr>
        <p:spPr>
          <a:xfrm>
            <a:off x="323850" y="682801"/>
            <a:ext cx="8568630" cy="539991"/>
          </a:xfrm>
        </p:spPr>
        <p:txBody>
          <a:bodyPr>
            <a:normAutofit fontScale="90000"/>
          </a:bodyPr>
          <a:lstStyle/>
          <a:p>
            <a:r>
              <a:rPr lang="fr-FR" dirty="0"/>
              <a:t>Présentation des actualités en lien avec la biologie </a:t>
            </a:r>
            <a:r>
              <a:rPr lang="fr-FR" dirty="0" smtClean="0"/>
              <a:t>médicale</a:t>
            </a:r>
            <a:endParaRPr lang="fr-FR" dirty="0"/>
          </a:p>
        </p:txBody>
      </p:sp>
      <p:sp>
        <p:nvSpPr>
          <p:cNvPr id="6" name="Espace réservé du texte 5"/>
          <p:cNvSpPr>
            <a:spLocks noGrp="1"/>
          </p:cNvSpPr>
          <p:nvPr>
            <p:ph type="body" sz="quarter" idx="14"/>
          </p:nvPr>
        </p:nvSpPr>
        <p:spPr>
          <a:xfrm>
            <a:off x="323850" y="2139702"/>
            <a:ext cx="8424334" cy="2448272"/>
          </a:xfrm>
        </p:spPr>
        <p:txBody>
          <a:bodyPr/>
          <a:lstStyle/>
          <a:p>
            <a:pPr marL="377825" indent="-285750">
              <a:buFont typeface="Arial" panose="020B0604020202020204" pitchFamily="34" charset="0"/>
              <a:buChar char="•"/>
            </a:pPr>
            <a:r>
              <a:rPr lang="fr-FR" dirty="0" smtClean="0"/>
              <a:t>Poursuite des travaux dans </a:t>
            </a:r>
            <a:r>
              <a:rPr lang="fr-FR" dirty="0"/>
              <a:t>les prochains mois </a:t>
            </a:r>
            <a:r>
              <a:rPr lang="fr-FR" dirty="0" smtClean="0"/>
              <a:t>pour la préparation </a:t>
            </a:r>
            <a:r>
              <a:rPr lang="fr-FR" dirty="0"/>
              <a:t>des textes réglementaires </a:t>
            </a:r>
            <a:r>
              <a:rPr lang="fr-FR" dirty="0" smtClean="0"/>
              <a:t>d’application et notamment : </a:t>
            </a:r>
          </a:p>
          <a:p>
            <a:pPr marL="637200" lvl="1" indent="-285750">
              <a:spcBef>
                <a:spcPts val="0"/>
              </a:spcBef>
              <a:spcAft>
                <a:spcPts val="0"/>
              </a:spcAft>
            </a:pPr>
            <a:r>
              <a:rPr lang="fr-FR" dirty="0" smtClean="0"/>
              <a:t>Modalités de dépôt et de mise à jour des déclarations</a:t>
            </a:r>
          </a:p>
          <a:p>
            <a:pPr marL="637200" lvl="1" indent="-285750">
              <a:spcBef>
                <a:spcPts val="0"/>
              </a:spcBef>
              <a:spcAft>
                <a:spcPts val="0"/>
              </a:spcAft>
            </a:pPr>
            <a:r>
              <a:rPr lang="fr-FR" dirty="0"/>
              <a:t>M</a:t>
            </a:r>
            <a:r>
              <a:rPr lang="fr-FR" dirty="0" smtClean="0"/>
              <a:t>odalités d’attestation de maintenance ou de maintien des performances</a:t>
            </a:r>
          </a:p>
          <a:p>
            <a:pPr marL="637200" lvl="1" indent="-285750">
              <a:spcBef>
                <a:spcPts val="0"/>
              </a:spcBef>
              <a:spcAft>
                <a:spcPts val="0"/>
              </a:spcAft>
            </a:pPr>
            <a:r>
              <a:rPr lang="fr-FR" dirty="0" smtClean="0"/>
              <a:t>Modalités de surveillance du marché</a:t>
            </a:r>
          </a:p>
          <a:p>
            <a:pPr marL="637200" lvl="1" indent="-285750">
              <a:spcBef>
                <a:spcPts val="0"/>
              </a:spcBef>
              <a:spcAft>
                <a:spcPts val="0"/>
              </a:spcAft>
            </a:pPr>
            <a:r>
              <a:rPr lang="fr-FR" dirty="0" smtClean="0"/>
              <a:t>Règles particulières en matière de traçabilité</a:t>
            </a:r>
          </a:p>
          <a:p>
            <a:pPr marL="637200" lvl="1" indent="-285750">
              <a:spcBef>
                <a:spcPts val="0"/>
              </a:spcBef>
              <a:spcAft>
                <a:spcPts val="0"/>
              </a:spcAft>
            </a:pPr>
            <a:r>
              <a:rPr lang="fr-FR" dirty="0" smtClean="0"/>
              <a:t>Modalités d’application du « in house » </a:t>
            </a:r>
          </a:p>
          <a:p>
            <a:pPr marL="637200" lvl="1" indent="-285750">
              <a:spcBef>
                <a:spcPts val="0"/>
              </a:spcBef>
              <a:spcAft>
                <a:spcPts val="0"/>
              </a:spcAft>
            </a:pPr>
            <a:r>
              <a:rPr lang="fr-FR" dirty="0"/>
              <a:t>Modalités de mise en œuvre des règles applicables en matière de vigilance </a:t>
            </a:r>
            <a:r>
              <a:rPr lang="fr-FR" dirty="0" smtClean="0"/>
              <a:t>et modalités </a:t>
            </a:r>
            <a:r>
              <a:rPr lang="fr-FR" dirty="0"/>
              <a:t>d’organisation des autorités et organismes </a:t>
            </a:r>
            <a:r>
              <a:rPr lang="fr-FR" dirty="0" smtClean="0"/>
              <a:t>concernés</a:t>
            </a:r>
          </a:p>
          <a:p>
            <a:pPr marL="637200" lvl="1" indent="-285750">
              <a:spcBef>
                <a:spcPts val="0"/>
              </a:spcBef>
              <a:spcAft>
                <a:spcPts val="0"/>
              </a:spcAft>
            </a:pPr>
            <a:r>
              <a:rPr lang="fr-FR" dirty="0" smtClean="0"/>
              <a:t>Modalités </a:t>
            </a:r>
            <a:r>
              <a:rPr lang="fr-FR" dirty="0"/>
              <a:t>d’application du chapitre relatif à la </a:t>
            </a:r>
            <a:r>
              <a:rPr lang="fr-FR" dirty="0" smtClean="0"/>
              <a:t>publicité</a:t>
            </a:r>
          </a:p>
          <a:p>
            <a:pPr marL="637200" lvl="1" indent="-285750">
              <a:spcBef>
                <a:spcPts val="0"/>
              </a:spcBef>
              <a:spcAft>
                <a:spcPts val="0"/>
              </a:spcAft>
            </a:pPr>
            <a:r>
              <a:rPr lang="fr-FR" dirty="0" smtClean="0"/>
              <a:t>Sanctions financières</a:t>
            </a:r>
          </a:p>
          <a:p>
            <a:pPr marL="637200" lvl="1" indent="-285750">
              <a:spcBef>
                <a:spcPts val="0"/>
              </a:spcBef>
              <a:spcAft>
                <a:spcPts val="0"/>
              </a:spcAft>
            </a:pPr>
            <a:endParaRPr lang="fr-FR" dirty="0" smtClean="0">
              <a:solidFill>
                <a:srgbClr val="FF0000"/>
              </a:solidFill>
            </a:endParaRPr>
          </a:p>
        </p:txBody>
      </p:sp>
      <p:sp>
        <p:nvSpPr>
          <p:cNvPr id="7" name="Espace réservé du pied de page 6"/>
          <p:cNvSpPr>
            <a:spLocks noGrp="1"/>
          </p:cNvSpPr>
          <p:nvPr>
            <p:ph type="ftr" sz="quarter" idx="3"/>
          </p:nvPr>
        </p:nvSpPr>
        <p:spPr/>
        <p:txBody>
          <a:bodyPr/>
          <a:lstStyle/>
          <a:p>
            <a:r>
              <a:rPr lang="fr-FR" smtClean="0"/>
              <a:t>Direction générale de la santé</a:t>
            </a:r>
            <a:endParaRPr lang="fr-FR" dirty="0"/>
          </a:p>
        </p:txBody>
      </p:sp>
    </p:spTree>
    <p:extLst>
      <p:ext uri="{BB962C8B-B14F-4D97-AF65-F5344CB8AC3E}">
        <p14:creationId xmlns:p14="http://schemas.microsoft.com/office/powerpoint/2010/main" val="5451707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10</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31/01/2023</a:t>
            </a:fld>
            <a:endParaRPr lang="fr-FR" cap="all" dirty="0"/>
          </a:p>
        </p:txBody>
      </p:sp>
      <p:sp>
        <p:nvSpPr>
          <p:cNvPr id="4" name="Espace réservé du texte 3"/>
          <p:cNvSpPr>
            <a:spLocks noGrp="1"/>
          </p:cNvSpPr>
          <p:nvPr>
            <p:ph type="body" sz="quarter" idx="13"/>
          </p:nvPr>
        </p:nvSpPr>
        <p:spPr/>
        <p:txBody>
          <a:bodyPr/>
          <a:lstStyle/>
          <a:p>
            <a:r>
              <a:rPr lang="fr-FR" dirty="0" smtClean="0"/>
              <a:t>3- </a:t>
            </a:r>
            <a:r>
              <a:rPr lang="fr-FR" dirty="0"/>
              <a:t>EUDAMED: Nouvelle base de données européenne sur les DM/DMDIV</a:t>
            </a:r>
          </a:p>
        </p:txBody>
      </p:sp>
      <p:sp>
        <p:nvSpPr>
          <p:cNvPr id="5" name="Titre 4"/>
          <p:cNvSpPr>
            <a:spLocks noGrp="1"/>
          </p:cNvSpPr>
          <p:nvPr>
            <p:ph type="title"/>
          </p:nvPr>
        </p:nvSpPr>
        <p:spPr>
          <a:xfrm>
            <a:off x="323850" y="682801"/>
            <a:ext cx="8568630" cy="539991"/>
          </a:xfrm>
        </p:spPr>
        <p:txBody>
          <a:bodyPr>
            <a:normAutofit fontScale="90000"/>
          </a:bodyPr>
          <a:lstStyle/>
          <a:p>
            <a:r>
              <a:rPr lang="fr-FR" dirty="0"/>
              <a:t>Présentation des actualités en lien avec la biologie </a:t>
            </a:r>
            <a:r>
              <a:rPr lang="fr-FR" dirty="0" smtClean="0"/>
              <a:t>médicale</a:t>
            </a:r>
            <a:endParaRPr lang="fr-FR" dirty="0"/>
          </a:p>
        </p:txBody>
      </p:sp>
      <p:sp>
        <p:nvSpPr>
          <p:cNvPr id="6" name="Espace réservé du texte 5"/>
          <p:cNvSpPr>
            <a:spLocks noGrp="1"/>
          </p:cNvSpPr>
          <p:nvPr>
            <p:ph type="body" sz="quarter" idx="14"/>
          </p:nvPr>
        </p:nvSpPr>
        <p:spPr>
          <a:xfrm>
            <a:off x="323850" y="1635646"/>
            <a:ext cx="8712646" cy="3240360"/>
          </a:xfrm>
        </p:spPr>
        <p:txBody>
          <a:bodyPr/>
          <a:lstStyle/>
          <a:p>
            <a:pPr marL="377825" indent="-285750">
              <a:spcAft>
                <a:spcPts val="400"/>
              </a:spcAft>
              <a:buFont typeface="Arial" panose="020B0604020202020204" pitchFamily="34" charset="0"/>
              <a:buChar char="•"/>
            </a:pPr>
            <a:r>
              <a:rPr lang="fr-FR" sz="1100" dirty="0" smtClean="0"/>
              <a:t>Permettra aux industriels de remplir certaines de leurs obligations: notamment investigations cliniques/études de performance, enregistrements produits/acteurs/certificats, vigilances.</a:t>
            </a:r>
          </a:p>
          <a:p>
            <a:pPr marL="377825" indent="-285750">
              <a:spcAft>
                <a:spcPts val="400"/>
              </a:spcAft>
              <a:buFont typeface="Arial" panose="020B0604020202020204" pitchFamily="34" charset="0"/>
              <a:buChar char="•"/>
            </a:pPr>
            <a:endParaRPr lang="fr-FR" sz="1100" dirty="0" smtClean="0"/>
          </a:p>
          <a:p>
            <a:pPr marL="377825" indent="-285750">
              <a:spcAft>
                <a:spcPts val="400"/>
              </a:spcAft>
              <a:buFont typeface="Arial" panose="020B0604020202020204" pitchFamily="34" charset="0"/>
              <a:buChar char="•"/>
            </a:pPr>
            <a:r>
              <a:rPr lang="fr-FR" sz="1100" dirty="0" smtClean="0"/>
              <a:t>Permettra au </a:t>
            </a:r>
            <a:r>
              <a:rPr lang="fr-FR" sz="1100" dirty="0"/>
              <a:t>public d’avoir accès à des informations sur les </a:t>
            </a:r>
            <a:r>
              <a:rPr lang="fr-FR" sz="1100" dirty="0" smtClean="0"/>
              <a:t>DM/DMDIVs </a:t>
            </a:r>
            <a:r>
              <a:rPr lang="fr-FR" sz="1100" dirty="0"/>
              <a:t>commercialisés en </a:t>
            </a:r>
            <a:r>
              <a:rPr lang="fr-FR" sz="1100" dirty="0" smtClean="0"/>
              <a:t>Europe, notamment leurs fabricants, les </a:t>
            </a:r>
            <a:r>
              <a:rPr lang="fr-FR" sz="1100" dirty="0"/>
              <a:t>incidents déclarés ainsi que l’avancée des investigations </a:t>
            </a:r>
            <a:r>
              <a:rPr lang="fr-FR" sz="1100" dirty="0" smtClean="0"/>
              <a:t>cliniques.</a:t>
            </a:r>
          </a:p>
          <a:p>
            <a:pPr marL="377825" indent="-285750">
              <a:spcAft>
                <a:spcPts val="400"/>
              </a:spcAft>
              <a:buFont typeface="Arial" panose="020B0604020202020204" pitchFamily="34" charset="0"/>
              <a:buChar char="•"/>
            </a:pPr>
            <a:endParaRPr lang="fr-FR" sz="1100" dirty="0" smtClean="0"/>
          </a:p>
          <a:p>
            <a:pPr marL="377825" indent="-285750">
              <a:spcAft>
                <a:spcPts val="400"/>
              </a:spcAft>
              <a:buFont typeface="Arial" panose="020B0604020202020204" pitchFamily="34" charset="0"/>
              <a:buChar char="•"/>
            </a:pPr>
            <a:r>
              <a:rPr lang="fr-FR" sz="1100" dirty="0" smtClean="0"/>
              <a:t>Lié à l’attribution d’un </a:t>
            </a:r>
            <a:r>
              <a:rPr lang="fr-FR" sz="1100" dirty="0"/>
              <a:t>identifiant unique (IUD ou UDI) </a:t>
            </a:r>
            <a:r>
              <a:rPr lang="fr-FR" sz="1100" dirty="0" smtClean="0"/>
              <a:t>à </a:t>
            </a:r>
            <a:r>
              <a:rPr lang="fr-FR" sz="1100" dirty="0"/>
              <a:t>chaque </a:t>
            </a:r>
            <a:r>
              <a:rPr lang="fr-FR" sz="1100" dirty="0" smtClean="0"/>
              <a:t>DM/DMDIV </a:t>
            </a:r>
            <a:r>
              <a:rPr lang="fr-FR" sz="1100" dirty="0"/>
              <a:t>commercialisé en Europe pour améliorer </a:t>
            </a:r>
            <a:r>
              <a:rPr lang="fr-FR" sz="1100" dirty="0" smtClean="0"/>
              <a:t>leur traçabilité.</a:t>
            </a:r>
          </a:p>
          <a:p>
            <a:pPr marL="377825" indent="-285750">
              <a:spcAft>
                <a:spcPts val="400"/>
              </a:spcAft>
              <a:buFont typeface="Arial" panose="020B0604020202020204" pitchFamily="34" charset="0"/>
              <a:buChar char="•"/>
            </a:pPr>
            <a:endParaRPr lang="fr-FR" sz="1100" dirty="0" smtClean="0"/>
          </a:p>
          <a:p>
            <a:pPr marL="377825" indent="-285750">
              <a:spcAft>
                <a:spcPts val="400"/>
              </a:spcAft>
              <a:buFont typeface="Arial" panose="020B0604020202020204" pitchFamily="34" charset="0"/>
              <a:buChar char="•"/>
            </a:pPr>
            <a:r>
              <a:rPr lang="fr-FR" sz="1100" dirty="0" smtClean="0"/>
              <a:t>Modules prévus: </a:t>
            </a:r>
          </a:p>
          <a:p>
            <a:pPr lvl="1" indent="0">
              <a:spcBef>
                <a:spcPts val="0"/>
              </a:spcBef>
              <a:spcAft>
                <a:spcPts val="400"/>
              </a:spcAft>
              <a:buNone/>
            </a:pPr>
            <a:endParaRPr lang="fr-FR" sz="1100" dirty="0" smtClean="0"/>
          </a:p>
          <a:p>
            <a:pPr lvl="1" indent="0">
              <a:spcBef>
                <a:spcPts val="0"/>
              </a:spcBef>
              <a:spcAft>
                <a:spcPts val="400"/>
              </a:spcAft>
              <a:buNone/>
            </a:pPr>
            <a:endParaRPr lang="fr-FR" sz="1100" dirty="0"/>
          </a:p>
          <a:p>
            <a:pPr lvl="1" indent="0">
              <a:spcBef>
                <a:spcPts val="0"/>
              </a:spcBef>
              <a:spcAft>
                <a:spcPts val="400"/>
              </a:spcAft>
              <a:buNone/>
            </a:pPr>
            <a:endParaRPr lang="fr-FR" sz="1100" dirty="0" smtClean="0"/>
          </a:p>
          <a:p>
            <a:pPr marL="377825" indent="-285750">
              <a:spcAft>
                <a:spcPts val="400"/>
              </a:spcAft>
              <a:buFont typeface="Arial" panose="020B0604020202020204" pitchFamily="34" charset="0"/>
              <a:buChar char="•"/>
            </a:pPr>
            <a:endParaRPr lang="fr-FR" sz="1100" dirty="0" smtClean="0"/>
          </a:p>
          <a:p>
            <a:pPr marL="377825" indent="-285750">
              <a:spcAft>
                <a:spcPts val="400"/>
              </a:spcAft>
              <a:buFont typeface="Arial" panose="020B0604020202020204" pitchFamily="34" charset="0"/>
              <a:buChar char="•"/>
            </a:pPr>
            <a:endParaRPr lang="fr-FR" sz="1100" dirty="0"/>
          </a:p>
          <a:p>
            <a:pPr marL="377825" indent="-285750">
              <a:spcAft>
                <a:spcPts val="400"/>
              </a:spcAft>
              <a:buFont typeface="Arial" panose="020B0604020202020204" pitchFamily="34" charset="0"/>
              <a:buChar char="•"/>
            </a:pPr>
            <a:r>
              <a:rPr lang="fr-FR" sz="1100" dirty="0" smtClean="0"/>
              <a:t>Lien pour accéder au site d’EUDAMED: </a:t>
            </a:r>
            <a:r>
              <a:rPr lang="fr-FR" sz="1100" dirty="0" smtClean="0">
                <a:hlinkClick r:id="rId3"/>
              </a:rPr>
              <a:t>https</a:t>
            </a:r>
            <a:r>
              <a:rPr lang="fr-FR" sz="1100" dirty="0">
                <a:hlinkClick r:id="rId3"/>
              </a:rPr>
              <a:t>://ec.europa.eu/tools/eudamed/eudamed#/</a:t>
            </a:r>
            <a:r>
              <a:rPr lang="fr-FR" sz="1100" dirty="0" smtClean="0">
                <a:hlinkClick r:id="rId3"/>
              </a:rPr>
              <a:t>screen/home</a:t>
            </a:r>
            <a:endParaRPr lang="fr-FR" sz="1100" dirty="0" smtClean="0"/>
          </a:p>
        </p:txBody>
      </p:sp>
      <p:sp>
        <p:nvSpPr>
          <p:cNvPr id="7" name="Espace réservé du pied de page 6"/>
          <p:cNvSpPr>
            <a:spLocks noGrp="1"/>
          </p:cNvSpPr>
          <p:nvPr>
            <p:ph type="ftr" sz="quarter" idx="3"/>
          </p:nvPr>
        </p:nvSpPr>
        <p:spPr/>
        <p:txBody>
          <a:bodyPr/>
          <a:lstStyle/>
          <a:p>
            <a:r>
              <a:rPr lang="fr-FR" smtClean="0"/>
              <a:t>Direction générale de la santé</a:t>
            </a:r>
            <a:endParaRPr lang="fr-FR" dirty="0"/>
          </a:p>
        </p:txBody>
      </p:sp>
      <p:sp>
        <p:nvSpPr>
          <p:cNvPr id="9" name="ZoneTexte 8"/>
          <p:cNvSpPr txBox="1"/>
          <p:nvPr/>
        </p:nvSpPr>
        <p:spPr>
          <a:xfrm>
            <a:off x="1835696" y="3259018"/>
            <a:ext cx="7200800" cy="1184940"/>
          </a:xfrm>
          <a:prstGeom prst="rect">
            <a:avLst/>
          </a:prstGeom>
          <a:noFill/>
        </p:spPr>
        <p:txBody>
          <a:bodyPr wrap="square" numCol="2" rtlCol="0">
            <a:spAutoFit/>
          </a:bodyPr>
          <a:lstStyle/>
          <a:p>
            <a:pPr marL="171450" indent="-171450">
              <a:spcAft>
                <a:spcPts val="200"/>
              </a:spcAft>
              <a:buFont typeface="Wingdings" panose="05000000000000000000" pitchFamily="2" charset="2"/>
              <a:buChar char="Ø"/>
            </a:pPr>
            <a:r>
              <a:rPr lang="fr-FR" sz="1100" b="1" dirty="0">
                <a:solidFill>
                  <a:schemeClr val="accent1"/>
                </a:solidFill>
              </a:rPr>
              <a:t>Enregistrement des </a:t>
            </a:r>
            <a:r>
              <a:rPr lang="fr-FR" sz="1100" b="1" dirty="0" smtClean="0">
                <a:solidFill>
                  <a:schemeClr val="accent1"/>
                </a:solidFill>
              </a:rPr>
              <a:t>acteurs </a:t>
            </a:r>
            <a:r>
              <a:rPr lang="fr-FR" sz="1100" dirty="0">
                <a:solidFill>
                  <a:schemeClr val="accent1"/>
                </a:solidFill>
              </a:rPr>
              <a:t> </a:t>
            </a:r>
            <a:r>
              <a:rPr lang="fr-FR" sz="1100" dirty="0" smtClean="0">
                <a:solidFill>
                  <a:schemeClr val="accent1"/>
                </a:solidFill>
              </a:rPr>
              <a:t>                    fonctionnel depuis décembre 2020</a:t>
            </a:r>
            <a:endParaRPr lang="fr-FR" sz="1100" dirty="0">
              <a:solidFill>
                <a:schemeClr val="accent1"/>
              </a:solidFill>
            </a:endParaRPr>
          </a:p>
          <a:p>
            <a:pPr marL="171450" indent="-171450">
              <a:spcAft>
                <a:spcPts val="200"/>
              </a:spcAft>
              <a:buFont typeface="Wingdings" panose="05000000000000000000" pitchFamily="2" charset="2"/>
              <a:buChar char="Ø"/>
            </a:pPr>
            <a:r>
              <a:rPr lang="fr-FR" sz="1100" b="1" dirty="0">
                <a:solidFill>
                  <a:schemeClr val="accent1"/>
                </a:solidFill>
              </a:rPr>
              <a:t>Enregistrement des </a:t>
            </a:r>
            <a:r>
              <a:rPr lang="fr-FR" sz="1100" b="1" dirty="0" smtClean="0">
                <a:solidFill>
                  <a:schemeClr val="accent1"/>
                </a:solidFill>
              </a:rPr>
              <a:t>IUD/produits </a:t>
            </a:r>
            <a:r>
              <a:rPr lang="fr-FR" sz="1100" dirty="0" smtClean="0">
                <a:solidFill>
                  <a:schemeClr val="accent1"/>
                </a:solidFill>
              </a:rPr>
              <a:t>            fonctionnel </a:t>
            </a:r>
            <a:r>
              <a:rPr lang="fr-FR" sz="1100" dirty="0">
                <a:solidFill>
                  <a:schemeClr val="accent1"/>
                </a:solidFill>
              </a:rPr>
              <a:t>depuis </a:t>
            </a:r>
            <a:r>
              <a:rPr lang="fr-FR" sz="1100" dirty="0" smtClean="0">
                <a:solidFill>
                  <a:schemeClr val="accent1"/>
                </a:solidFill>
              </a:rPr>
              <a:t>octobre 2021</a:t>
            </a:r>
            <a:endParaRPr lang="fr-FR" sz="1100" dirty="0">
              <a:solidFill>
                <a:schemeClr val="accent1"/>
              </a:solidFill>
            </a:endParaRPr>
          </a:p>
          <a:p>
            <a:pPr marL="171450" indent="-171450">
              <a:spcAft>
                <a:spcPts val="200"/>
              </a:spcAft>
              <a:buFont typeface="Wingdings" panose="05000000000000000000" pitchFamily="2" charset="2"/>
              <a:buChar char="Ø"/>
            </a:pPr>
            <a:r>
              <a:rPr lang="fr-FR" sz="1100" b="1" dirty="0">
                <a:solidFill>
                  <a:schemeClr val="accent1"/>
                </a:solidFill>
              </a:rPr>
              <a:t>ON et </a:t>
            </a:r>
            <a:r>
              <a:rPr lang="fr-FR" sz="1100" b="1" dirty="0" smtClean="0">
                <a:solidFill>
                  <a:schemeClr val="accent1"/>
                </a:solidFill>
              </a:rPr>
              <a:t>certificats                                          </a:t>
            </a:r>
            <a:r>
              <a:rPr lang="fr-FR" sz="1100" dirty="0" smtClean="0">
                <a:solidFill>
                  <a:schemeClr val="accent1"/>
                </a:solidFill>
              </a:rPr>
              <a:t>fonctionnel </a:t>
            </a:r>
            <a:r>
              <a:rPr lang="fr-FR" sz="1100" dirty="0">
                <a:solidFill>
                  <a:schemeClr val="accent1"/>
                </a:solidFill>
              </a:rPr>
              <a:t>depuis octobre 2021</a:t>
            </a:r>
            <a:endParaRPr lang="fr-FR" sz="1100" dirty="0" smtClean="0">
              <a:solidFill>
                <a:schemeClr val="accent1"/>
              </a:solidFill>
            </a:endParaRPr>
          </a:p>
          <a:p>
            <a:pPr marL="171450" indent="-171450">
              <a:spcAft>
                <a:spcPts val="200"/>
              </a:spcAft>
              <a:buFont typeface="Wingdings" panose="05000000000000000000" pitchFamily="2" charset="2"/>
              <a:buChar char="Ø"/>
            </a:pPr>
            <a:r>
              <a:rPr lang="fr-FR" sz="1100" b="1" dirty="0" smtClean="0">
                <a:solidFill>
                  <a:srgbClr val="C00000"/>
                </a:solidFill>
              </a:rPr>
              <a:t>Investigations cliniques et études de performance  </a:t>
            </a:r>
            <a:r>
              <a:rPr lang="fr-FR" sz="1100" dirty="0" smtClean="0">
                <a:solidFill>
                  <a:srgbClr val="C00000"/>
                </a:solidFill>
              </a:rPr>
              <a:t>en cours de développement </a:t>
            </a:r>
          </a:p>
          <a:p>
            <a:pPr marL="171450" indent="-171450">
              <a:spcAft>
                <a:spcPts val="200"/>
              </a:spcAft>
              <a:buFont typeface="Wingdings" panose="05000000000000000000" pitchFamily="2" charset="2"/>
              <a:buChar char="Ø"/>
            </a:pPr>
            <a:r>
              <a:rPr lang="fr-FR" sz="1100" b="1" dirty="0" smtClean="0">
                <a:solidFill>
                  <a:srgbClr val="C00000"/>
                </a:solidFill>
              </a:rPr>
              <a:t>Vigilance et surveillance après commercialisation     </a:t>
            </a:r>
            <a:r>
              <a:rPr lang="fr-FR" sz="1100" dirty="0" smtClean="0">
                <a:solidFill>
                  <a:srgbClr val="C00000"/>
                </a:solidFill>
              </a:rPr>
              <a:t>en </a:t>
            </a:r>
            <a:r>
              <a:rPr lang="fr-FR" sz="1100" dirty="0">
                <a:solidFill>
                  <a:srgbClr val="C00000"/>
                </a:solidFill>
              </a:rPr>
              <a:t>cours de développement </a:t>
            </a:r>
            <a:endParaRPr lang="fr-FR" sz="1100" dirty="0" smtClean="0">
              <a:solidFill>
                <a:srgbClr val="C00000"/>
              </a:solidFill>
            </a:endParaRPr>
          </a:p>
          <a:p>
            <a:pPr marL="171450" indent="-171450">
              <a:spcAft>
                <a:spcPts val="200"/>
              </a:spcAft>
              <a:buFont typeface="Wingdings" panose="05000000000000000000" pitchFamily="2" charset="2"/>
              <a:buChar char="Ø"/>
            </a:pPr>
            <a:r>
              <a:rPr lang="fr-FR" sz="1100" b="1" dirty="0" smtClean="0">
                <a:solidFill>
                  <a:srgbClr val="C00000"/>
                </a:solidFill>
              </a:rPr>
              <a:t>Surveillance du marché                                              </a:t>
            </a:r>
            <a:r>
              <a:rPr lang="fr-FR" sz="1100" dirty="0" smtClean="0">
                <a:solidFill>
                  <a:srgbClr val="C00000"/>
                </a:solidFill>
              </a:rPr>
              <a:t>en </a:t>
            </a:r>
            <a:r>
              <a:rPr lang="fr-FR" sz="1100" dirty="0">
                <a:solidFill>
                  <a:srgbClr val="C00000"/>
                </a:solidFill>
              </a:rPr>
              <a:t>cours de développement </a:t>
            </a:r>
          </a:p>
        </p:txBody>
      </p:sp>
    </p:spTree>
    <p:extLst>
      <p:ext uri="{BB962C8B-B14F-4D97-AF65-F5344CB8AC3E}">
        <p14:creationId xmlns:p14="http://schemas.microsoft.com/office/powerpoint/2010/main" val="25553564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11</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31/01/2023</a:t>
            </a:fld>
            <a:endParaRPr lang="fr-FR" cap="all" dirty="0"/>
          </a:p>
        </p:txBody>
      </p:sp>
      <p:sp>
        <p:nvSpPr>
          <p:cNvPr id="4" name="Espace réservé du texte 3"/>
          <p:cNvSpPr>
            <a:spLocks noGrp="1"/>
          </p:cNvSpPr>
          <p:nvPr>
            <p:ph type="body" sz="quarter" idx="13"/>
          </p:nvPr>
        </p:nvSpPr>
        <p:spPr/>
        <p:txBody>
          <a:bodyPr/>
          <a:lstStyle/>
          <a:p>
            <a:r>
              <a:rPr lang="fr-FR" dirty="0" smtClean="0"/>
              <a:t>3- </a:t>
            </a:r>
            <a:r>
              <a:rPr lang="fr-FR" dirty="0"/>
              <a:t>EUDAMED: Nouvelle base de données européenne sur les DM/DMDIV</a:t>
            </a:r>
          </a:p>
        </p:txBody>
      </p:sp>
      <p:sp>
        <p:nvSpPr>
          <p:cNvPr id="5" name="Titre 4"/>
          <p:cNvSpPr>
            <a:spLocks noGrp="1"/>
          </p:cNvSpPr>
          <p:nvPr>
            <p:ph type="title"/>
          </p:nvPr>
        </p:nvSpPr>
        <p:spPr>
          <a:xfrm>
            <a:off x="323850" y="682801"/>
            <a:ext cx="8568630" cy="539991"/>
          </a:xfrm>
        </p:spPr>
        <p:txBody>
          <a:bodyPr>
            <a:normAutofit fontScale="90000"/>
          </a:bodyPr>
          <a:lstStyle/>
          <a:p>
            <a:r>
              <a:rPr lang="fr-FR" dirty="0"/>
              <a:t>Présentation des actualités en lien avec la biologie </a:t>
            </a:r>
            <a:r>
              <a:rPr lang="fr-FR" dirty="0" smtClean="0"/>
              <a:t>médicale</a:t>
            </a:r>
            <a:endParaRPr lang="fr-FR" dirty="0"/>
          </a:p>
        </p:txBody>
      </p:sp>
      <p:sp>
        <p:nvSpPr>
          <p:cNvPr id="7" name="Espace réservé du pied de page 6"/>
          <p:cNvSpPr>
            <a:spLocks noGrp="1"/>
          </p:cNvSpPr>
          <p:nvPr>
            <p:ph type="ftr" sz="quarter" idx="3"/>
          </p:nvPr>
        </p:nvSpPr>
        <p:spPr/>
        <p:txBody>
          <a:bodyPr/>
          <a:lstStyle/>
          <a:p>
            <a:r>
              <a:rPr lang="fr-FR" smtClean="0"/>
              <a:t>Direction générale de la santé</a:t>
            </a:r>
            <a:endParaRPr lang="fr-FR" dirty="0"/>
          </a:p>
        </p:txBody>
      </p:sp>
      <p:pic>
        <p:nvPicPr>
          <p:cNvPr id="11" name="Image 10"/>
          <p:cNvPicPr>
            <a:picLocks noChangeAspect="1"/>
          </p:cNvPicPr>
          <p:nvPr/>
        </p:nvPicPr>
        <p:blipFill>
          <a:blip r:embed="rId2"/>
          <a:stretch>
            <a:fillRect/>
          </a:stretch>
        </p:blipFill>
        <p:spPr>
          <a:xfrm>
            <a:off x="1331828" y="1569143"/>
            <a:ext cx="6552673" cy="3150975"/>
          </a:xfrm>
          <a:prstGeom prst="rect">
            <a:avLst/>
          </a:prstGeom>
          <a:ln>
            <a:solidFill>
              <a:schemeClr val="tx1"/>
            </a:solidFill>
          </a:ln>
        </p:spPr>
      </p:pic>
    </p:spTree>
    <p:extLst>
      <p:ext uri="{BB962C8B-B14F-4D97-AF65-F5344CB8AC3E}">
        <p14:creationId xmlns:p14="http://schemas.microsoft.com/office/powerpoint/2010/main" val="15022105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12</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31/01/2023</a:t>
            </a:fld>
            <a:endParaRPr lang="fr-FR" cap="all" dirty="0"/>
          </a:p>
        </p:txBody>
      </p:sp>
      <p:sp>
        <p:nvSpPr>
          <p:cNvPr id="4" name="Espace réservé du texte 3"/>
          <p:cNvSpPr>
            <a:spLocks noGrp="1"/>
          </p:cNvSpPr>
          <p:nvPr>
            <p:ph type="body" sz="quarter" idx="13"/>
          </p:nvPr>
        </p:nvSpPr>
        <p:spPr/>
        <p:txBody>
          <a:bodyPr/>
          <a:lstStyle/>
          <a:p>
            <a:r>
              <a:rPr lang="fr-FR" dirty="0" smtClean="0"/>
              <a:t>4- DMDIVs</a:t>
            </a:r>
            <a:r>
              <a:rPr lang="fr-FR" dirty="0"/>
              <a:t> </a:t>
            </a:r>
            <a:r>
              <a:rPr lang="fr-FR" dirty="0" smtClean="0"/>
              <a:t>fabriqués </a:t>
            </a:r>
            <a:r>
              <a:rPr lang="fr-FR" dirty="0"/>
              <a:t>et utilisés en </a:t>
            </a:r>
            <a:r>
              <a:rPr lang="fr-FR" dirty="0" smtClean="0"/>
              <a:t>interne, DMDIVs dits « in house »</a:t>
            </a:r>
            <a:endParaRPr lang="fr-FR" dirty="0"/>
          </a:p>
        </p:txBody>
      </p:sp>
      <p:sp>
        <p:nvSpPr>
          <p:cNvPr id="5" name="Titre 4"/>
          <p:cNvSpPr>
            <a:spLocks noGrp="1"/>
          </p:cNvSpPr>
          <p:nvPr>
            <p:ph type="title"/>
          </p:nvPr>
        </p:nvSpPr>
        <p:spPr>
          <a:xfrm>
            <a:off x="323850" y="682801"/>
            <a:ext cx="8568630" cy="539991"/>
          </a:xfrm>
        </p:spPr>
        <p:txBody>
          <a:bodyPr>
            <a:normAutofit fontScale="90000"/>
          </a:bodyPr>
          <a:lstStyle/>
          <a:p>
            <a:r>
              <a:rPr lang="fr-FR" dirty="0"/>
              <a:t>Présentation des actualités en lien avec la biologie </a:t>
            </a:r>
            <a:r>
              <a:rPr lang="fr-FR" dirty="0" smtClean="0"/>
              <a:t>médicale</a:t>
            </a:r>
            <a:endParaRPr lang="fr-FR" dirty="0"/>
          </a:p>
        </p:txBody>
      </p:sp>
      <p:sp>
        <p:nvSpPr>
          <p:cNvPr id="6" name="Espace réservé du texte 5"/>
          <p:cNvSpPr>
            <a:spLocks noGrp="1"/>
          </p:cNvSpPr>
          <p:nvPr>
            <p:ph type="body" sz="quarter" idx="14"/>
          </p:nvPr>
        </p:nvSpPr>
        <p:spPr>
          <a:xfrm>
            <a:off x="323850" y="1635646"/>
            <a:ext cx="8424334" cy="3024336"/>
          </a:xfrm>
        </p:spPr>
        <p:txBody>
          <a:bodyPr/>
          <a:lstStyle/>
          <a:p>
            <a:pPr marL="377825" indent="-285750">
              <a:buFont typeface="Arial" panose="020B0604020202020204" pitchFamily="34" charset="0"/>
              <a:buChar char="•"/>
            </a:pPr>
            <a:r>
              <a:rPr lang="fr-FR" dirty="0" smtClean="0"/>
              <a:t>Notion d’ES au sens du règlement </a:t>
            </a:r>
          </a:p>
          <a:p>
            <a:pPr marL="377825" indent="-285750">
              <a:buFont typeface="Arial" panose="020B0604020202020204" pitchFamily="34" charset="0"/>
              <a:buChar char="•"/>
            </a:pPr>
            <a:r>
              <a:rPr lang="fr-FR" dirty="0"/>
              <a:t>Notion de dérogation aux exigences du RDMDIV à l’exception des exigences générales en matière de sécurité et de performances fixées à l’annexe 1</a:t>
            </a:r>
          </a:p>
          <a:p>
            <a:pPr marL="377825" indent="-285750">
              <a:buFont typeface="Arial" panose="020B0604020202020204" pitchFamily="34" charset="0"/>
              <a:buChar char="•"/>
            </a:pPr>
            <a:r>
              <a:rPr lang="fr-FR" dirty="0" smtClean="0"/>
              <a:t>Conditions particulières: </a:t>
            </a:r>
          </a:p>
          <a:p>
            <a:pPr marL="637200" lvl="1" indent="-285750"/>
            <a:r>
              <a:rPr lang="fr-FR" dirty="0" smtClean="0"/>
              <a:t>Pas de transfert entre 2 entités juridiques différentes ;  </a:t>
            </a:r>
          </a:p>
          <a:p>
            <a:pPr marL="637200" lvl="1" indent="-285750"/>
            <a:r>
              <a:rPr lang="fr-FR" dirty="0" smtClean="0"/>
              <a:t>Exigences de qualité et de performance (annexe 1, système de management de la qualité, disposer d’une documentation technique, mesures correctives, notamment) ;</a:t>
            </a:r>
          </a:p>
          <a:p>
            <a:pPr marL="637200" lvl="1" indent="-285750"/>
            <a:r>
              <a:rPr lang="fr-FR" dirty="0"/>
              <a:t>D</a:t>
            </a:r>
            <a:r>
              <a:rPr lang="fr-FR" dirty="0" smtClean="0"/>
              <a:t>émontrer que </a:t>
            </a:r>
            <a:r>
              <a:rPr lang="fr-FR" dirty="0"/>
              <a:t>les besoins spécifiques du groupe cible de patients ne peuvent pas être satisfaits ou ne peuvent pas être satisfaits au niveau de performances approprié par un dispositif équivalent disponible sur le </a:t>
            </a:r>
            <a:r>
              <a:rPr lang="fr-FR" dirty="0" smtClean="0"/>
              <a:t>marché</a:t>
            </a:r>
            <a:r>
              <a:rPr lang="fr-FR" dirty="0"/>
              <a:t>.</a:t>
            </a:r>
            <a:endParaRPr lang="fr-FR" dirty="0" smtClean="0"/>
          </a:p>
          <a:p>
            <a:pPr marL="377825" indent="-285750">
              <a:buFont typeface="Arial" panose="020B0604020202020204" pitchFamily="34" charset="0"/>
              <a:buChar char="•"/>
            </a:pPr>
            <a:r>
              <a:rPr lang="fr-FR" dirty="0" smtClean="0"/>
              <a:t>R (UE) 2022/112 </a:t>
            </a:r>
            <a:r>
              <a:rPr lang="fr-FR" dirty="0"/>
              <a:t>qui </a:t>
            </a:r>
            <a:r>
              <a:rPr lang="fr-FR" dirty="0" smtClean="0"/>
              <a:t>diffère l’application des conditions en matière de dispositifs fabriqués et utilisés en </a:t>
            </a:r>
            <a:r>
              <a:rPr lang="fr-FR" dirty="0"/>
              <a:t>interne </a:t>
            </a:r>
            <a:endParaRPr lang="fr-FR" dirty="0" smtClean="0"/>
          </a:p>
        </p:txBody>
      </p:sp>
      <p:sp>
        <p:nvSpPr>
          <p:cNvPr id="7" name="Espace réservé du pied de page 6"/>
          <p:cNvSpPr>
            <a:spLocks noGrp="1"/>
          </p:cNvSpPr>
          <p:nvPr>
            <p:ph type="ftr" sz="quarter" idx="3"/>
          </p:nvPr>
        </p:nvSpPr>
        <p:spPr/>
        <p:txBody>
          <a:bodyPr/>
          <a:lstStyle/>
          <a:p>
            <a:r>
              <a:rPr lang="fr-FR" smtClean="0"/>
              <a:t>Direction générale de la santé</a:t>
            </a:r>
            <a:endParaRPr lang="fr-FR" dirty="0"/>
          </a:p>
        </p:txBody>
      </p:sp>
    </p:spTree>
    <p:extLst>
      <p:ext uri="{BB962C8B-B14F-4D97-AF65-F5344CB8AC3E}">
        <p14:creationId xmlns:p14="http://schemas.microsoft.com/office/powerpoint/2010/main" val="23398998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13</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31/01/2023</a:t>
            </a:fld>
            <a:endParaRPr lang="fr-FR" cap="all" dirty="0"/>
          </a:p>
        </p:txBody>
      </p:sp>
      <p:sp>
        <p:nvSpPr>
          <p:cNvPr id="5" name="Titre 4"/>
          <p:cNvSpPr>
            <a:spLocks noGrp="1"/>
          </p:cNvSpPr>
          <p:nvPr>
            <p:ph type="title"/>
          </p:nvPr>
        </p:nvSpPr>
        <p:spPr/>
        <p:txBody>
          <a:bodyPr/>
          <a:lstStyle/>
          <a:p>
            <a:r>
              <a:rPr lang="fr-FR" dirty="0" smtClean="0"/>
              <a:t>Questions </a:t>
            </a:r>
            <a:endParaRPr lang="fr-FR" dirty="0"/>
          </a:p>
        </p:txBody>
      </p:sp>
      <p:sp>
        <p:nvSpPr>
          <p:cNvPr id="7" name="Espace réservé du pied de page 6"/>
          <p:cNvSpPr>
            <a:spLocks noGrp="1"/>
          </p:cNvSpPr>
          <p:nvPr>
            <p:ph type="ftr" sz="quarter" idx="3"/>
          </p:nvPr>
        </p:nvSpPr>
        <p:spPr/>
        <p:txBody>
          <a:bodyPr/>
          <a:lstStyle/>
          <a:p>
            <a:r>
              <a:rPr lang="fr-FR" smtClean="0"/>
              <a:t>Direction générale de la santé</a:t>
            </a:r>
            <a:endParaRPr lang="fr-FR" dirty="0"/>
          </a:p>
        </p:txBody>
      </p:sp>
      <p:pic>
        <p:nvPicPr>
          <p:cNvPr id="8" name="Image 7"/>
          <p:cNvPicPr>
            <a:picLocks noChangeAspect="1"/>
          </p:cNvPicPr>
          <p:nvPr/>
        </p:nvPicPr>
        <p:blipFill>
          <a:blip r:embed="rId3"/>
          <a:stretch>
            <a:fillRect/>
          </a:stretch>
        </p:blipFill>
        <p:spPr>
          <a:xfrm>
            <a:off x="2946969" y="949657"/>
            <a:ext cx="3178623" cy="3805671"/>
          </a:xfrm>
          <a:prstGeom prst="rect">
            <a:avLst/>
          </a:prstGeom>
        </p:spPr>
      </p:pic>
    </p:spTree>
    <p:extLst>
      <p:ext uri="{BB962C8B-B14F-4D97-AF65-F5344CB8AC3E}">
        <p14:creationId xmlns:p14="http://schemas.microsoft.com/office/powerpoint/2010/main" val="36574034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14</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31/01/2023</a:t>
            </a:fld>
            <a:endParaRPr lang="fr-FR" cap="all" dirty="0"/>
          </a:p>
        </p:txBody>
      </p:sp>
      <p:sp>
        <p:nvSpPr>
          <p:cNvPr id="7" name="Espace réservé du pied de page 6"/>
          <p:cNvSpPr>
            <a:spLocks noGrp="1"/>
          </p:cNvSpPr>
          <p:nvPr>
            <p:ph type="ftr" sz="quarter" idx="3"/>
          </p:nvPr>
        </p:nvSpPr>
        <p:spPr/>
        <p:txBody>
          <a:bodyPr/>
          <a:lstStyle/>
          <a:p>
            <a:r>
              <a:rPr lang="fr-FR" smtClean="0"/>
              <a:t>Direction générale de la santé</a:t>
            </a:r>
            <a:endParaRPr lang="fr-FR" dirty="0"/>
          </a:p>
        </p:txBody>
      </p:sp>
      <p:pic>
        <p:nvPicPr>
          <p:cNvPr id="8" name="Image 7"/>
          <p:cNvPicPr>
            <a:picLocks noChangeAspect="1"/>
          </p:cNvPicPr>
          <p:nvPr/>
        </p:nvPicPr>
        <p:blipFill>
          <a:blip r:embed="rId2"/>
          <a:stretch>
            <a:fillRect/>
          </a:stretch>
        </p:blipFill>
        <p:spPr>
          <a:xfrm>
            <a:off x="2339752" y="281549"/>
            <a:ext cx="4516423" cy="4783442"/>
          </a:xfrm>
          <a:prstGeom prst="rect">
            <a:avLst/>
          </a:prstGeom>
          <a:ln>
            <a:solidFill>
              <a:schemeClr val="tx1"/>
            </a:solidFill>
          </a:ln>
        </p:spPr>
      </p:pic>
    </p:spTree>
    <p:extLst>
      <p:ext uri="{BB962C8B-B14F-4D97-AF65-F5344CB8AC3E}">
        <p14:creationId xmlns:p14="http://schemas.microsoft.com/office/powerpoint/2010/main" val="22702667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15</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31/01/2023</a:t>
            </a:fld>
            <a:endParaRPr lang="fr-FR" cap="all" dirty="0"/>
          </a:p>
        </p:txBody>
      </p:sp>
      <p:sp>
        <p:nvSpPr>
          <p:cNvPr id="7" name="Espace réservé du pied de page 6"/>
          <p:cNvSpPr>
            <a:spLocks noGrp="1"/>
          </p:cNvSpPr>
          <p:nvPr>
            <p:ph type="ftr" sz="quarter" idx="3"/>
          </p:nvPr>
        </p:nvSpPr>
        <p:spPr/>
        <p:txBody>
          <a:bodyPr/>
          <a:lstStyle/>
          <a:p>
            <a:r>
              <a:rPr lang="fr-FR" smtClean="0"/>
              <a:t>Direction générale de la santé</a:t>
            </a:r>
            <a:endParaRPr lang="fr-FR" dirty="0"/>
          </a:p>
        </p:txBody>
      </p:sp>
      <p:pic>
        <p:nvPicPr>
          <p:cNvPr id="4" name="Image 3"/>
          <p:cNvPicPr>
            <a:picLocks noChangeAspect="1"/>
          </p:cNvPicPr>
          <p:nvPr/>
        </p:nvPicPr>
        <p:blipFill>
          <a:blip r:embed="rId2"/>
          <a:stretch>
            <a:fillRect/>
          </a:stretch>
        </p:blipFill>
        <p:spPr>
          <a:xfrm>
            <a:off x="1695048" y="333062"/>
            <a:ext cx="5753903" cy="4477375"/>
          </a:xfrm>
          <a:prstGeom prst="rect">
            <a:avLst/>
          </a:prstGeom>
          <a:ln>
            <a:solidFill>
              <a:schemeClr val="tx1"/>
            </a:solidFill>
          </a:ln>
        </p:spPr>
      </p:pic>
    </p:spTree>
    <p:extLst>
      <p:ext uri="{BB962C8B-B14F-4D97-AF65-F5344CB8AC3E}">
        <p14:creationId xmlns:p14="http://schemas.microsoft.com/office/powerpoint/2010/main" val="35187794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16</a:t>
            </a:fld>
            <a:endParaRPr lang="fr-FR" dirty="0"/>
          </a:p>
        </p:txBody>
      </p:sp>
      <p:sp>
        <p:nvSpPr>
          <p:cNvPr id="3" name="Espace réservé de la date 2"/>
          <p:cNvSpPr>
            <a:spLocks noGrp="1"/>
          </p:cNvSpPr>
          <p:nvPr>
            <p:ph type="dt" sz="half" idx="2"/>
          </p:nvPr>
        </p:nvSpPr>
        <p:spPr/>
        <p:txBody>
          <a:bodyPr/>
          <a:lstStyle/>
          <a:p>
            <a:fld id="{6A4A60EE-9D13-3442-9796-E718C6343EC1}" type="datetime1">
              <a:rPr lang="fr-FR" cap="all" smtClean="0"/>
              <a:pPr/>
              <a:t>31/01/2023</a:t>
            </a:fld>
            <a:endParaRPr lang="fr-FR" cap="all" dirty="0"/>
          </a:p>
        </p:txBody>
      </p:sp>
      <p:sp>
        <p:nvSpPr>
          <p:cNvPr id="7" name="Espace réservé du pied de page 6"/>
          <p:cNvSpPr>
            <a:spLocks noGrp="1"/>
          </p:cNvSpPr>
          <p:nvPr>
            <p:ph type="ftr" sz="quarter" idx="3"/>
          </p:nvPr>
        </p:nvSpPr>
        <p:spPr/>
        <p:txBody>
          <a:bodyPr/>
          <a:lstStyle/>
          <a:p>
            <a:r>
              <a:rPr lang="fr-FR" smtClean="0"/>
              <a:t>Direction générale de la santé</a:t>
            </a:r>
            <a:endParaRPr lang="fr-FR" dirty="0"/>
          </a:p>
        </p:txBody>
      </p:sp>
      <p:pic>
        <p:nvPicPr>
          <p:cNvPr id="5" name="Image 4"/>
          <p:cNvPicPr>
            <a:picLocks noChangeAspect="1"/>
          </p:cNvPicPr>
          <p:nvPr/>
        </p:nvPicPr>
        <p:blipFill>
          <a:blip r:embed="rId2"/>
          <a:stretch>
            <a:fillRect/>
          </a:stretch>
        </p:blipFill>
        <p:spPr>
          <a:xfrm>
            <a:off x="41094" y="4237"/>
            <a:ext cx="4397325" cy="4367714"/>
          </a:xfrm>
          <a:prstGeom prst="rect">
            <a:avLst/>
          </a:prstGeom>
        </p:spPr>
      </p:pic>
      <p:pic>
        <p:nvPicPr>
          <p:cNvPr id="6" name="Image 5"/>
          <p:cNvPicPr>
            <a:picLocks noChangeAspect="1"/>
          </p:cNvPicPr>
          <p:nvPr/>
        </p:nvPicPr>
        <p:blipFill>
          <a:blip r:embed="rId3"/>
          <a:stretch>
            <a:fillRect/>
          </a:stretch>
        </p:blipFill>
        <p:spPr>
          <a:xfrm>
            <a:off x="4355976" y="0"/>
            <a:ext cx="3960439" cy="4101884"/>
          </a:xfrm>
          <a:prstGeom prst="rect">
            <a:avLst/>
          </a:prstGeom>
        </p:spPr>
      </p:pic>
      <p:pic>
        <p:nvPicPr>
          <p:cNvPr id="8" name="Image 7"/>
          <p:cNvPicPr>
            <a:picLocks noChangeAspect="1"/>
          </p:cNvPicPr>
          <p:nvPr/>
        </p:nvPicPr>
        <p:blipFill>
          <a:blip r:embed="rId4"/>
          <a:stretch>
            <a:fillRect/>
          </a:stretch>
        </p:blipFill>
        <p:spPr>
          <a:xfrm>
            <a:off x="5220072" y="4100902"/>
            <a:ext cx="2661262" cy="991128"/>
          </a:xfrm>
          <a:prstGeom prst="rect">
            <a:avLst/>
          </a:prstGeom>
        </p:spPr>
      </p:pic>
    </p:spTree>
    <p:extLst>
      <p:ext uri="{BB962C8B-B14F-4D97-AF65-F5344CB8AC3E}">
        <p14:creationId xmlns:p14="http://schemas.microsoft.com/office/powerpoint/2010/main" val="71108455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_INTITULE_OFFIC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26" id="{25DB2D80-B418-C445-B794-8EFE4AC572D3}" vid="{D7C109EF-1FF6-B140-BAA4-C929A0D9196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TEMPLATE_INTITULE_OFFICIEL</Template>
  <TotalTime>414</TotalTime>
  <Words>1283</Words>
  <Application>Microsoft Office PowerPoint</Application>
  <PresentationFormat>Affichage à l'écran (16:9)</PresentationFormat>
  <Paragraphs>152</Paragraphs>
  <Slides>16</Slides>
  <Notes>3</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16</vt:i4>
      </vt:variant>
    </vt:vector>
  </HeadingPairs>
  <TitlesOfParts>
    <vt:vector size="19" baseType="lpstr">
      <vt:lpstr>Arial</vt:lpstr>
      <vt:lpstr>Wingdings</vt:lpstr>
      <vt:lpstr>TEMPLATE_INTITULE_OFFICIEL</vt:lpstr>
      <vt:lpstr>Présentation PowerPoint</vt:lpstr>
      <vt:lpstr>Présentation PowerPoint</vt:lpstr>
      <vt:lpstr>Présentation du bureau PP3</vt:lpstr>
      <vt:lpstr>Présentation bureau PP3 – bureau des dispositifs médicaux et autres produits de santé</vt:lpstr>
      <vt:lpstr>Présentation des actualités en lien avec la biologie médicale</vt:lpstr>
      <vt:lpstr>Présentation des actualités en lien avec la biologie médicale</vt:lpstr>
      <vt:lpstr>Présentation des actualités en lien avec la biologie médicale</vt:lpstr>
      <vt:lpstr>Présentation des actualités en lien avec la biologie médicale</vt:lpstr>
      <vt:lpstr>Présentation des actualités en lien avec la biologie médicale</vt:lpstr>
      <vt:lpstr>Présentation des actualités en lien avec la biologie médicale</vt:lpstr>
      <vt:lpstr>Présentation des actualités en lien avec la biologie médicale</vt:lpstr>
      <vt:lpstr>Présentation des actualités en lien avec la biologie médicale</vt:lpstr>
      <vt:lpstr>Questions </vt:lpstr>
      <vt:lpstr>Présentation PowerPoint</vt:lpstr>
      <vt:lpstr>Présentation PowerPoint</vt:lpstr>
      <vt:lpstr>Présentation PowerPoint</vt:lpstr>
    </vt:vector>
  </TitlesOfParts>
  <Manager>Client</Manager>
  <Company>Ministères Chargés des Affaires Sociales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pierre.maurel</dc:creator>
  <cp:lastModifiedBy>DGS/PP/PP3</cp:lastModifiedBy>
  <cp:revision>60</cp:revision>
  <dcterms:created xsi:type="dcterms:W3CDTF">2020-04-07T14:52:41Z</dcterms:created>
  <dcterms:modified xsi:type="dcterms:W3CDTF">2023-01-31T15:14:22Z</dcterms:modified>
</cp:coreProperties>
</file>