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67" r:id="rId2"/>
    <p:sldId id="410" r:id="rId3"/>
    <p:sldId id="418" r:id="rId4"/>
    <p:sldId id="428" r:id="rId5"/>
    <p:sldId id="426" r:id="rId6"/>
    <p:sldId id="407" r:id="rId7"/>
    <p:sldId id="408" r:id="rId8"/>
    <p:sldId id="417" r:id="rId9"/>
    <p:sldId id="411" r:id="rId10"/>
    <p:sldId id="412" r:id="rId11"/>
    <p:sldId id="409" r:id="rId12"/>
    <p:sldId id="379" r:id="rId13"/>
    <p:sldId id="427" r:id="rId14"/>
    <p:sldId id="385" r:id="rId15"/>
    <p:sldId id="416" r:id="rId16"/>
    <p:sldId id="429" r:id="rId17"/>
    <p:sldId id="423" r:id="rId18"/>
    <p:sldId id="425" r:id="rId19"/>
    <p:sldId id="419" r:id="rId20"/>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SIA, Charlotte (DSS/SD1 FINANCEMENT DU SYSTEME DE SOINS/1C)" initials="MC(FDSDS" lastIdx="7" clrIdx="0">
    <p:extLst>
      <p:ext uri="{19B8F6BF-5375-455C-9EA6-DF929625EA0E}">
        <p15:presenceInfo xmlns:p15="http://schemas.microsoft.com/office/powerpoint/2012/main" userId="S-1-5-21-27022435-3177379373-3347635678-76354" providerId="AD"/>
      </p:ext>
    </p:extLst>
  </p:cmAuthor>
  <p:cmAuthor id="2" name="VICARD, Augustin (DSS/EPF)" initials="VA(" lastIdx="2" clrIdx="1">
    <p:extLst>
      <p:ext uri="{19B8F6BF-5375-455C-9EA6-DF929625EA0E}">
        <p15:presenceInfo xmlns:p15="http://schemas.microsoft.com/office/powerpoint/2012/main" userId="S-1-5-21-27022435-3177379373-3347635678-80032" providerId="AD"/>
      </p:ext>
    </p:extLst>
  </p:cmAuthor>
  <p:cmAuthor id="3" name="PRIEUR, Marie (DSS/SD1/1B)" initials="PM(" lastIdx="1" clrIdx="2">
    <p:extLst>
      <p:ext uri="{19B8F6BF-5375-455C-9EA6-DF929625EA0E}">
        <p15:presenceInfo xmlns:p15="http://schemas.microsoft.com/office/powerpoint/2012/main" userId="S-1-5-21-27022435-3177379373-3347635678-1196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1A1D"/>
    <a:srgbClr val="203864"/>
    <a:srgbClr val="CF6D23"/>
    <a:srgbClr val="DAE3F3"/>
    <a:srgbClr val="8A2251"/>
    <a:srgbClr val="6143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4C1A8A3-306A-4EB7-A6B1-4F7E0EB9C5D6}" styleName="Style moyen 3 - Accentuation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6145" autoAdjust="0"/>
  </p:normalViewPr>
  <p:slideViewPr>
    <p:cSldViewPr snapToGrid="0">
      <p:cViewPr varScale="1">
        <p:scale>
          <a:sx n="63" d="100"/>
          <a:sy n="63" d="100"/>
        </p:scale>
        <p:origin x="3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BILLIONNET-09117\Documents\Mes%20documents\Etudes\laboratoires%20d'analyse\C&amp;P\Nb%20sites%20par%20EJ.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BILLIONNET-09117\Documents\Mes%20documents\Etudes\laboratoires%20d'analyse\DIane\R&#233;sultats%20DIANE%20V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BILLIONNET-09117\Documents\Mes%20documents\Etudes\laboratoires%20d'analyse\DIane\R&#233;sultats%20DIANE%20V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BILLIONNET-09117\Documents\Mes%20documents\Etudes\laboratoires%20d'analyse\DIane\R&#233;sultats%20DIANE%20V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spPr>
            <a:solidFill>
              <a:schemeClr val="accent6"/>
            </a:solidFill>
          </c:spPr>
          <c:invertIfNegative val="0"/>
          <c:cat>
            <c:strRef>
              <c:f>'2021'!$F$27:$F$40</c:f>
              <c:strCache>
                <c:ptCount val="14"/>
                <c:pt idx="0">
                  <c:v>Corse</c:v>
                </c:pt>
                <c:pt idx="1">
                  <c:v>DOM</c:v>
                </c:pt>
                <c:pt idx="2">
                  <c:v>Bourgogne-Franche-Comte</c:v>
                </c:pt>
                <c:pt idx="3">
                  <c:v>Normandie</c:v>
                </c:pt>
                <c:pt idx="4">
                  <c:v>Grand-Est</c:v>
                </c:pt>
                <c:pt idx="5">
                  <c:v>Pays-de-la-Loire</c:v>
                </c:pt>
                <c:pt idx="6">
                  <c:v>Bretagne</c:v>
                </c:pt>
                <c:pt idx="7">
                  <c:v>Hauts-de-France</c:v>
                </c:pt>
                <c:pt idx="8">
                  <c:v>Ile-de-France</c:v>
                </c:pt>
                <c:pt idx="9">
                  <c:v>Centre-Val-de-Loire</c:v>
                </c:pt>
                <c:pt idx="10">
                  <c:v>Nouvelle-Aquitaine</c:v>
                </c:pt>
                <c:pt idx="11">
                  <c:v>Auvergne-Rhone-Alpes</c:v>
                </c:pt>
                <c:pt idx="12">
                  <c:v>Provence-Alpes-Cote-dAzur</c:v>
                </c:pt>
                <c:pt idx="13">
                  <c:v>Occitanie</c:v>
                </c:pt>
              </c:strCache>
            </c:strRef>
          </c:cat>
          <c:val>
            <c:numRef>
              <c:f>'2021'!$I$27:$I$40</c:f>
              <c:numCache>
                <c:formatCode>0%</c:formatCode>
                <c:ptCount val="14"/>
                <c:pt idx="0">
                  <c:v>0.28000000000000003</c:v>
                </c:pt>
                <c:pt idx="1">
                  <c:v>0.38410596026490068</c:v>
                </c:pt>
                <c:pt idx="2">
                  <c:v>0.3971631205673759</c:v>
                </c:pt>
                <c:pt idx="3">
                  <c:v>0.41891891891891891</c:v>
                </c:pt>
                <c:pt idx="4">
                  <c:v>0.42328042328042326</c:v>
                </c:pt>
                <c:pt idx="5">
                  <c:v>0.51086956521739135</c:v>
                </c:pt>
                <c:pt idx="6">
                  <c:v>0.51298701298701299</c:v>
                </c:pt>
                <c:pt idx="7">
                  <c:v>0.52702702702702697</c:v>
                </c:pt>
                <c:pt idx="8">
                  <c:v>0.5977011494252874</c:v>
                </c:pt>
                <c:pt idx="9">
                  <c:v>0.62686567164179108</c:v>
                </c:pt>
                <c:pt idx="10">
                  <c:v>0.68</c:v>
                </c:pt>
                <c:pt idx="11">
                  <c:v>0.74766355140186913</c:v>
                </c:pt>
                <c:pt idx="12">
                  <c:v>0.80269814502529513</c:v>
                </c:pt>
                <c:pt idx="13">
                  <c:v>0.8177215189873418</c:v>
                </c:pt>
              </c:numCache>
            </c:numRef>
          </c:val>
          <c:extLst>
            <c:ext xmlns:c16="http://schemas.microsoft.com/office/drawing/2014/chart" uri="{C3380CC4-5D6E-409C-BE32-E72D297353CC}">
              <c16:uniqueId val="{00000000-75E6-4800-B494-19A07FB5F6FD}"/>
            </c:ext>
          </c:extLst>
        </c:ser>
        <c:dLbls>
          <c:showLegendKey val="0"/>
          <c:showVal val="0"/>
          <c:showCatName val="0"/>
          <c:showSerName val="0"/>
          <c:showPercent val="0"/>
          <c:showBubbleSize val="0"/>
        </c:dLbls>
        <c:gapWidth val="150"/>
        <c:axId val="103666432"/>
        <c:axId val="103667968"/>
      </c:barChart>
      <c:catAx>
        <c:axId val="103666432"/>
        <c:scaling>
          <c:orientation val="minMax"/>
        </c:scaling>
        <c:delete val="0"/>
        <c:axPos val="l"/>
        <c:numFmt formatCode="General" sourceLinked="0"/>
        <c:majorTickMark val="out"/>
        <c:minorTickMark val="none"/>
        <c:tickLblPos val="nextTo"/>
        <c:crossAx val="103667968"/>
        <c:crosses val="autoZero"/>
        <c:auto val="1"/>
        <c:lblAlgn val="ctr"/>
        <c:lblOffset val="100"/>
        <c:noMultiLvlLbl val="0"/>
      </c:catAx>
      <c:valAx>
        <c:axId val="103667968"/>
        <c:scaling>
          <c:orientation val="minMax"/>
        </c:scaling>
        <c:delete val="0"/>
        <c:axPos val="b"/>
        <c:title>
          <c:tx>
            <c:rich>
              <a:bodyPr/>
              <a:lstStyle/>
              <a:p>
                <a:pPr>
                  <a:defRPr sz="1600"/>
                </a:pPr>
                <a:r>
                  <a:rPr lang="fr-FR" sz="1600" dirty="0" smtClean="0"/>
                  <a:t>% des sites détenus</a:t>
                </a:r>
                <a:r>
                  <a:rPr lang="fr-FR" sz="1600" baseline="0" dirty="0" smtClean="0"/>
                  <a:t> par les six premiers groupes</a:t>
                </a:r>
                <a:endParaRPr lang="fr-FR" sz="1600" dirty="0"/>
              </a:p>
            </c:rich>
          </c:tx>
          <c:layout>
            <c:manualLayout>
              <c:xMode val="edge"/>
              <c:yMode val="edge"/>
              <c:x val="0.35641666722750531"/>
              <c:y val="0.95100661946034815"/>
            </c:manualLayout>
          </c:layout>
          <c:overlay val="0"/>
        </c:title>
        <c:numFmt formatCode="0%" sourceLinked="1"/>
        <c:majorTickMark val="out"/>
        <c:minorTickMark val="none"/>
        <c:tickLblPos val="nextTo"/>
        <c:crossAx val="103666432"/>
        <c:crosses val="autoZero"/>
        <c:crossBetween val="between"/>
      </c:valAx>
    </c:plotArea>
    <c:plotVisOnly val="1"/>
    <c:dispBlanksAs val="gap"/>
    <c:showDLblsOverMax val="0"/>
  </c:chart>
  <c:spPr>
    <a:ln>
      <a:noFill/>
    </a:ln>
  </c:spPr>
  <c:txPr>
    <a:bodyPr/>
    <a:lstStyle/>
    <a:p>
      <a:pPr>
        <a:defRPr sz="1400">
          <a:latin typeface="Arial" panose="020B0604020202020204" pitchFamily="34" charset="0"/>
          <a:cs typeface="Arial" panose="020B0604020202020204" pitchFamily="34" charset="0"/>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741156172496127E-2"/>
          <c:y val="2.0641907722037951E-2"/>
          <c:w val="0.89162025126966626"/>
          <c:h val="0.75912768953663012"/>
        </c:manualLayout>
      </c:layout>
      <c:lineChart>
        <c:grouping val="standard"/>
        <c:varyColors val="0"/>
        <c:ser>
          <c:idx val="0"/>
          <c:order val="0"/>
          <c:tx>
            <c:strRef>
              <c:f>Concentration!$F$114:$F$214</c:f>
              <c:strCache>
                <c:ptCount val="1"/>
                <c:pt idx="0">
                  <c:v>0% 20% 32% 43% 52% 60% 65% 67% 69% 71% 72% 74% 75% 76% 77% 78% 78% 80% 81% 81% 82% 82% 83% 83% 84% 84% 85% 85% 86% 86% 87% 87% 88% 88% 89% 89% 89% 90% 90% 90% 91% 91% 91% 92% 92% 92% 93% 93% 93% 94% 94% 94% 94% 95% 95% 95% 95% 95% 96% 96% 96% 96% 96% 97% </c:v>
                </c:pt>
              </c:strCache>
            </c:strRef>
          </c:tx>
          <c:spPr>
            <a:ln w="47625">
              <a:solidFill>
                <a:schemeClr val="accent2"/>
              </a:solidFill>
            </a:ln>
          </c:spPr>
          <c:marker>
            <c:symbol val="none"/>
          </c:marker>
          <c:cat>
            <c:numRef>
              <c:f>Concentration!$B$114:$B$214</c:f>
              <c:numCache>
                <c:formatCode>0%</c:formatCode>
                <c:ptCount val="101"/>
                <c:pt idx="0">
                  <c:v>0</c:v>
                </c:pt>
                <c:pt idx="1">
                  <c:v>9.7087378640776691E-3</c:v>
                </c:pt>
                <c:pt idx="2">
                  <c:v>1.9417475728155338E-2</c:v>
                </c:pt>
                <c:pt idx="3">
                  <c:v>2.9126213592233011E-2</c:v>
                </c:pt>
                <c:pt idx="4">
                  <c:v>3.8834951456310676E-2</c:v>
                </c:pt>
                <c:pt idx="5">
                  <c:v>4.8543689320388349E-2</c:v>
                </c:pt>
                <c:pt idx="6">
                  <c:v>5.8252427184466021E-2</c:v>
                </c:pt>
                <c:pt idx="7">
                  <c:v>6.7961165048543687E-2</c:v>
                </c:pt>
                <c:pt idx="8">
                  <c:v>7.7669902912621352E-2</c:v>
                </c:pt>
                <c:pt idx="9">
                  <c:v>8.7378640776699032E-2</c:v>
                </c:pt>
                <c:pt idx="10">
                  <c:v>9.7087378640776698E-2</c:v>
                </c:pt>
                <c:pt idx="11">
                  <c:v>0.10679611650485436</c:v>
                </c:pt>
                <c:pt idx="12">
                  <c:v>0.11650485436893204</c:v>
                </c:pt>
                <c:pt idx="13">
                  <c:v>0.12621359223300971</c:v>
                </c:pt>
                <c:pt idx="14">
                  <c:v>0.13592233009708737</c:v>
                </c:pt>
                <c:pt idx="15">
                  <c:v>0.14563106796116504</c:v>
                </c:pt>
                <c:pt idx="16">
                  <c:v>0.1553398058252427</c:v>
                </c:pt>
                <c:pt idx="17">
                  <c:v>0.17475728155339806</c:v>
                </c:pt>
                <c:pt idx="18">
                  <c:v>0.18446601941747573</c:v>
                </c:pt>
                <c:pt idx="19">
                  <c:v>0.1941747572815534</c:v>
                </c:pt>
                <c:pt idx="20">
                  <c:v>0.20388349514563106</c:v>
                </c:pt>
                <c:pt idx="21">
                  <c:v>0.21359223300970873</c:v>
                </c:pt>
                <c:pt idx="22">
                  <c:v>0.22330097087378642</c:v>
                </c:pt>
                <c:pt idx="23">
                  <c:v>0.23300970873786409</c:v>
                </c:pt>
                <c:pt idx="24">
                  <c:v>0.24271844660194175</c:v>
                </c:pt>
                <c:pt idx="25">
                  <c:v>0.25242718446601942</c:v>
                </c:pt>
                <c:pt idx="26">
                  <c:v>0.26213592233009708</c:v>
                </c:pt>
                <c:pt idx="27">
                  <c:v>0.27184466019417475</c:v>
                </c:pt>
                <c:pt idx="28">
                  <c:v>0.28155339805825241</c:v>
                </c:pt>
                <c:pt idx="29">
                  <c:v>0.29126213592233008</c:v>
                </c:pt>
                <c:pt idx="30">
                  <c:v>0.30097087378640774</c:v>
                </c:pt>
                <c:pt idx="31">
                  <c:v>0.31067961165048541</c:v>
                </c:pt>
                <c:pt idx="32">
                  <c:v>0.32038834951456313</c:v>
                </c:pt>
                <c:pt idx="33">
                  <c:v>0.3300970873786408</c:v>
                </c:pt>
                <c:pt idx="34">
                  <c:v>0.33980582524271846</c:v>
                </c:pt>
                <c:pt idx="35">
                  <c:v>0.34951456310679613</c:v>
                </c:pt>
                <c:pt idx="36">
                  <c:v>0.35922330097087379</c:v>
                </c:pt>
                <c:pt idx="37">
                  <c:v>0.36893203883495146</c:v>
                </c:pt>
                <c:pt idx="38">
                  <c:v>0.37864077669902912</c:v>
                </c:pt>
                <c:pt idx="39">
                  <c:v>0.38834951456310679</c:v>
                </c:pt>
                <c:pt idx="40">
                  <c:v>0.39805825242718446</c:v>
                </c:pt>
                <c:pt idx="41">
                  <c:v>0.40776699029126212</c:v>
                </c:pt>
                <c:pt idx="42">
                  <c:v>0.41747572815533979</c:v>
                </c:pt>
                <c:pt idx="43">
                  <c:v>0.42718446601941745</c:v>
                </c:pt>
                <c:pt idx="44">
                  <c:v>0.43689320388349512</c:v>
                </c:pt>
                <c:pt idx="45">
                  <c:v>0.44660194174757284</c:v>
                </c:pt>
                <c:pt idx="46">
                  <c:v>0.4563106796116505</c:v>
                </c:pt>
                <c:pt idx="47">
                  <c:v>0.46601941747572817</c:v>
                </c:pt>
                <c:pt idx="48">
                  <c:v>0.47572815533980584</c:v>
                </c:pt>
                <c:pt idx="49">
                  <c:v>0.4854368932038835</c:v>
                </c:pt>
                <c:pt idx="50">
                  <c:v>0.50485436893203883</c:v>
                </c:pt>
                <c:pt idx="51">
                  <c:v>0.5145631067961165</c:v>
                </c:pt>
                <c:pt idx="52">
                  <c:v>0.52427184466019416</c:v>
                </c:pt>
                <c:pt idx="53">
                  <c:v>0.53398058252427183</c:v>
                </c:pt>
                <c:pt idx="54">
                  <c:v>0.5436893203883495</c:v>
                </c:pt>
                <c:pt idx="55">
                  <c:v>0.55339805825242716</c:v>
                </c:pt>
                <c:pt idx="56">
                  <c:v>0.56310679611650483</c:v>
                </c:pt>
                <c:pt idx="57">
                  <c:v>0.57281553398058249</c:v>
                </c:pt>
                <c:pt idx="58">
                  <c:v>0.58252427184466016</c:v>
                </c:pt>
                <c:pt idx="59">
                  <c:v>0.59223300970873782</c:v>
                </c:pt>
                <c:pt idx="60">
                  <c:v>0.60194174757281549</c:v>
                </c:pt>
                <c:pt idx="61">
                  <c:v>0.61165048543689315</c:v>
                </c:pt>
                <c:pt idx="62">
                  <c:v>0.62135922330097082</c:v>
                </c:pt>
                <c:pt idx="63">
                  <c:v>0.6310679611650486</c:v>
                </c:pt>
                <c:pt idx="64">
                  <c:v>0.64077669902912626</c:v>
                </c:pt>
                <c:pt idx="65">
                  <c:v>0.65048543689320393</c:v>
                </c:pt>
                <c:pt idx="66">
                  <c:v>0.66019417475728159</c:v>
                </c:pt>
                <c:pt idx="67">
                  <c:v>0.66990291262135926</c:v>
                </c:pt>
                <c:pt idx="68">
                  <c:v>0.67961165048543692</c:v>
                </c:pt>
                <c:pt idx="69">
                  <c:v>0.68932038834951459</c:v>
                </c:pt>
                <c:pt idx="70">
                  <c:v>0.69902912621359226</c:v>
                </c:pt>
                <c:pt idx="71">
                  <c:v>0.70873786407766992</c:v>
                </c:pt>
                <c:pt idx="72">
                  <c:v>0.71844660194174759</c:v>
                </c:pt>
                <c:pt idx="73">
                  <c:v>0.72815533980582525</c:v>
                </c:pt>
                <c:pt idx="74">
                  <c:v>0.73786407766990292</c:v>
                </c:pt>
                <c:pt idx="75">
                  <c:v>0.74757281553398058</c:v>
                </c:pt>
                <c:pt idx="76">
                  <c:v>0.75728155339805825</c:v>
                </c:pt>
                <c:pt idx="77">
                  <c:v>0.76699029126213591</c:v>
                </c:pt>
                <c:pt idx="78">
                  <c:v>0.77669902912621358</c:v>
                </c:pt>
                <c:pt idx="79">
                  <c:v>0.78640776699029125</c:v>
                </c:pt>
                <c:pt idx="80">
                  <c:v>0.79611650485436891</c:v>
                </c:pt>
                <c:pt idx="81">
                  <c:v>0.80582524271844658</c:v>
                </c:pt>
                <c:pt idx="82">
                  <c:v>0.81553398058252424</c:v>
                </c:pt>
                <c:pt idx="83">
                  <c:v>0.82524271844660191</c:v>
                </c:pt>
                <c:pt idx="84">
                  <c:v>0.84466019417475724</c:v>
                </c:pt>
                <c:pt idx="85">
                  <c:v>0.85436893203883491</c:v>
                </c:pt>
                <c:pt idx="86">
                  <c:v>0.86407766990291257</c:v>
                </c:pt>
                <c:pt idx="87">
                  <c:v>0.87378640776699024</c:v>
                </c:pt>
                <c:pt idx="88">
                  <c:v>0.88349514563106801</c:v>
                </c:pt>
                <c:pt idx="89">
                  <c:v>0.89320388349514568</c:v>
                </c:pt>
                <c:pt idx="90">
                  <c:v>0.90291262135922334</c:v>
                </c:pt>
                <c:pt idx="91">
                  <c:v>0.91262135922330101</c:v>
                </c:pt>
                <c:pt idx="92">
                  <c:v>0.92233009708737868</c:v>
                </c:pt>
                <c:pt idx="93">
                  <c:v>0.93203883495145634</c:v>
                </c:pt>
                <c:pt idx="94">
                  <c:v>0.94174757281553401</c:v>
                </c:pt>
                <c:pt idx="95">
                  <c:v>0.95145631067961167</c:v>
                </c:pt>
                <c:pt idx="96">
                  <c:v>0.96116504854368934</c:v>
                </c:pt>
                <c:pt idx="97">
                  <c:v>0.970873786407767</c:v>
                </c:pt>
                <c:pt idx="98">
                  <c:v>0.98058252427184467</c:v>
                </c:pt>
                <c:pt idx="99">
                  <c:v>0.99029126213592233</c:v>
                </c:pt>
                <c:pt idx="100">
                  <c:v>1</c:v>
                </c:pt>
              </c:numCache>
            </c:numRef>
          </c:cat>
          <c:val>
            <c:numRef>
              <c:f>Concentration!$F$2:$F$109</c:f>
              <c:numCache>
                <c:formatCode>0%</c:formatCode>
                <c:ptCount val="108"/>
                <c:pt idx="0">
                  <c:v>0</c:v>
                </c:pt>
                <c:pt idx="1">
                  <c:v>0.19974626340576696</c:v>
                </c:pt>
                <c:pt idx="2">
                  <c:v>0.31830787853648113</c:v>
                </c:pt>
                <c:pt idx="3">
                  <c:v>0.42867867022482359</c:v>
                </c:pt>
                <c:pt idx="4">
                  <c:v>0.52095677233460702</c:v>
                </c:pt>
                <c:pt idx="5">
                  <c:v>0.59556722251714145</c:v>
                </c:pt>
                <c:pt idx="6">
                  <c:v>0.64831968403237872</c:v>
                </c:pt>
                <c:pt idx="7">
                  <c:v>0.67366394755084613</c:v>
                </c:pt>
                <c:pt idx="8">
                  <c:v>0.69197645187160106</c:v>
                </c:pt>
                <c:pt idx="9">
                  <c:v>0.70950136055854474</c:v>
                </c:pt>
                <c:pt idx="10">
                  <c:v>0.72327718858700352</c:v>
                </c:pt>
                <c:pt idx="11">
                  <c:v>0.73685522715354779</c:v>
                </c:pt>
                <c:pt idx="12">
                  <c:v>0.74868945677135312</c:v>
                </c:pt>
                <c:pt idx="13">
                  <c:v>0.75820081394107453</c:v>
                </c:pt>
                <c:pt idx="14">
                  <c:v>0.7672300005072672</c:v>
                </c:pt>
                <c:pt idx="15">
                  <c:v>0.77576026829195599</c:v>
                </c:pt>
                <c:pt idx="16">
                  <c:v>0.78361005984675447</c:v>
                </c:pt>
                <c:pt idx="17">
                  <c:v>0.79145273716131415</c:v>
                </c:pt>
                <c:pt idx="18">
                  <c:v>0.79906710169730677</c:v>
                </c:pt>
                <c:pt idx="19">
                  <c:v>0.80549735612759876</c:v>
                </c:pt>
                <c:pt idx="20">
                  <c:v>0.81153330846190397</c:v>
                </c:pt>
                <c:pt idx="21">
                  <c:v>0.81731913837185022</c:v>
                </c:pt>
                <c:pt idx="22">
                  <c:v>0.82299910702871493</c:v>
                </c:pt>
                <c:pt idx="23">
                  <c:v>0.82867765793126014</c:v>
                </c:pt>
                <c:pt idx="24">
                  <c:v>0.83406592745714825</c:v>
                </c:pt>
                <c:pt idx="25">
                  <c:v>0.83935569107332364</c:v>
                </c:pt>
                <c:pt idx="26">
                  <c:v>0.844562387869641</c:v>
                </c:pt>
                <c:pt idx="27">
                  <c:v>0.84976680437368135</c:v>
                </c:pt>
                <c:pt idx="28">
                  <c:v>0.85487986146852568</c:v>
                </c:pt>
                <c:pt idx="29">
                  <c:v>0.85971880977341342</c:v>
                </c:pt>
                <c:pt idx="30">
                  <c:v>0.86436679421203333</c:v>
                </c:pt>
                <c:pt idx="31">
                  <c:v>0.86886445764085252</c:v>
                </c:pt>
                <c:pt idx="32">
                  <c:v>0.87328463527789602</c:v>
                </c:pt>
                <c:pt idx="33">
                  <c:v>0.87745110790182079</c:v>
                </c:pt>
                <c:pt idx="34">
                  <c:v>0.88140865957003467</c:v>
                </c:pt>
                <c:pt idx="35">
                  <c:v>0.88526214637327538</c:v>
                </c:pt>
                <c:pt idx="36">
                  <c:v>0.88907246552882324</c:v>
                </c:pt>
                <c:pt idx="37">
                  <c:v>0.89285955219053159</c:v>
                </c:pt>
                <c:pt idx="38">
                  <c:v>0.89663301482749602</c:v>
                </c:pt>
                <c:pt idx="39">
                  <c:v>0.90026511632237827</c:v>
                </c:pt>
                <c:pt idx="40">
                  <c:v>0.90388379414582176</c:v>
                </c:pt>
                <c:pt idx="41">
                  <c:v>0.9074920468057649</c:v>
                </c:pt>
                <c:pt idx="42">
                  <c:v>0.91092905511880384</c:v>
                </c:pt>
                <c:pt idx="43">
                  <c:v>0.91428236498970106</c:v>
                </c:pt>
                <c:pt idx="44">
                  <c:v>0.91756503334147255</c:v>
                </c:pt>
                <c:pt idx="45">
                  <c:v>0.92063779934592038</c:v>
                </c:pt>
                <c:pt idx="46">
                  <c:v>0.92370081255897629</c:v>
                </c:pt>
                <c:pt idx="47">
                  <c:v>0.9267539541269848</c:v>
                </c:pt>
                <c:pt idx="48">
                  <c:v>0.92966573455291113</c:v>
                </c:pt>
                <c:pt idx="49">
                  <c:v>0.93255330618711285</c:v>
                </c:pt>
                <c:pt idx="50">
                  <c:v>0.93500282569472293</c:v>
                </c:pt>
                <c:pt idx="51">
                  <c:v>0.93742764062107398</c:v>
                </c:pt>
                <c:pt idx="52">
                  <c:v>0.93981231866794879</c:v>
                </c:pt>
                <c:pt idx="53">
                  <c:v>0.9421381471762369</c:v>
                </c:pt>
                <c:pt idx="54">
                  <c:v>0.94443040971429071</c:v>
                </c:pt>
                <c:pt idx="55">
                  <c:v>0.94656476668141087</c:v>
                </c:pt>
                <c:pt idx="56">
                  <c:v>0.94868471518966058</c:v>
                </c:pt>
                <c:pt idx="57">
                  <c:v>0.95078989528225466</c:v>
                </c:pt>
                <c:pt idx="58">
                  <c:v>0.95289039763454852</c:v>
                </c:pt>
                <c:pt idx="59">
                  <c:v>0.95498496409570277</c:v>
                </c:pt>
                <c:pt idx="60">
                  <c:v>0.95704701898833833</c:v>
                </c:pt>
                <c:pt idx="61">
                  <c:v>0.95909912922582363</c:v>
                </c:pt>
                <c:pt idx="62">
                  <c:v>0.96114801513342518</c:v>
                </c:pt>
                <c:pt idx="63">
                  <c:v>0.96303953200945236</c:v>
                </c:pt>
                <c:pt idx="64">
                  <c:v>0.96490611508645618</c:v>
                </c:pt>
                <c:pt idx="65">
                  <c:v>0.96674251103286191</c:v>
                </c:pt>
                <c:pt idx="66">
                  <c:v>0.96847684734525419</c:v>
                </c:pt>
                <c:pt idx="67">
                  <c:v>0.97019928470881744</c:v>
                </c:pt>
                <c:pt idx="68">
                  <c:v>0.97192169830164965</c:v>
                </c:pt>
                <c:pt idx="69">
                  <c:v>0.97363621152220692</c:v>
                </c:pt>
                <c:pt idx="70">
                  <c:v>0.97534236423705156</c:v>
                </c:pt>
                <c:pt idx="71">
                  <c:v>0.97704029227893285</c:v>
                </c:pt>
                <c:pt idx="72">
                  <c:v>0.97870451851783058</c:v>
                </c:pt>
                <c:pt idx="73">
                  <c:v>0.98031468671836941</c:v>
                </c:pt>
                <c:pt idx="74">
                  <c:v>0.98190225404735221</c:v>
                </c:pt>
                <c:pt idx="75">
                  <c:v>0.98348754447987674</c:v>
                </c:pt>
                <c:pt idx="76">
                  <c:v>0.98506560691223499</c:v>
                </c:pt>
                <c:pt idx="77">
                  <c:v>0.98640645272931682</c:v>
                </c:pt>
                <c:pt idx="78">
                  <c:v>0.98770291519560061</c:v>
                </c:pt>
                <c:pt idx="79">
                  <c:v>0.98898256156753461</c:v>
                </c:pt>
                <c:pt idx="80">
                  <c:v>0.99009608448720909</c:v>
                </c:pt>
                <c:pt idx="81">
                  <c:v>0.9911754454704621</c:v>
                </c:pt>
                <c:pt idx="82">
                  <c:v>0.99223854048199966</c:v>
                </c:pt>
                <c:pt idx="83">
                  <c:v>0.99327629249835714</c:v>
                </c:pt>
                <c:pt idx="84">
                  <c:v>0.99425618146146888</c:v>
                </c:pt>
                <c:pt idx="85">
                  <c:v>0.99521965673475032</c:v>
                </c:pt>
                <c:pt idx="86">
                  <c:v>0.99598935470594629</c:v>
                </c:pt>
                <c:pt idx="87">
                  <c:v>0.99671060622923413</c:v>
                </c:pt>
                <c:pt idx="88">
                  <c:v>0.99738030413047618</c:v>
                </c:pt>
                <c:pt idx="89">
                  <c:v>0.99791187031324802</c:v>
                </c:pt>
                <c:pt idx="90">
                  <c:v>0.99834044301185565</c:v>
                </c:pt>
                <c:pt idx="91">
                  <c:v>0.99870777891130957</c:v>
                </c:pt>
                <c:pt idx="92">
                  <c:v>0.99896748603403329</c:v>
                </c:pt>
                <c:pt idx="93">
                  <c:v>0.99921372873549341</c:v>
                </c:pt>
                <c:pt idx="94">
                  <c:v>0.99938209852184279</c:v>
                </c:pt>
                <c:pt idx="95">
                  <c:v>0.99952569241473999</c:v>
                </c:pt>
                <c:pt idx="96">
                  <c:v>0.99964788585800213</c:v>
                </c:pt>
                <c:pt idx="97">
                  <c:v>0.99974881298646923</c:v>
                </c:pt>
                <c:pt idx="98">
                  <c:v>0.99983787342638519</c:v>
                </c:pt>
                <c:pt idx="99">
                  <c:v>0.99991684488885513</c:v>
                </c:pt>
                <c:pt idx="100">
                  <c:v>0.99997707652566481</c:v>
                </c:pt>
                <c:pt idx="101">
                  <c:v>0.99999020136505534</c:v>
                </c:pt>
                <c:pt idx="102">
                  <c:v>0.99999872656797639</c:v>
                </c:pt>
                <c:pt idx="103">
                  <c:v>1</c:v>
                </c:pt>
              </c:numCache>
            </c:numRef>
          </c:val>
          <c:smooth val="0"/>
          <c:extLst>
            <c:ext xmlns:c16="http://schemas.microsoft.com/office/drawing/2014/chart" uri="{C3380CC4-5D6E-409C-BE32-E72D297353CC}">
              <c16:uniqueId val="{00000000-1F10-4C96-85FF-FC9A69C6A6A3}"/>
            </c:ext>
          </c:extLst>
        </c:ser>
        <c:dLbls>
          <c:showLegendKey val="0"/>
          <c:showVal val="0"/>
          <c:showCatName val="0"/>
          <c:showSerName val="0"/>
          <c:showPercent val="0"/>
          <c:showBubbleSize val="0"/>
        </c:dLbls>
        <c:hiLowLines/>
        <c:smooth val="0"/>
        <c:axId val="206800000"/>
        <c:axId val="206801920"/>
      </c:lineChart>
      <c:catAx>
        <c:axId val="206800000"/>
        <c:scaling>
          <c:orientation val="minMax"/>
        </c:scaling>
        <c:delete val="0"/>
        <c:axPos val="b"/>
        <c:title>
          <c:tx>
            <c:rich>
              <a:bodyPr/>
              <a:lstStyle/>
              <a:p>
                <a:pPr>
                  <a:defRPr sz="1300" baseline="0"/>
                </a:pPr>
                <a:r>
                  <a:rPr lang="fr-FR" sz="1300" baseline="0"/>
                  <a:t>% de groupes/laboratoires</a:t>
                </a:r>
              </a:p>
            </c:rich>
          </c:tx>
          <c:layout/>
          <c:overlay val="0"/>
        </c:title>
        <c:numFmt formatCode="0%" sourceLinked="1"/>
        <c:majorTickMark val="out"/>
        <c:minorTickMark val="none"/>
        <c:tickLblPos val="nextTo"/>
        <c:txPr>
          <a:bodyPr/>
          <a:lstStyle/>
          <a:p>
            <a:pPr>
              <a:defRPr sz="1200" baseline="0"/>
            </a:pPr>
            <a:endParaRPr lang="fr-FR"/>
          </a:p>
        </c:txPr>
        <c:crossAx val="206801920"/>
        <c:crosses val="autoZero"/>
        <c:auto val="1"/>
        <c:lblAlgn val="ctr"/>
        <c:lblOffset val="100"/>
        <c:tickLblSkip val="5"/>
        <c:tickMarkSkip val="5"/>
        <c:noMultiLvlLbl val="0"/>
      </c:catAx>
      <c:valAx>
        <c:axId val="206801920"/>
        <c:scaling>
          <c:orientation val="minMax"/>
          <c:max val="1"/>
        </c:scaling>
        <c:delete val="0"/>
        <c:axPos val="l"/>
        <c:majorGridlines>
          <c:spPr>
            <a:ln>
              <a:solidFill>
                <a:schemeClr val="bg1">
                  <a:lumMod val="65000"/>
                </a:schemeClr>
              </a:solidFill>
            </a:ln>
          </c:spPr>
        </c:majorGridlines>
        <c:numFmt formatCode="0%" sourceLinked="1"/>
        <c:majorTickMark val="out"/>
        <c:minorTickMark val="none"/>
        <c:tickLblPos val="nextTo"/>
        <c:txPr>
          <a:bodyPr/>
          <a:lstStyle/>
          <a:p>
            <a:pPr>
              <a:defRPr sz="1200" baseline="0"/>
            </a:pPr>
            <a:endParaRPr lang="fr-FR"/>
          </a:p>
        </c:txPr>
        <c:crossAx val="206800000"/>
        <c:crosses val="autoZero"/>
        <c:crossBetween val="between"/>
      </c:valAx>
    </c:plotArea>
    <c:plotVisOnly val="1"/>
    <c:dispBlanksAs val="gap"/>
    <c:showDLblsOverMax val="0"/>
  </c:chart>
  <c:txPr>
    <a:bodyPr/>
    <a:lstStyle/>
    <a:p>
      <a:pPr>
        <a:defRPr sz="11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EBE total</a:t>
            </a:r>
            <a:r>
              <a:rPr lang="en-US" baseline="0" dirty="0"/>
              <a:t> </a:t>
            </a:r>
            <a:r>
              <a:rPr lang="en-US" dirty="0" err="1" smtClean="0"/>
              <a:t>en</a:t>
            </a:r>
            <a:r>
              <a:rPr lang="en-US" baseline="0" dirty="0" smtClean="0"/>
              <a:t> </a:t>
            </a:r>
            <a:r>
              <a:rPr lang="en-US" dirty="0"/>
              <a:t>K€  </a:t>
            </a:r>
          </a:p>
        </c:rich>
      </c:tx>
      <c:layout/>
      <c:overlay val="0"/>
    </c:title>
    <c:autoTitleDeleted val="0"/>
    <c:plotArea>
      <c:layout>
        <c:manualLayout>
          <c:layoutTarget val="inner"/>
          <c:xMode val="edge"/>
          <c:yMode val="edge"/>
          <c:x val="0.16090156475227385"/>
          <c:y val="0.15110411519905864"/>
          <c:w val="0.80737143011576384"/>
          <c:h val="0.70328175771960533"/>
        </c:manualLayout>
      </c:layout>
      <c:barChart>
        <c:barDir val="col"/>
        <c:grouping val="clustered"/>
        <c:varyColors val="0"/>
        <c:ser>
          <c:idx val="0"/>
          <c:order val="0"/>
          <c:invertIfNegative val="0"/>
          <c:dLbls>
            <c:dLbl>
              <c:idx val="1"/>
              <c:layout>
                <c:manualLayout>
                  <c:x val="0"/>
                  <c:y val="-2.094156577613895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9B95-4EA3-9ED0-92BBA44920FA}"/>
                </c:ext>
              </c:extLst>
            </c:dLbl>
            <c:dLbl>
              <c:idx val="2"/>
              <c:layout>
                <c:manualLayout>
                  <c:x val="2.8842731938146498E-3"/>
                  <c:y val="-2.93181920865945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9B95-4EA3-9ED0-92BBA44920FA}"/>
                </c:ext>
              </c:extLst>
            </c:dLbl>
            <c:dLbl>
              <c:idx val="3"/>
              <c:layout>
                <c:manualLayout>
                  <c:x val="2.8842731938146498E-3"/>
                  <c:y val="-3.350650524182231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9B95-4EA3-9ED0-92BBA44920FA}"/>
                </c:ext>
              </c:extLst>
            </c:dLbl>
            <c:dLbl>
              <c:idx val="4"/>
              <c:layout>
                <c:manualLayout>
                  <c:x val="-5.7685463876295112E-3"/>
                  <c:y val="8.376626310455579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B95-4EA3-9ED0-92BBA44920FA}"/>
                </c:ext>
              </c:extLst>
            </c:dLbl>
            <c:spPr>
              <a:noFill/>
              <a:ln>
                <a:noFill/>
              </a:ln>
              <a:effectLst/>
            </c:spPr>
            <c:txPr>
              <a:bodyPr/>
              <a:lstStyle/>
              <a:p>
                <a:pPr>
                  <a:defRPr sz="1200" baseline="0"/>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'CA &amp; EBE'!$A$32:$A$36</c:f>
              <c:numCache>
                <c:formatCode>0</c:formatCode>
                <c:ptCount val="5"/>
                <c:pt idx="0">
                  <c:v>2020</c:v>
                </c:pt>
                <c:pt idx="1">
                  <c:v>2019</c:v>
                </c:pt>
                <c:pt idx="2">
                  <c:v>2018</c:v>
                </c:pt>
                <c:pt idx="3">
                  <c:v>2017</c:v>
                </c:pt>
                <c:pt idx="4">
                  <c:v>2016</c:v>
                </c:pt>
              </c:numCache>
            </c:numRef>
          </c:cat>
          <c:val>
            <c:numRef>
              <c:f>'CA &amp; EBE'!$C$32:$C$36</c:f>
              <c:numCache>
                <c:formatCode>#,##0</c:formatCode>
                <c:ptCount val="5"/>
                <c:pt idx="0">
                  <c:v>1364168</c:v>
                </c:pt>
                <c:pt idx="1">
                  <c:v>908497.5</c:v>
                </c:pt>
                <c:pt idx="2">
                  <c:v>710661.4</c:v>
                </c:pt>
                <c:pt idx="3">
                  <c:v>703398.5</c:v>
                </c:pt>
                <c:pt idx="4">
                  <c:v>653428.4</c:v>
                </c:pt>
              </c:numCache>
            </c:numRef>
          </c:val>
          <c:extLst>
            <c:ext xmlns:c16="http://schemas.microsoft.com/office/drawing/2014/chart" uri="{C3380CC4-5D6E-409C-BE32-E72D297353CC}">
              <c16:uniqueId val="{00000004-9B95-4EA3-9ED0-92BBA44920FA}"/>
            </c:ext>
          </c:extLst>
        </c:ser>
        <c:dLbls>
          <c:showLegendKey val="0"/>
          <c:showVal val="0"/>
          <c:showCatName val="0"/>
          <c:showSerName val="0"/>
          <c:showPercent val="0"/>
          <c:showBubbleSize val="0"/>
        </c:dLbls>
        <c:gapWidth val="150"/>
        <c:axId val="326238592"/>
        <c:axId val="326240128"/>
      </c:barChart>
      <c:catAx>
        <c:axId val="326238592"/>
        <c:scaling>
          <c:orientation val="minMax"/>
        </c:scaling>
        <c:delete val="0"/>
        <c:axPos val="b"/>
        <c:numFmt formatCode="0" sourceLinked="1"/>
        <c:majorTickMark val="out"/>
        <c:minorTickMark val="none"/>
        <c:tickLblPos val="nextTo"/>
        <c:txPr>
          <a:bodyPr/>
          <a:lstStyle/>
          <a:p>
            <a:pPr>
              <a:defRPr sz="1200" baseline="0">
                <a:solidFill>
                  <a:schemeClr val="tx2"/>
                </a:solidFill>
              </a:defRPr>
            </a:pPr>
            <a:endParaRPr lang="fr-FR"/>
          </a:p>
        </c:txPr>
        <c:crossAx val="326240128"/>
        <c:crosses val="autoZero"/>
        <c:auto val="1"/>
        <c:lblAlgn val="ctr"/>
        <c:lblOffset val="100"/>
        <c:noMultiLvlLbl val="0"/>
      </c:catAx>
      <c:valAx>
        <c:axId val="326240128"/>
        <c:scaling>
          <c:orientation val="minMax"/>
        </c:scaling>
        <c:delete val="0"/>
        <c:axPos val="l"/>
        <c:majorGridlines/>
        <c:numFmt formatCode="#,##0" sourceLinked="1"/>
        <c:majorTickMark val="out"/>
        <c:minorTickMark val="none"/>
        <c:tickLblPos val="nextTo"/>
        <c:crossAx val="326238592"/>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EBE/CA</a:t>
            </a:r>
            <a:endParaRPr lang="en-US" dirty="0"/>
          </a:p>
        </c:rich>
      </c:tx>
      <c:layout/>
      <c:overlay val="0"/>
    </c:title>
    <c:autoTitleDeleted val="0"/>
    <c:plotArea>
      <c:layout/>
      <c:barChart>
        <c:barDir val="col"/>
        <c:grouping val="clustered"/>
        <c:varyColors val="0"/>
        <c:ser>
          <c:idx val="0"/>
          <c:order val="0"/>
          <c:invertIfNegative val="0"/>
          <c:cat>
            <c:numRef>
              <c:f>'CA &amp; EBE'!$A$46:$A$50</c:f>
              <c:numCache>
                <c:formatCode>0</c:formatCode>
                <c:ptCount val="5"/>
                <c:pt idx="0">
                  <c:v>2020</c:v>
                </c:pt>
                <c:pt idx="1">
                  <c:v>2019</c:v>
                </c:pt>
                <c:pt idx="2">
                  <c:v>2018</c:v>
                </c:pt>
                <c:pt idx="3">
                  <c:v>2017</c:v>
                </c:pt>
                <c:pt idx="4">
                  <c:v>2016</c:v>
                </c:pt>
              </c:numCache>
            </c:numRef>
          </c:cat>
          <c:val>
            <c:numRef>
              <c:f>'CA &amp; EBE'!$B$46:$B$50</c:f>
              <c:numCache>
                <c:formatCode>0%</c:formatCode>
                <c:ptCount val="5"/>
                <c:pt idx="0">
                  <c:v>0.231623</c:v>
                </c:pt>
                <c:pt idx="1">
                  <c:v>0.192965</c:v>
                </c:pt>
                <c:pt idx="2">
                  <c:v>0.16830000000000001</c:v>
                </c:pt>
                <c:pt idx="3">
                  <c:v>0.186029</c:v>
                </c:pt>
                <c:pt idx="4">
                  <c:v>0.183114</c:v>
                </c:pt>
              </c:numCache>
            </c:numRef>
          </c:val>
          <c:extLst>
            <c:ext xmlns:c16="http://schemas.microsoft.com/office/drawing/2014/chart" uri="{C3380CC4-5D6E-409C-BE32-E72D297353CC}">
              <c16:uniqueId val="{00000000-42C6-49DB-95C4-636C2A6C5362}"/>
            </c:ext>
          </c:extLst>
        </c:ser>
        <c:dLbls>
          <c:showLegendKey val="0"/>
          <c:showVal val="0"/>
          <c:showCatName val="0"/>
          <c:showSerName val="0"/>
          <c:showPercent val="0"/>
          <c:showBubbleSize val="0"/>
        </c:dLbls>
        <c:gapWidth val="150"/>
        <c:axId val="326260224"/>
        <c:axId val="326261760"/>
      </c:barChart>
      <c:catAx>
        <c:axId val="326260224"/>
        <c:scaling>
          <c:orientation val="minMax"/>
        </c:scaling>
        <c:delete val="0"/>
        <c:axPos val="b"/>
        <c:numFmt formatCode="0" sourceLinked="1"/>
        <c:majorTickMark val="out"/>
        <c:minorTickMark val="none"/>
        <c:tickLblPos val="nextTo"/>
        <c:txPr>
          <a:bodyPr/>
          <a:lstStyle/>
          <a:p>
            <a:pPr>
              <a:defRPr sz="1200" baseline="0">
                <a:solidFill>
                  <a:schemeClr val="tx2"/>
                </a:solidFill>
              </a:defRPr>
            </a:pPr>
            <a:endParaRPr lang="fr-FR"/>
          </a:p>
        </c:txPr>
        <c:crossAx val="326261760"/>
        <c:crosses val="autoZero"/>
        <c:auto val="1"/>
        <c:lblAlgn val="ctr"/>
        <c:lblOffset val="100"/>
        <c:noMultiLvlLbl val="0"/>
      </c:catAx>
      <c:valAx>
        <c:axId val="326261760"/>
        <c:scaling>
          <c:orientation val="minMax"/>
        </c:scaling>
        <c:delete val="0"/>
        <c:axPos val="l"/>
        <c:majorGridlines/>
        <c:numFmt formatCode="0%" sourceLinked="1"/>
        <c:majorTickMark val="out"/>
        <c:minorTickMark val="none"/>
        <c:tickLblPos val="nextTo"/>
        <c:crossAx val="326260224"/>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F8E85D-A02B-4DA8-AAD0-689BF04F32C4}" type="doc">
      <dgm:prSet loTypeId="urn:microsoft.com/office/officeart/2005/8/layout/pyramid1" loCatId="pyramid" qsTypeId="urn:microsoft.com/office/officeart/2005/8/quickstyle/simple1" qsCatId="simple" csTypeId="urn:microsoft.com/office/officeart/2005/8/colors/colorful4" csCatId="colorful" phldr="1"/>
      <dgm:spPr/>
    </dgm:pt>
    <dgm:pt modelId="{3EC50917-8628-4855-BF11-3DBCABB02C40}">
      <dgm:prSet phldrT="[Texte]" custT="1"/>
      <dgm:spPr>
        <a:xfrm>
          <a:off x="2057400" y="0"/>
          <a:ext cx="1371600" cy="800100"/>
        </a:xfrm>
        <a:prstGeom prst="trapezoid">
          <a:avLst>
            <a:gd name="adj" fmla="val 85714"/>
          </a:avLst>
        </a:prstGeom>
        <a:solidFill>
          <a:schemeClr val="accent1">
            <a:lumMod val="20000"/>
            <a:lumOff val="80000"/>
          </a:schemeClr>
        </a:solidFill>
        <a:ln w="12700" cap="flat" cmpd="sng" algn="ctr">
          <a:solidFill>
            <a:sysClr val="window" lastClr="FFFFFF">
              <a:hueOff val="0"/>
              <a:satOff val="0"/>
              <a:lumOff val="0"/>
              <a:alphaOff val="0"/>
            </a:sysClr>
          </a:solidFill>
          <a:prstDash val="solid"/>
          <a:miter lim="800000"/>
        </a:ln>
        <a:effectLst/>
      </dgm:spPr>
      <dgm:t>
        <a:bodyPr/>
        <a:lstStyle/>
        <a:p>
          <a:r>
            <a:rPr lang="fr-FR" sz="2400" baseline="0" dirty="0" smtClean="0">
              <a:solidFill>
                <a:sysClr val="windowText" lastClr="000000">
                  <a:hueOff val="0"/>
                  <a:satOff val="0"/>
                  <a:lumOff val="0"/>
                  <a:alphaOff val="0"/>
                </a:sysClr>
              </a:solidFill>
              <a:latin typeface="Calibri" panose="020F0502020204030204"/>
              <a:ea typeface="+mn-ea"/>
              <a:cs typeface="+mn-cs"/>
            </a:rPr>
            <a:t>437 </a:t>
          </a:r>
          <a:r>
            <a:rPr lang="fr-FR" sz="2400" baseline="0" dirty="0">
              <a:solidFill>
                <a:sysClr val="windowText" lastClr="000000">
                  <a:hueOff val="0"/>
                  <a:satOff val="0"/>
                  <a:lumOff val="0"/>
                  <a:alphaOff val="0"/>
                </a:sysClr>
              </a:solidFill>
              <a:latin typeface="Calibri" panose="020F0502020204030204"/>
              <a:ea typeface="+mn-ea"/>
              <a:cs typeface="+mn-cs"/>
            </a:rPr>
            <a:t>LBM </a:t>
          </a:r>
        </a:p>
      </dgm:t>
    </dgm:pt>
    <dgm:pt modelId="{9B5A7D32-5B6D-4A49-BEAE-D31E7B901066}" type="parTrans" cxnId="{E9B6D4B3-7A9C-4918-86CB-90002394C2D3}">
      <dgm:prSet/>
      <dgm:spPr/>
      <dgm:t>
        <a:bodyPr/>
        <a:lstStyle/>
        <a:p>
          <a:endParaRPr lang="fr-FR"/>
        </a:p>
      </dgm:t>
    </dgm:pt>
    <dgm:pt modelId="{EA74DC22-4852-4920-A110-8BB9B772A5B2}" type="sibTrans" cxnId="{E9B6D4B3-7A9C-4918-86CB-90002394C2D3}">
      <dgm:prSet/>
      <dgm:spPr/>
      <dgm:t>
        <a:bodyPr/>
        <a:lstStyle/>
        <a:p>
          <a:endParaRPr lang="fr-FR"/>
        </a:p>
      </dgm:t>
    </dgm:pt>
    <dgm:pt modelId="{B3F79759-477E-422E-AF61-945AB38F39DE}">
      <dgm:prSet phldrT="[Texte]" custT="1"/>
      <dgm:spPr>
        <a:xfrm>
          <a:off x="1371600" y="800100"/>
          <a:ext cx="2743200" cy="800100"/>
        </a:xfrm>
        <a:prstGeom prst="trapezoid">
          <a:avLst>
            <a:gd name="adj" fmla="val 85714"/>
          </a:avLst>
        </a:prstGeom>
        <a:solidFill>
          <a:schemeClr val="accent1">
            <a:lumMod val="40000"/>
            <a:lumOff val="60000"/>
          </a:schemeClr>
        </a:solidFill>
        <a:ln w="12700" cap="flat" cmpd="sng" algn="ctr">
          <a:solidFill>
            <a:sysClr val="window" lastClr="FFFFFF">
              <a:hueOff val="0"/>
              <a:satOff val="0"/>
              <a:lumOff val="0"/>
              <a:alphaOff val="0"/>
            </a:sysClr>
          </a:solidFill>
          <a:prstDash val="solid"/>
          <a:miter lim="800000"/>
        </a:ln>
        <a:effectLst/>
      </dgm:spPr>
      <dgm:t>
        <a:bodyPr/>
        <a:lstStyle/>
        <a:p>
          <a:r>
            <a:rPr lang="fr-FR" sz="2800" dirty="0" smtClean="0">
              <a:solidFill>
                <a:sysClr val="windowText" lastClr="000000">
                  <a:hueOff val="0"/>
                  <a:satOff val="0"/>
                  <a:lumOff val="0"/>
                  <a:alphaOff val="0"/>
                </a:sysClr>
              </a:solidFill>
              <a:latin typeface="Calibri" panose="020F0502020204030204"/>
              <a:ea typeface="+mn-ea"/>
              <a:cs typeface="+mn-cs"/>
            </a:rPr>
            <a:t>756 </a:t>
          </a:r>
          <a:r>
            <a:rPr lang="fr-FR" sz="2800" dirty="0">
              <a:solidFill>
                <a:sysClr val="windowText" lastClr="000000">
                  <a:hueOff val="0"/>
                  <a:satOff val="0"/>
                  <a:lumOff val="0"/>
                  <a:alphaOff val="0"/>
                </a:sysClr>
              </a:solidFill>
              <a:latin typeface="Calibri" panose="020F0502020204030204"/>
              <a:ea typeface="+mn-ea"/>
              <a:cs typeface="+mn-cs"/>
            </a:rPr>
            <a:t>LBM</a:t>
          </a:r>
        </a:p>
      </dgm:t>
    </dgm:pt>
    <dgm:pt modelId="{EFA2EAEE-69D3-4DD6-9367-F2C7E6ED21C1}" type="parTrans" cxnId="{A9EDA642-5F6C-4146-B980-9714B8CAAAA6}">
      <dgm:prSet/>
      <dgm:spPr/>
      <dgm:t>
        <a:bodyPr/>
        <a:lstStyle/>
        <a:p>
          <a:endParaRPr lang="fr-FR"/>
        </a:p>
      </dgm:t>
    </dgm:pt>
    <dgm:pt modelId="{988770D4-F2AC-4753-9FBB-9D6EBBD9343A}" type="sibTrans" cxnId="{A9EDA642-5F6C-4146-B980-9714B8CAAAA6}">
      <dgm:prSet/>
      <dgm:spPr/>
      <dgm:t>
        <a:bodyPr/>
        <a:lstStyle/>
        <a:p>
          <a:endParaRPr lang="fr-FR"/>
        </a:p>
      </dgm:t>
    </dgm:pt>
    <dgm:pt modelId="{682A6F10-80FD-4335-9AB5-B69C4050B226}">
      <dgm:prSet phldrT="[Texte]" custT="1"/>
      <dgm:spPr>
        <a:xfrm>
          <a:off x="0" y="2400300"/>
          <a:ext cx="5486400" cy="800100"/>
        </a:xfrm>
        <a:prstGeom prst="trapezoid">
          <a:avLst>
            <a:gd name="adj" fmla="val 85714"/>
          </a:avLst>
        </a:prstGeom>
        <a:solidFill>
          <a:schemeClr val="accent1">
            <a:lumMod val="75000"/>
          </a:schemeClr>
        </a:solidFill>
        <a:ln w="12700" cap="flat" cmpd="sng" algn="ctr">
          <a:solidFill>
            <a:sysClr val="window" lastClr="FFFFFF">
              <a:hueOff val="0"/>
              <a:satOff val="0"/>
              <a:lumOff val="0"/>
              <a:alphaOff val="0"/>
            </a:sysClr>
          </a:solidFill>
          <a:prstDash val="solid"/>
          <a:miter lim="800000"/>
        </a:ln>
        <a:effectLst/>
      </dgm:spPr>
      <dgm:t>
        <a:bodyPr/>
        <a:lstStyle/>
        <a:p>
          <a:r>
            <a:rPr lang="fr-FR" sz="4000" dirty="0" smtClean="0">
              <a:solidFill>
                <a:sysClr val="windowText" lastClr="000000">
                  <a:hueOff val="0"/>
                  <a:satOff val="0"/>
                  <a:lumOff val="0"/>
                  <a:alphaOff val="0"/>
                </a:sysClr>
              </a:solidFill>
              <a:latin typeface="Calibri" panose="020F0502020204030204"/>
              <a:ea typeface="+mn-ea"/>
              <a:cs typeface="+mn-cs"/>
            </a:rPr>
            <a:t>4039 </a:t>
          </a:r>
          <a:r>
            <a:rPr lang="fr-FR" sz="4000" dirty="0">
              <a:solidFill>
                <a:sysClr val="windowText" lastClr="000000">
                  <a:hueOff val="0"/>
                  <a:satOff val="0"/>
                  <a:lumOff val="0"/>
                  <a:alphaOff val="0"/>
                </a:sysClr>
              </a:solidFill>
              <a:latin typeface="Calibri" panose="020F0502020204030204"/>
              <a:ea typeface="+mn-ea"/>
              <a:cs typeface="+mn-cs"/>
            </a:rPr>
            <a:t>LBM</a:t>
          </a:r>
        </a:p>
      </dgm:t>
    </dgm:pt>
    <dgm:pt modelId="{FF3DD0F5-5EF4-4C42-BA53-34C692F54624}" type="parTrans" cxnId="{FD8E2719-20ED-4268-8F2E-97DA0CBBBF4B}">
      <dgm:prSet/>
      <dgm:spPr/>
      <dgm:t>
        <a:bodyPr/>
        <a:lstStyle/>
        <a:p>
          <a:endParaRPr lang="fr-FR"/>
        </a:p>
      </dgm:t>
    </dgm:pt>
    <dgm:pt modelId="{1488D880-87DF-412A-A818-D7FDE0E8505D}" type="sibTrans" cxnId="{FD8E2719-20ED-4268-8F2E-97DA0CBBBF4B}">
      <dgm:prSet/>
      <dgm:spPr/>
      <dgm:t>
        <a:bodyPr/>
        <a:lstStyle/>
        <a:p>
          <a:endParaRPr lang="fr-FR"/>
        </a:p>
      </dgm:t>
    </dgm:pt>
    <dgm:pt modelId="{6064EC3C-33A5-4059-8DF6-DDBBA4314905}">
      <dgm:prSet phldrT="[Texte]" custT="1"/>
      <dgm:spPr>
        <a:xfrm>
          <a:off x="685799" y="1600200"/>
          <a:ext cx="4114800" cy="800100"/>
        </a:xfrm>
        <a:prstGeom prst="trapezoid">
          <a:avLst>
            <a:gd name="adj" fmla="val 85714"/>
          </a:avLst>
        </a:prstGeom>
        <a:solidFill>
          <a:schemeClr val="accent1">
            <a:lumMod val="60000"/>
            <a:lumOff val="40000"/>
          </a:schemeClr>
        </a:solidFill>
        <a:ln w="12700" cap="flat" cmpd="sng" algn="ctr">
          <a:solidFill>
            <a:sysClr val="window" lastClr="FFFFFF">
              <a:hueOff val="0"/>
              <a:satOff val="0"/>
              <a:lumOff val="0"/>
              <a:alphaOff val="0"/>
            </a:sysClr>
          </a:solidFill>
          <a:prstDash val="solid"/>
          <a:miter lim="800000"/>
        </a:ln>
        <a:effectLst/>
      </dgm:spPr>
      <dgm:t>
        <a:bodyPr/>
        <a:lstStyle/>
        <a:p>
          <a:r>
            <a:rPr lang="fr-FR" sz="3200" dirty="0" smtClean="0">
              <a:solidFill>
                <a:sysClr val="windowText" lastClr="000000">
                  <a:hueOff val="0"/>
                  <a:satOff val="0"/>
                  <a:lumOff val="0"/>
                  <a:alphaOff val="0"/>
                </a:sysClr>
              </a:solidFill>
              <a:latin typeface="Calibri" panose="020F0502020204030204"/>
              <a:ea typeface="+mn-ea"/>
              <a:cs typeface="+mn-cs"/>
            </a:rPr>
            <a:t>2375 </a:t>
          </a:r>
          <a:r>
            <a:rPr lang="fr-FR" sz="3200" dirty="0">
              <a:solidFill>
                <a:sysClr val="windowText" lastClr="000000">
                  <a:hueOff val="0"/>
                  <a:satOff val="0"/>
                  <a:lumOff val="0"/>
                  <a:alphaOff val="0"/>
                </a:sysClr>
              </a:solidFill>
              <a:latin typeface="Calibri" panose="020F0502020204030204"/>
              <a:ea typeface="+mn-ea"/>
              <a:cs typeface="+mn-cs"/>
            </a:rPr>
            <a:t>LBM</a:t>
          </a:r>
        </a:p>
      </dgm:t>
    </dgm:pt>
    <dgm:pt modelId="{45E49AD9-DAE0-4913-85D6-03AF19222FE6}" type="parTrans" cxnId="{6956D5B8-EFF1-454B-9AE0-1567671A212E}">
      <dgm:prSet/>
      <dgm:spPr/>
      <dgm:t>
        <a:bodyPr/>
        <a:lstStyle/>
        <a:p>
          <a:endParaRPr lang="fr-FR"/>
        </a:p>
      </dgm:t>
    </dgm:pt>
    <dgm:pt modelId="{FB32FCEC-6C55-4DCD-9155-755FBA6D783B}" type="sibTrans" cxnId="{6956D5B8-EFF1-454B-9AE0-1567671A212E}">
      <dgm:prSet/>
      <dgm:spPr/>
      <dgm:t>
        <a:bodyPr/>
        <a:lstStyle/>
        <a:p>
          <a:endParaRPr lang="fr-FR"/>
        </a:p>
      </dgm:t>
    </dgm:pt>
    <dgm:pt modelId="{0B9E572B-ACE1-4B6F-AFFB-44E5DC405559}" type="pres">
      <dgm:prSet presAssocID="{F2F8E85D-A02B-4DA8-AAD0-689BF04F32C4}" presName="Name0" presStyleCnt="0">
        <dgm:presLayoutVars>
          <dgm:dir/>
          <dgm:animLvl val="lvl"/>
          <dgm:resizeHandles val="exact"/>
        </dgm:presLayoutVars>
      </dgm:prSet>
      <dgm:spPr/>
    </dgm:pt>
    <dgm:pt modelId="{17F1143B-CC83-4DF9-9717-F6B3D16061A7}" type="pres">
      <dgm:prSet presAssocID="{3EC50917-8628-4855-BF11-3DBCABB02C40}" presName="Name8" presStyleCnt="0"/>
      <dgm:spPr/>
    </dgm:pt>
    <dgm:pt modelId="{145795F6-55AD-436F-811A-AA0BC7B0CAB2}" type="pres">
      <dgm:prSet presAssocID="{3EC50917-8628-4855-BF11-3DBCABB02C40}" presName="level" presStyleLbl="node1" presStyleIdx="0" presStyleCnt="4">
        <dgm:presLayoutVars>
          <dgm:chMax val="1"/>
          <dgm:bulletEnabled val="1"/>
        </dgm:presLayoutVars>
      </dgm:prSet>
      <dgm:spPr/>
      <dgm:t>
        <a:bodyPr/>
        <a:lstStyle/>
        <a:p>
          <a:endParaRPr lang="fr-FR"/>
        </a:p>
      </dgm:t>
    </dgm:pt>
    <dgm:pt modelId="{94013FA2-E100-4A7D-8EA7-C2A5079055A9}" type="pres">
      <dgm:prSet presAssocID="{3EC50917-8628-4855-BF11-3DBCABB02C40}" presName="levelTx" presStyleLbl="revTx" presStyleIdx="0" presStyleCnt="0">
        <dgm:presLayoutVars>
          <dgm:chMax val="1"/>
          <dgm:bulletEnabled val="1"/>
        </dgm:presLayoutVars>
      </dgm:prSet>
      <dgm:spPr/>
      <dgm:t>
        <a:bodyPr/>
        <a:lstStyle/>
        <a:p>
          <a:endParaRPr lang="fr-FR"/>
        </a:p>
      </dgm:t>
    </dgm:pt>
    <dgm:pt modelId="{634ECE57-3D63-4713-B7BE-13733F6E701F}" type="pres">
      <dgm:prSet presAssocID="{B3F79759-477E-422E-AF61-945AB38F39DE}" presName="Name8" presStyleCnt="0"/>
      <dgm:spPr/>
    </dgm:pt>
    <dgm:pt modelId="{C9A733E1-C798-4338-AB69-27651D875C42}" type="pres">
      <dgm:prSet presAssocID="{B3F79759-477E-422E-AF61-945AB38F39DE}" presName="level" presStyleLbl="node1" presStyleIdx="1" presStyleCnt="4">
        <dgm:presLayoutVars>
          <dgm:chMax val="1"/>
          <dgm:bulletEnabled val="1"/>
        </dgm:presLayoutVars>
      </dgm:prSet>
      <dgm:spPr/>
      <dgm:t>
        <a:bodyPr/>
        <a:lstStyle/>
        <a:p>
          <a:endParaRPr lang="fr-FR"/>
        </a:p>
      </dgm:t>
    </dgm:pt>
    <dgm:pt modelId="{5A5C371F-4A34-4EAF-BE4F-0492786C3BA8}" type="pres">
      <dgm:prSet presAssocID="{B3F79759-477E-422E-AF61-945AB38F39DE}" presName="levelTx" presStyleLbl="revTx" presStyleIdx="0" presStyleCnt="0">
        <dgm:presLayoutVars>
          <dgm:chMax val="1"/>
          <dgm:bulletEnabled val="1"/>
        </dgm:presLayoutVars>
      </dgm:prSet>
      <dgm:spPr/>
      <dgm:t>
        <a:bodyPr/>
        <a:lstStyle/>
        <a:p>
          <a:endParaRPr lang="fr-FR"/>
        </a:p>
      </dgm:t>
    </dgm:pt>
    <dgm:pt modelId="{DDFAB552-1A03-4C9A-A868-D55CD853E0A6}" type="pres">
      <dgm:prSet presAssocID="{6064EC3C-33A5-4059-8DF6-DDBBA4314905}" presName="Name8" presStyleCnt="0"/>
      <dgm:spPr/>
    </dgm:pt>
    <dgm:pt modelId="{AD7704E0-4D35-466D-8225-F32E945C6EC1}" type="pres">
      <dgm:prSet presAssocID="{6064EC3C-33A5-4059-8DF6-DDBBA4314905}" presName="level" presStyleLbl="node1" presStyleIdx="2" presStyleCnt="4">
        <dgm:presLayoutVars>
          <dgm:chMax val="1"/>
          <dgm:bulletEnabled val="1"/>
        </dgm:presLayoutVars>
      </dgm:prSet>
      <dgm:spPr/>
      <dgm:t>
        <a:bodyPr/>
        <a:lstStyle/>
        <a:p>
          <a:endParaRPr lang="fr-FR"/>
        </a:p>
      </dgm:t>
    </dgm:pt>
    <dgm:pt modelId="{436E169F-DB70-4283-8A0E-01105E66E99E}" type="pres">
      <dgm:prSet presAssocID="{6064EC3C-33A5-4059-8DF6-DDBBA4314905}" presName="levelTx" presStyleLbl="revTx" presStyleIdx="0" presStyleCnt="0">
        <dgm:presLayoutVars>
          <dgm:chMax val="1"/>
          <dgm:bulletEnabled val="1"/>
        </dgm:presLayoutVars>
      </dgm:prSet>
      <dgm:spPr/>
      <dgm:t>
        <a:bodyPr/>
        <a:lstStyle/>
        <a:p>
          <a:endParaRPr lang="fr-FR"/>
        </a:p>
      </dgm:t>
    </dgm:pt>
    <dgm:pt modelId="{9AC5B396-6CF5-47F7-878F-72C1344DA76B}" type="pres">
      <dgm:prSet presAssocID="{682A6F10-80FD-4335-9AB5-B69C4050B226}" presName="Name8" presStyleCnt="0"/>
      <dgm:spPr/>
    </dgm:pt>
    <dgm:pt modelId="{CA0F2481-6CB2-4EB8-B528-8766B2FAA3D7}" type="pres">
      <dgm:prSet presAssocID="{682A6F10-80FD-4335-9AB5-B69C4050B226}" presName="level" presStyleLbl="node1" presStyleIdx="3" presStyleCnt="4">
        <dgm:presLayoutVars>
          <dgm:chMax val="1"/>
          <dgm:bulletEnabled val="1"/>
        </dgm:presLayoutVars>
      </dgm:prSet>
      <dgm:spPr/>
      <dgm:t>
        <a:bodyPr/>
        <a:lstStyle/>
        <a:p>
          <a:endParaRPr lang="fr-FR"/>
        </a:p>
      </dgm:t>
    </dgm:pt>
    <dgm:pt modelId="{6FFBA3EC-2C41-487D-8F66-8996AEF51769}" type="pres">
      <dgm:prSet presAssocID="{682A6F10-80FD-4335-9AB5-B69C4050B226}" presName="levelTx" presStyleLbl="revTx" presStyleIdx="0" presStyleCnt="0">
        <dgm:presLayoutVars>
          <dgm:chMax val="1"/>
          <dgm:bulletEnabled val="1"/>
        </dgm:presLayoutVars>
      </dgm:prSet>
      <dgm:spPr/>
      <dgm:t>
        <a:bodyPr/>
        <a:lstStyle/>
        <a:p>
          <a:endParaRPr lang="fr-FR"/>
        </a:p>
      </dgm:t>
    </dgm:pt>
  </dgm:ptLst>
  <dgm:cxnLst>
    <dgm:cxn modelId="{FEF0CF73-8580-4D3F-ACAE-F2B99F726DAF}" type="presOf" srcId="{6064EC3C-33A5-4059-8DF6-DDBBA4314905}" destId="{436E169F-DB70-4283-8A0E-01105E66E99E}" srcOrd="1" destOrd="0" presId="urn:microsoft.com/office/officeart/2005/8/layout/pyramid1"/>
    <dgm:cxn modelId="{F5C8D35A-A630-473F-959A-75926FDE36D3}" type="presOf" srcId="{3EC50917-8628-4855-BF11-3DBCABB02C40}" destId="{94013FA2-E100-4A7D-8EA7-C2A5079055A9}" srcOrd="1" destOrd="0" presId="urn:microsoft.com/office/officeart/2005/8/layout/pyramid1"/>
    <dgm:cxn modelId="{A9EDA642-5F6C-4146-B980-9714B8CAAAA6}" srcId="{F2F8E85D-A02B-4DA8-AAD0-689BF04F32C4}" destId="{B3F79759-477E-422E-AF61-945AB38F39DE}" srcOrd="1" destOrd="0" parTransId="{EFA2EAEE-69D3-4DD6-9367-F2C7E6ED21C1}" sibTransId="{988770D4-F2AC-4753-9FBB-9D6EBBD9343A}"/>
    <dgm:cxn modelId="{5B65E1C2-4269-4A63-A9EF-B3889BA27A33}" type="presOf" srcId="{F2F8E85D-A02B-4DA8-AAD0-689BF04F32C4}" destId="{0B9E572B-ACE1-4B6F-AFFB-44E5DC405559}" srcOrd="0" destOrd="0" presId="urn:microsoft.com/office/officeart/2005/8/layout/pyramid1"/>
    <dgm:cxn modelId="{CB668502-0326-4823-8CFF-F72671AC9B1C}" type="presOf" srcId="{B3F79759-477E-422E-AF61-945AB38F39DE}" destId="{C9A733E1-C798-4338-AB69-27651D875C42}" srcOrd="0" destOrd="0" presId="urn:microsoft.com/office/officeart/2005/8/layout/pyramid1"/>
    <dgm:cxn modelId="{E09A9FBA-D741-4835-8253-4D8A7E2C9712}" type="presOf" srcId="{682A6F10-80FD-4335-9AB5-B69C4050B226}" destId="{6FFBA3EC-2C41-487D-8F66-8996AEF51769}" srcOrd="1" destOrd="0" presId="urn:microsoft.com/office/officeart/2005/8/layout/pyramid1"/>
    <dgm:cxn modelId="{B449FBAD-87DB-44CE-8D4C-96D7D9136E32}" type="presOf" srcId="{B3F79759-477E-422E-AF61-945AB38F39DE}" destId="{5A5C371F-4A34-4EAF-BE4F-0492786C3BA8}" srcOrd="1" destOrd="0" presId="urn:microsoft.com/office/officeart/2005/8/layout/pyramid1"/>
    <dgm:cxn modelId="{0CEA91A8-42BA-4EF6-8D18-4E501E981179}" type="presOf" srcId="{682A6F10-80FD-4335-9AB5-B69C4050B226}" destId="{CA0F2481-6CB2-4EB8-B528-8766B2FAA3D7}" srcOrd="0" destOrd="0" presId="urn:microsoft.com/office/officeart/2005/8/layout/pyramid1"/>
    <dgm:cxn modelId="{D824A334-E33E-4D76-AB6C-3EE2402C3F28}" type="presOf" srcId="{6064EC3C-33A5-4059-8DF6-DDBBA4314905}" destId="{AD7704E0-4D35-466D-8225-F32E945C6EC1}" srcOrd="0" destOrd="0" presId="urn:microsoft.com/office/officeart/2005/8/layout/pyramid1"/>
    <dgm:cxn modelId="{C21C9B6B-8C19-4FC0-B77D-7447E6B6B96E}" type="presOf" srcId="{3EC50917-8628-4855-BF11-3DBCABB02C40}" destId="{145795F6-55AD-436F-811A-AA0BC7B0CAB2}" srcOrd="0" destOrd="0" presId="urn:microsoft.com/office/officeart/2005/8/layout/pyramid1"/>
    <dgm:cxn modelId="{6956D5B8-EFF1-454B-9AE0-1567671A212E}" srcId="{F2F8E85D-A02B-4DA8-AAD0-689BF04F32C4}" destId="{6064EC3C-33A5-4059-8DF6-DDBBA4314905}" srcOrd="2" destOrd="0" parTransId="{45E49AD9-DAE0-4913-85D6-03AF19222FE6}" sibTransId="{FB32FCEC-6C55-4DCD-9155-755FBA6D783B}"/>
    <dgm:cxn modelId="{E9B6D4B3-7A9C-4918-86CB-90002394C2D3}" srcId="{F2F8E85D-A02B-4DA8-AAD0-689BF04F32C4}" destId="{3EC50917-8628-4855-BF11-3DBCABB02C40}" srcOrd="0" destOrd="0" parTransId="{9B5A7D32-5B6D-4A49-BEAE-D31E7B901066}" sibTransId="{EA74DC22-4852-4920-A110-8BB9B772A5B2}"/>
    <dgm:cxn modelId="{FD8E2719-20ED-4268-8F2E-97DA0CBBBF4B}" srcId="{F2F8E85D-A02B-4DA8-AAD0-689BF04F32C4}" destId="{682A6F10-80FD-4335-9AB5-B69C4050B226}" srcOrd="3" destOrd="0" parTransId="{FF3DD0F5-5EF4-4C42-BA53-34C692F54624}" sibTransId="{1488D880-87DF-412A-A818-D7FDE0E8505D}"/>
    <dgm:cxn modelId="{0A2FD45A-A090-426B-AA91-5812239C8C62}" type="presParOf" srcId="{0B9E572B-ACE1-4B6F-AFFB-44E5DC405559}" destId="{17F1143B-CC83-4DF9-9717-F6B3D16061A7}" srcOrd="0" destOrd="0" presId="urn:microsoft.com/office/officeart/2005/8/layout/pyramid1"/>
    <dgm:cxn modelId="{3AED5156-7C81-4762-B36F-6EC2A8900C28}" type="presParOf" srcId="{17F1143B-CC83-4DF9-9717-F6B3D16061A7}" destId="{145795F6-55AD-436F-811A-AA0BC7B0CAB2}" srcOrd="0" destOrd="0" presId="urn:microsoft.com/office/officeart/2005/8/layout/pyramid1"/>
    <dgm:cxn modelId="{8408EEEA-1A24-484A-9F92-FEED354328CD}" type="presParOf" srcId="{17F1143B-CC83-4DF9-9717-F6B3D16061A7}" destId="{94013FA2-E100-4A7D-8EA7-C2A5079055A9}" srcOrd="1" destOrd="0" presId="urn:microsoft.com/office/officeart/2005/8/layout/pyramid1"/>
    <dgm:cxn modelId="{7E87CE99-2067-4DD8-94B9-0A3BC7801C11}" type="presParOf" srcId="{0B9E572B-ACE1-4B6F-AFFB-44E5DC405559}" destId="{634ECE57-3D63-4713-B7BE-13733F6E701F}" srcOrd="1" destOrd="0" presId="urn:microsoft.com/office/officeart/2005/8/layout/pyramid1"/>
    <dgm:cxn modelId="{9BA1FC62-9DEB-4143-B2FA-67B9F892D997}" type="presParOf" srcId="{634ECE57-3D63-4713-B7BE-13733F6E701F}" destId="{C9A733E1-C798-4338-AB69-27651D875C42}" srcOrd="0" destOrd="0" presId="urn:microsoft.com/office/officeart/2005/8/layout/pyramid1"/>
    <dgm:cxn modelId="{CBBDB9DC-92AF-46EA-86A1-1FE489946381}" type="presParOf" srcId="{634ECE57-3D63-4713-B7BE-13733F6E701F}" destId="{5A5C371F-4A34-4EAF-BE4F-0492786C3BA8}" srcOrd="1" destOrd="0" presId="urn:microsoft.com/office/officeart/2005/8/layout/pyramid1"/>
    <dgm:cxn modelId="{D233C084-15EB-4784-8A4A-61E7B55959CF}" type="presParOf" srcId="{0B9E572B-ACE1-4B6F-AFFB-44E5DC405559}" destId="{DDFAB552-1A03-4C9A-A868-D55CD853E0A6}" srcOrd="2" destOrd="0" presId="urn:microsoft.com/office/officeart/2005/8/layout/pyramid1"/>
    <dgm:cxn modelId="{83005A3D-B609-41E9-89D6-269B2E226B16}" type="presParOf" srcId="{DDFAB552-1A03-4C9A-A868-D55CD853E0A6}" destId="{AD7704E0-4D35-466D-8225-F32E945C6EC1}" srcOrd="0" destOrd="0" presId="urn:microsoft.com/office/officeart/2005/8/layout/pyramid1"/>
    <dgm:cxn modelId="{72378BE6-291C-4287-BBDD-10ED309D08A2}" type="presParOf" srcId="{DDFAB552-1A03-4C9A-A868-D55CD853E0A6}" destId="{436E169F-DB70-4283-8A0E-01105E66E99E}" srcOrd="1" destOrd="0" presId="urn:microsoft.com/office/officeart/2005/8/layout/pyramid1"/>
    <dgm:cxn modelId="{898F80F4-ABFF-467A-A20B-B4D67264FDF2}" type="presParOf" srcId="{0B9E572B-ACE1-4B6F-AFFB-44E5DC405559}" destId="{9AC5B396-6CF5-47F7-878F-72C1344DA76B}" srcOrd="3" destOrd="0" presId="urn:microsoft.com/office/officeart/2005/8/layout/pyramid1"/>
    <dgm:cxn modelId="{725E9625-32F5-4E33-90B9-1F4B48992B97}" type="presParOf" srcId="{9AC5B396-6CF5-47F7-878F-72C1344DA76B}" destId="{CA0F2481-6CB2-4EB8-B528-8766B2FAA3D7}" srcOrd="0" destOrd="0" presId="urn:microsoft.com/office/officeart/2005/8/layout/pyramid1"/>
    <dgm:cxn modelId="{31F18DEB-B748-4002-9826-CFC9EB7D4AC0}" type="presParOf" srcId="{9AC5B396-6CF5-47F7-878F-72C1344DA76B}" destId="{6FFBA3EC-2C41-487D-8F66-8996AEF51769}" srcOrd="1" destOrd="0" presId="urn:microsoft.com/office/officeart/2005/8/layout/pyramid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795F6-55AD-436F-811A-AA0BC7B0CAB2}">
      <dsp:nvSpPr>
        <dsp:cNvPr id="0" name=""/>
        <dsp:cNvSpPr/>
      </dsp:nvSpPr>
      <dsp:spPr>
        <a:xfrm>
          <a:off x="3201642" y="0"/>
          <a:ext cx="2134428" cy="1207604"/>
        </a:xfrm>
        <a:prstGeom prst="trapezoid">
          <a:avLst>
            <a:gd name="adj" fmla="val 85714"/>
          </a:avLst>
        </a:prstGeom>
        <a:solidFill>
          <a:schemeClr val="accent1">
            <a:lumMod val="20000"/>
            <a:lumOff val="8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fr-FR" sz="2400" kern="1200" baseline="0" dirty="0" smtClean="0">
              <a:solidFill>
                <a:sysClr val="windowText" lastClr="000000">
                  <a:hueOff val="0"/>
                  <a:satOff val="0"/>
                  <a:lumOff val="0"/>
                  <a:alphaOff val="0"/>
                </a:sysClr>
              </a:solidFill>
              <a:latin typeface="Calibri" panose="020F0502020204030204"/>
              <a:ea typeface="+mn-ea"/>
              <a:cs typeface="+mn-cs"/>
            </a:rPr>
            <a:t>437 </a:t>
          </a:r>
          <a:r>
            <a:rPr lang="fr-FR" sz="2400" kern="1200" baseline="0" dirty="0">
              <a:solidFill>
                <a:sysClr val="windowText" lastClr="000000">
                  <a:hueOff val="0"/>
                  <a:satOff val="0"/>
                  <a:lumOff val="0"/>
                  <a:alphaOff val="0"/>
                </a:sysClr>
              </a:solidFill>
              <a:latin typeface="Calibri" panose="020F0502020204030204"/>
              <a:ea typeface="+mn-ea"/>
              <a:cs typeface="+mn-cs"/>
            </a:rPr>
            <a:t>LBM </a:t>
          </a:r>
        </a:p>
      </dsp:txBody>
      <dsp:txXfrm>
        <a:off x="3891699" y="390416"/>
        <a:ext cx="754314" cy="817188"/>
      </dsp:txXfrm>
    </dsp:sp>
    <dsp:sp modelId="{C9A733E1-C798-4338-AB69-27651D875C42}">
      <dsp:nvSpPr>
        <dsp:cNvPr id="0" name=""/>
        <dsp:cNvSpPr/>
      </dsp:nvSpPr>
      <dsp:spPr>
        <a:xfrm>
          <a:off x="2134428" y="1207604"/>
          <a:ext cx="4268856" cy="1207604"/>
        </a:xfrm>
        <a:prstGeom prst="trapezoid">
          <a:avLst>
            <a:gd name="adj" fmla="val 85714"/>
          </a:avLst>
        </a:prstGeom>
        <a:solidFill>
          <a:schemeClr val="accent1">
            <a:lumMod val="40000"/>
            <a:lumOff val="6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r-FR" sz="2800" kern="1200" dirty="0" smtClean="0">
              <a:solidFill>
                <a:sysClr val="windowText" lastClr="000000">
                  <a:hueOff val="0"/>
                  <a:satOff val="0"/>
                  <a:lumOff val="0"/>
                  <a:alphaOff val="0"/>
                </a:sysClr>
              </a:solidFill>
              <a:latin typeface="Calibri" panose="020F0502020204030204"/>
              <a:ea typeface="+mn-ea"/>
              <a:cs typeface="+mn-cs"/>
            </a:rPr>
            <a:t>756 </a:t>
          </a:r>
          <a:r>
            <a:rPr lang="fr-FR" sz="2800" kern="1200" dirty="0">
              <a:solidFill>
                <a:sysClr val="windowText" lastClr="000000">
                  <a:hueOff val="0"/>
                  <a:satOff val="0"/>
                  <a:lumOff val="0"/>
                  <a:alphaOff val="0"/>
                </a:sysClr>
              </a:solidFill>
              <a:latin typeface="Calibri" panose="020F0502020204030204"/>
              <a:ea typeface="+mn-ea"/>
              <a:cs typeface="+mn-cs"/>
            </a:rPr>
            <a:t>LBM</a:t>
          </a:r>
        </a:p>
      </dsp:txBody>
      <dsp:txXfrm>
        <a:off x="3571534" y="1507924"/>
        <a:ext cx="1394642" cy="907284"/>
      </dsp:txXfrm>
    </dsp:sp>
    <dsp:sp modelId="{AD7704E0-4D35-466D-8225-F32E945C6EC1}">
      <dsp:nvSpPr>
        <dsp:cNvPr id="0" name=""/>
        <dsp:cNvSpPr/>
      </dsp:nvSpPr>
      <dsp:spPr>
        <a:xfrm>
          <a:off x="1067214" y="2415208"/>
          <a:ext cx="6403284" cy="1207604"/>
        </a:xfrm>
        <a:prstGeom prst="trapezoid">
          <a:avLst>
            <a:gd name="adj" fmla="val 85714"/>
          </a:avLst>
        </a:prstGeom>
        <a:solidFill>
          <a:schemeClr val="accent1">
            <a:lumMod val="60000"/>
            <a:lumOff val="4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fr-FR" sz="3200" kern="1200" dirty="0" smtClean="0">
              <a:solidFill>
                <a:sysClr val="windowText" lastClr="000000">
                  <a:hueOff val="0"/>
                  <a:satOff val="0"/>
                  <a:lumOff val="0"/>
                  <a:alphaOff val="0"/>
                </a:sysClr>
              </a:solidFill>
              <a:latin typeface="Calibri" panose="020F0502020204030204"/>
              <a:ea typeface="+mn-ea"/>
              <a:cs typeface="+mn-cs"/>
            </a:rPr>
            <a:t>2375 </a:t>
          </a:r>
          <a:r>
            <a:rPr lang="fr-FR" sz="3200" kern="1200" dirty="0">
              <a:solidFill>
                <a:sysClr val="windowText" lastClr="000000">
                  <a:hueOff val="0"/>
                  <a:satOff val="0"/>
                  <a:lumOff val="0"/>
                  <a:alphaOff val="0"/>
                </a:sysClr>
              </a:solidFill>
              <a:latin typeface="Calibri" panose="020F0502020204030204"/>
              <a:ea typeface="+mn-ea"/>
              <a:cs typeface="+mn-cs"/>
            </a:rPr>
            <a:t>LBM</a:t>
          </a:r>
        </a:p>
      </dsp:txBody>
      <dsp:txXfrm>
        <a:off x="2877845" y="2615422"/>
        <a:ext cx="2782020" cy="1007390"/>
      </dsp:txXfrm>
    </dsp:sp>
    <dsp:sp modelId="{CA0F2481-6CB2-4EB8-B528-8766B2FAA3D7}">
      <dsp:nvSpPr>
        <dsp:cNvPr id="0" name=""/>
        <dsp:cNvSpPr/>
      </dsp:nvSpPr>
      <dsp:spPr>
        <a:xfrm>
          <a:off x="0" y="3622812"/>
          <a:ext cx="8537712" cy="1207604"/>
        </a:xfrm>
        <a:prstGeom prst="trapezoid">
          <a:avLst>
            <a:gd name="adj" fmla="val 85714"/>
          </a:avLst>
        </a:prstGeom>
        <a:solidFill>
          <a:schemeClr val="accent1">
            <a:lumMod val="75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fr-FR" sz="4000" kern="1200" dirty="0" smtClean="0">
              <a:solidFill>
                <a:sysClr val="windowText" lastClr="000000">
                  <a:hueOff val="0"/>
                  <a:satOff val="0"/>
                  <a:lumOff val="0"/>
                  <a:alphaOff val="0"/>
                </a:sysClr>
              </a:solidFill>
              <a:latin typeface="Calibri" panose="020F0502020204030204"/>
              <a:ea typeface="+mn-ea"/>
              <a:cs typeface="+mn-cs"/>
            </a:rPr>
            <a:t>4039 </a:t>
          </a:r>
          <a:r>
            <a:rPr lang="fr-FR" sz="4000" kern="1200" dirty="0">
              <a:solidFill>
                <a:sysClr val="windowText" lastClr="000000">
                  <a:hueOff val="0"/>
                  <a:satOff val="0"/>
                  <a:lumOff val="0"/>
                  <a:alphaOff val="0"/>
                </a:sysClr>
              </a:solidFill>
              <a:latin typeface="Calibri" panose="020F0502020204030204"/>
              <a:ea typeface="+mn-ea"/>
              <a:cs typeface="+mn-cs"/>
            </a:rPr>
            <a:t>LBM</a:t>
          </a:r>
        </a:p>
      </dsp:txBody>
      <dsp:txXfrm>
        <a:off x="2184156" y="3772972"/>
        <a:ext cx="4169398" cy="105744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7BB0E62-7115-4253-879E-F61FD734FEA8}" type="datetimeFigureOut">
              <a:rPr lang="fr-FR" smtClean="0"/>
              <a:t>03/02/2023</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16EA34AD-B35B-44B3-893D-C68F16C3B4E8}" type="slidenum">
              <a:rPr lang="fr-FR" smtClean="0"/>
              <a:t>‹N°›</a:t>
            </a:fld>
            <a:endParaRPr lang="fr-FR"/>
          </a:p>
        </p:txBody>
      </p:sp>
    </p:spTree>
    <p:extLst>
      <p:ext uri="{BB962C8B-B14F-4D97-AF65-F5344CB8AC3E}">
        <p14:creationId xmlns:p14="http://schemas.microsoft.com/office/powerpoint/2010/main" val="40760915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89777CE-86DF-4196-9F44-18EA779211FE}" type="datetimeFigureOut">
              <a:rPr lang="fr-FR" smtClean="0"/>
              <a:t>03/02/2023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ECED816F-E56D-4B4C-B19A-092E03DD5034}" type="slidenum">
              <a:rPr lang="fr-FR" smtClean="0"/>
              <a:t>‹N°›</a:t>
            </a:fld>
            <a:endParaRPr lang="fr-FR"/>
          </a:p>
        </p:txBody>
      </p:sp>
    </p:spTree>
    <p:extLst>
      <p:ext uri="{BB962C8B-B14F-4D97-AF65-F5344CB8AC3E}">
        <p14:creationId xmlns:p14="http://schemas.microsoft.com/office/powerpoint/2010/main" val="370469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CED816F-E56D-4B4C-B19A-092E03DD5034}" type="slidenum">
              <a:rPr lang="fr-FR" smtClean="0"/>
              <a:t>6</a:t>
            </a:fld>
            <a:endParaRPr lang="fr-FR"/>
          </a:p>
        </p:txBody>
      </p:sp>
    </p:spTree>
    <p:extLst>
      <p:ext uri="{BB962C8B-B14F-4D97-AF65-F5344CB8AC3E}">
        <p14:creationId xmlns:p14="http://schemas.microsoft.com/office/powerpoint/2010/main" val="4205844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CED816F-E56D-4B4C-B19A-092E03DD5034}" type="slidenum">
              <a:rPr lang="fr-FR" smtClean="0"/>
              <a:t>7</a:t>
            </a:fld>
            <a:endParaRPr lang="fr-FR"/>
          </a:p>
        </p:txBody>
      </p:sp>
    </p:spTree>
    <p:extLst>
      <p:ext uri="{BB962C8B-B14F-4D97-AF65-F5344CB8AC3E}">
        <p14:creationId xmlns:p14="http://schemas.microsoft.com/office/powerpoint/2010/main" val="1420145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Les régions les plus dotées en nombre de sites détenus par les 6 premiers grands groupes.</a:t>
            </a:r>
            <a:endParaRPr lang="fr-FR" dirty="0"/>
          </a:p>
        </p:txBody>
      </p:sp>
      <p:sp>
        <p:nvSpPr>
          <p:cNvPr id="4" name="Espace réservé du numéro de diapositive 3"/>
          <p:cNvSpPr>
            <a:spLocks noGrp="1"/>
          </p:cNvSpPr>
          <p:nvPr>
            <p:ph type="sldNum" sz="quarter" idx="10"/>
          </p:nvPr>
        </p:nvSpPr>
        <p:spPr/>
        <p:txBody>
          <a:bodyPr/>
          <a:lstStyle/>
          <a:p>
            <a:fld id="{ECED816F-E56D-4B4C-B19A-092E03DD5034}" type="slidenum">
              <a:rPr lang="fr-FR" smtClean="0"/>
              <a:t>9</a:t>
            </a:fld>
            <a:endParaRPr lang="fr-FR"/>
          </a:p>
        </p:txBody>
      </p:sp>
    </p:spTree>
    <p:extLst>
      <p:ext uri="{BB962C8B-B14F-4D97-AF65-F5344CB8AC3E}">
        <p14:creationId xmlns:p14="http://schemas.microsoft.com/office/powerpoint/2010/main" val="1071154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10</a:t>
            </a:fld>
            <a:endParaRPr lang="fr-FR"/>
          </a:p>
        </p:txBody>
      </p:sp>
    </p:spTree>
    <p:extLst>
      <p:ext uri="{BB962C8B-B14F-4D97-AF65-F5344CB8AC3E}">
        <p14:creationId xmlns:p14="http://schemas.microsoft.com/office/powerpoint/2010/main" val="2291961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CED816F-E56D-4B4C-B19A-092E03DD5034}" type="slidenum">
              <a:rPr lang="fr-FR" smtClean="0"/>
              <a:t>17</a:t>
            </a:fld>
            <a:endParaRPr lang="fr-FR"/>
          </a:p>
        </p:txBody>
      </p:sp>
    </p:spTree>
    <p:extLst>
      <p:ext uri="{BB962C8B-B14F-4D97-AF65-F5344CB8AC3E}">
        <p14:creationId xmlns:p14="http://schemas.microsoft.com/office/powerpoint/2010/main" val="794747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CED816F-E56D-4B4C-B19A-092E03DD5034}" type="slidenum">
              <a:rPr lang="fr-FR" smtClean="0"/>
              <a:t>18</a:t>
            </a:fld>
            <a:endParaRPr lang="fr-FR"/>
          </a:p>
        </p:txBody>
      </p:sp>
    </p:spTree>
    <p:extLst>
      <p:ext uri="{BB962C8B-B14F-4D97-AF65-F5344CB8AC3E}">
        <p14:creationId xmlns:p14="http://schemas.microsoft.com/office/powerpoint/2010/main" val="2184211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AB689691-4801-425C-A4F0-4C62920467BC}" type="datetimeFigureOut">
              <a:rPr lang="fr-FR" smtClean="0"/>
              <a:t>03/02/2023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A42977-836B-4AC5-B8A7-9BD5064E1D85}" type="slidenum">
              <a:rPr lang="fr-FR" smtClean="0"/>
              <a:t>‹N°›</a:t>
            </a:fld>
            <a:endParaRPr lang="fr-FR"/>
          </a:p>
        </p:txBody>
      </p:sp>
    </p:spTree>
    <p:extLst>
      <p:ext uri="{BB962C8B-B14F-4D97-AF65-F5344CB8AC3E}">
        <p14:creationId xmlns:p14="http://schemas.microsoft.com/office/powerpoint/2010/main" val="3120667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B689691-4801-425C-A4F0-4C62920467BC}" type="datetimeFigureOut">
              <a:rPr lang="fr-FR" smtClean="0"/>
              <a:t>03/02/2023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A42977-836B-4AC5-B8A7-9BD5064E1D85}" type="slidenum">
              <a:rPr lang="fr-FR" smtClean="0"/>
              <a:t>‹N°›</a:t>
            </a:fld>
            <a:endParaRPr lang="fr-FR"/>
          </a:p>
        </p:txBody>
      </p:sp>
    </p:spTree>
    <p:extLst>
      <p:ext uri="{BB962C8B-B14F-4D97-AF65-F5344CB8AC3E}">
        <p14:creationId xmlns:p14="http://schemas.microsoft.com/office/powerpoint/2010/main" val="402921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AB689691-4801-425C-A4F0-4C62920467BC}" type="datetimeFigureOut">
              <a:rPr lang="fr-FR" smtClean="0"/>
              <a:t>03/02/2023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A42977-836B-4AC5-B8A7-9BD5064E1D85}" type="slidenum">
              <a:rPr lang="fr-FR" smtClean="0"/>
              <a:t>‹N°›</a:t>
            </a:fld>
            <a:endParaRPr lang="fr-FR"/>
          </a:p>
        </p:txBody>
      </p:sp>
    </p:spTree>
    <p:extLst>
      <p:ext uri="{BB962C8B-B14F-4D97-AF65-F5344CB8AC3E}">
        <p14:creationId xmlns:p14="http://schemas.microsoft.com/office/powerpoint/2010/main" val="4080928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B689691-4801-425C-A4F0-4C62920467BC}" type="datetimeFigureOut">
              <a:rPr lang="fr-FR" smtClean="0"/>
              <a:t>03/02/2023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EA42977-836B-4AC5-B8A7-9BD5064E1D85}" type="slidenum">
              <a:rPr lang="fr-FR" smtClean="0"/>
              <a:t>‹N°›</a:t>
            </a:fld>
            <a:endParaRPr lang="fr-FR"/>
          </a:p>
        </p:txBody>
      </p:sp>
    </p:spTree>
    <p:extLst>
      <p:ext uri="{BB962C8B-B14F-4D97-AF65-F5344CB8AC3E}">
        <p14:creationId xmlns:p14="http://schemas.microsoft.com/office/powerpoint/2010/main" val="17556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B689691-4801-425C-A4F0-4C62920467BC}" type="datetimeFigureOut">
              <a:rPr lang="fr-FR" smtClean="0"/>
              <a:t>03/02/2023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EA42977-836B-4AC5-B8A7-9BD5064E1D85}" type="slidenum">
              <a:rPr lang="fr-FR" smtClean="0"/>
              <a:t>‹N°›</a:t>
            </a:fld>
            <a:endParaRPr lang="fr-FR"/>
          </a:p>
        </p:txBody>
      </p:sp>
    </p:spTree>
    <p:extLst>
      <p:ext uri="{BB962C8B-B14F-4D97-AF65-F5344CB8AC3E}">
        <p14:creationId xmlns:p14="http://schemas.microsoft.com/office/powerpoint/2010/main" val="405240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AB689691-4801-425C-A4F0-4C62920467BC}" type="datetimeFigureOut">
              <a:rPr lang="fr-FR" smtClean="0"/>
              <a:t>03/02/2023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EA42977-836B-4AC5-B8A7-9BD5064E1D85}" type="slidenum">
              <a:rPr lang="fr-FR" smtClean="0"/>
              <a:t>‹N°›</a:t>
            </a:fld>
            <a:endParaRPr lang="fr-FR"/>
          </a:p>
        </p:txBody>
      </p:sp>
    </p:spTree>
    <p:extLst>
      <p:ext uri="{BB962C8B-B14F-4D97-AF65-F5344CB8AC3E}">
        <p14:creationId xmlns:p14="http://schemas.microsoft.com/office/powerpoint/2010/main" val="1102217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B689691-4801-425C-A4F0-4C62920467BC}" type="datetimeFigureOut">
              <a:rPr lang="fr-FR" smtClean="0"/>
              <a:t>03/02/2023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EA42977-836B-4AC5-B8A7-9BD5064E1D85}" type="slidenum">
              <a:rPr lang="fr-FR" smtClean="0"/>
              <a:t>‹N°›</a:t>
            </a:fld>
            <a:endParaRPr lang="fr-FR"/>
          </a:p>
        </p:txBody>
      </p:sp>
    </p:spTree>
    <p:extLst>
      <p:ext uri="{BB962C8B-B14F-4D97-AF65-F5344CB8AC3E}">
        <p14:creationId xmlns:p14="http://schemas.microsoft.com/office/powerpoint/2010/main" val="4192596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AB689691-4801-425C-A4F0-4C62920467BC}" type="datetimeFigureOut">
              <a:rPr lang="fr-FR" smtClean="0"/>
              <a:t>03/02/2023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EA42977-836B-4AC5-B8A7-9BD5064E1D85}" type="slidenum">
              <a:rPr lang="fr-FR" smtClean="0"/>
              <a:t>‹N°›</a:t>
            </a:fld>
            <a:endParaRPr lang="fr-FR"/>
          </a:p>
        </p:txBody>
      </p:sp>
    </p:spTree>
    <p:extLst>
      <p:ext uri="{BB962C8B-B14F-4D97-AF65-F5344CB8AC3E}">
        <p14:creationId xmlns:p14="http://schemas.microsoft.com/office/powerpoint/2010/main" val="3591881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AB689691-4801-425C-A4F0-4C62920467BC}" type="datetimeFigureOut">
              <a:rPr lang="fr-FR" smtClean="0"/>
              <a:t>03/02/2023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EA42977-836B-4AC5-B8A7-9BD5064E1D85}" type="slidenum">
              <a:rPr lang="fr-FR" smtClean="0"/>
              <a:t>‹N°›</a:t>
            </a:fld>
            <a:endParaRPr lang="fr-FR"/>
          </a:p>
        </p:txBody>
      </p:sp>
    </p:spTree>
    <p:extLst>
      <p:ext uri="{BB962C8B-B14F-4D97-AF65-F5344CB8AC3E}">
        <p14:creationId xmlns:p14="http://schemas.microsoft.com/office/powerpoint/2010/main" val="3085070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B689691-4801-425C-A4F0-4C62920467BC}" type="datetimeFigureOut">
              <a:rPr lang="fr-FR" smtClean="0"/>
              <a:t>03/02/2023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A42977-836B-4AC5-B8A7-9BD5064E1D85}" type="slidenum">
              <a:rPr lang="fr-FR" smtClean="0"/>
              <a:t>‹N°›</a:t>
            </a:fld>
            <a:endParaRPr lang="fr-FR"/>
          </a:p>
        </p:txBody>
      </p:sp>
    </p:spTree>
    <p:extLst>
      <p:ext uri="{BB962C8B-B14F-4D97-AF65-F5344CB8AC3E}">
        <p14:creationId xmlns:p14="http://schemas.microsoft.com/office/powerpoint/2010/main" val="3251248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B689691-4801-425C-A4F0-4C62920467BC}" type="datetimeFigureOut">
              <a:rPr lang="fr-FR" smtClean="0"/>
              <a:t>03/02/2023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A42977-836B-4AC5-B8A7-9BD5064E1D85}" type="slidenum">
              <a:rPr lang="fr-FR" smtClean="0"/>
              <a:t>‹N°›</a:t>
            </a:fld>
            <a:endParaRPr lang="fr-FR"/>
          </a:p>
        </p:txBody>
      </p:sp>
    </p:spTree>
    <p:extLst>
      <p:ext uri="{BB962C8B-B14F-4D97-AF65-F5344CB8AC3E}">
        <p14:creationId xmlns:p14="http://schemas.microsoft.com/office/powerpoint/2010/main" val="26430228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a:xfrm>
            <a:off x="9738831" y="6405036"/>
            <a:ext cx="127163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pPr algn="ctr" fontAlgn="base">
              <a:lnSpc>
                <a:spcPts val="1286"/>
              </a:lnSpc>
              <a:spcBef>
                <a:spcPct val="0"/>
              </a:spcBef>
              <a:spcAft>
                <a:spcPct val="0"/>
              </a:spcAft>
            </a:pPr>
            <a:endParaRPr lang="en-US" sz="1000" dirty="0">
              <a:solidFill>
                <a:srgbClr val="FFFFFF">
                  <a:lumMod val="50000"/>
                </a:srgbClr>
              </a:solidFill>
            </a:endParaRPr>
          </a:p>
        </p:txBody>
      </p:sp>
      <p:sp>
        <p:nvSpPr>
          <p:cNvPr id="8" name="Title 7"/>
          <p:cNvSpPr>
            <a:spLocks noGrp="1"/>
          </p:cNvSpPr>
          <p:nvPr>
            <p:ph type="title" hasCustomPrompt="1"/>
          </p:nvPr>
        </p:nvSpPr>
        <p:spPr>
          <a:xfrm>
            <a:off x="775384" y="622801"/>
            <a:ext cx="10642708" cy="332399"/>
          </a:xfrm>
        </p:spPr>
        <p:txBody>
          <a:bodyPr/>
          <a:lstStyle>
            <a:lvl1pPr>
              <a:defRPr>
                <a:latin typeface="+mj-lt"/>
                <a:sym typeface="Trebuchet MS" panose="020B0603020202020204" pitchFamily="34" charset="0"/>
              </a:defRPr>
            </a:lvl1pPr>
          </a:lstStyle>
          <a:p>
            <a:r>
              <a:rPr lang="en-US" dirty="0"/>
              <a:t>Click to add title</a:t>
            </a:r>
          </a:p>
        </p:txBody>
      </p:sp>
      <p:sp>
        <p:nvSpPr>
          <p:cNvPr id="10" name="FooterSimple" hidden="1"/>
          <p:cNvSpPr txBox="1"/>
          <p:nvPr userDrawn="1">
            <p:custDataLst>
              <p:tags r:id="rId1"/>
            </p:custDataLst>
          </p:nvPr>
        </p:nvSpPr>
        <p:spPr>
          <a:xfrm rot="16200000">
            <a:off x="10500711" y="5117885"/>
            <a:ext cx="2743200" cy="96950"/>
          </a:xfrm>
          <a:prstGeom prst="rect">
            <a:avLst/>
          </a:prstGeom>
          <a:noFill/>
        </p:spPr>
        <p:txBody>
          <a:bodyPr wrap="square" lIns="0" tIns="0" rIns="0" bIns="0" rtlCol="0" anchor="b">
            <a:spAutoFit/>
          </a:bodyPr>
          <a:lstStyle/>
          <a:p>
            <a:pPr algn="ctr" fontAlgn="base">
              <a:lnSpc>
                <a:spcPct val="90000"/>
              </a:lnSpc>
              <a:spcBef>
                <a:spcPct val="0"/>
              </a:spcBef>
              <a:spcAft>
                <a:spcPts val="600"/>
              </a:spcAft>
            </a:pPr>
            <a:r>
              <a:rPr lang="fr-FR" sz="700">
                <a:solidFill>
                  <a:srgbClr val="FFFFFF">
                    <a:lumMod val="50000"/>
                  </a:srgbClr>
                </a:solidFill>
                <a:sym typeface="Trebuchet MS" panose="020B0603020202020204" pitchFamily="34" charset="0"/>
              </a:rPr>
              <a:t>191216 - Atelier #3 Médicaments - vRestit.pptx</a:t>
            </a:r>
            <a:endParaRPr lang="en-US" sz="700" dirty="0">
              <a:solidFill>
                <a:srgbClr val="FFFFFF">
                  <a:lumMod val="50000"/>
                </a:srgbClr>
              </a:solidFill>
              <a:sym typeface="Trebuchet MS" panose="020B0603020202020204" pitchFamily="34" charset="0"/>
            </a:endParaRPr>
          </a:p>
        </p:txBody>
      </p:sp>
    </p:spTree>
    <p:extLst>
      <p:ext uri="{BB962C8B-B14F-4D97-AF65-F5344CB8AC3E}">
        <p14:creationId xmlns:p14="http://schemas.microsoft.com/office/powerpoint/2010/main" val="16036111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B4DC679-F54F-4846-9912-E80DB1F86B4D}"/>
              </a:ext>
            </a:extLst>
          </p:cNvPr>
          <p:cNvSpPr>
            <a:spLocks noGrp="1"/>
          </p:cNvSpPr>
          <p:nvPr>
            <p:ph type="body" sz="quarter" idx="16"/>
          </p:nvPr>
        </p:nvSpPr>
        <p:spPr>
          <a:xfrm>
            <a:off x="1273094" y="2087563"/>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tx2"/>
          </a:solidFill>
        </p:spPr>
        <p:txBody>
          <a:bodyPr/>
          <a:lstStyle/>
          <a:p>
            <a:r>
              <a:rPr lang="fr-FR" dirty="0"/>
              <a:t>Cliquez pour ajouter un titre</a:t>
            </a:r>
          </a:p>
        </p:txBody>
      </p:sp>
    </p:spTree>
    <p:extLst>
      <p:ext uri="{BB962C8B-B14F-4D97-AF65-F5344CB8AC3E}">
        <p14:creationId xmlns:p14="http://schemas.microsoft.com/office/powerpoint/2010/main" val="285067864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6D3E7924-C220-48DB-B1CD-419E69887507}"/>
              </a:ext>
            </a:extLst>
          </p:cNvPr>
          <p:cNvSpPr>
            <a:spLocks noGrp="1"/>
          </p:cNvSpPr>
          <p:nvPr>
            <p:ph type="body" sz="quarter" idx="16"/>
          </p:nvPr>
        </p:nvSpPr>
        <p:spPr>
          <a:xfrm>
            <a:off x="1273094" y="2087563"/>
            <a:ext cx="10422019" cy="376713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2"/>
          </a:solidFill>
        </p:spPr>
        <p:txBody>
          <a:bodyPr/>
          <a:lstStyle/>
          <a:p>
            <a:r>
              <a:rPr lang="fr-FR" dirty="0"/>
              <a:t>Cliquez pour ajouter un titre</a:t>
            </a:r>
          </a:p>
        </p:txBody>
      </p:sp>
    </p:spTree>
    <p:extLst>
      <p:ext uri="{BB962C8B-B14F-4D97-AF65-F5344CB8AC3E}">
        <p14:creationId xmlns:p14="http://schemas.microsoft.com/office/powerpoint/2010/main" val="189997414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689691-4801-425C-A4F0-4C62920467BC}" type="datetimeFigureOut">
              <a:rPr lang="fr-FR" smtClean="0"/>
              <a:t>03/02/2023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A42977-836B-4AC5-B8A7-9BD5064E1D85}" type="slidenum">
              <a:rPr lang="fr-FR" smtClean="0"/>
              <a:t>‹N°›</a:t>
            </a:fld>
            <a:endParaRPr lang="fr-FR"/>
          </a:p>
        </p:txBody>
      </p:sp>
    </p:spTree>
    <p:extLst>
      <p:ext uri="{BB962C8B-B14F-4D97-AF65-F5344CB8AC3E}">
        <p14:creationId xmlns:p14="http://schemas.microsoft.com/office/powerpoint/2010/main" val="2726437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tags" Target="../tags/tag3.xml"/><Relationship Id="rId7" Type="http://schemas.openxmlformats.org/officeDocument/2006/relationships/image" Target="../media/image2.emf"/><Relationship Id="rId12" Type="http://schemas.microsoft.com/office/2007/relationships/diagramDrawing" Target="../diagrams/drawing1.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diagramColors" Target="../diagrams/colors1.xml"/><Relationship Id="rId5" Type="http://schemas.openxmlformats.org/officeDocument/2006/relationships/notesSlide" Target="../notesSlides/notesSlide1.xml"/><Relationship Id="rId10" Type="http://schemas.openxmlformats.org/officeDocument/2006/relationships/diagramQuickStyle" Target="../diagrams/quickStyle1.xml"/><Relationship Id="rId4" Type="http://schemas.openxmlformats.org/officeDocument/2006/relationships/slideLayout" Target="../slideLayouts/slideLayout12.xml"/><Relationship Id="rId9"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5.xml"/><Relationship Id="rId7" Type="http://schemas.openxmlformats.org/officeDocument/2006/relationships/image" Target="../media/image2.emf"/><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notesSlide" Target="../notesSlides/notesSlide2.xml"/><Relationship Id="rId4"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legifrance.gouv.fr/loda/id/LEGIARTI000031916526/2016-01-28/"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legifrance.gouv.fr/affichCodeArticle.do?cidTexte=LEGITEXT000006072665&amp;idArticle=LEGIARTI000021685867&amp;dateTexte=&amp;categorieLien=cid"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382023" y="3118477"/>
            <a:ext cx="9448800" cy="2387600"/>
          </a:xfrm>
        </p:spPr>
        <p:txBody>
          <a:bodyPr>
            <a:normAutofit fontScale="90000"/>
          </a:bodyPr>
          <a:lstStyle/>
          <a:p>
            <a:r>
              <a:rPr lang="fr-FR" b="1" dirty="0"/>
              <a:t/>
            </a:r>
            <a:br>
              <a:rPr lang="fr-FR" b="1" dirty="0"/>
            </a:br>
            <a:r>
              <a:rPr lang="fr-FR" sz="5300" dirty="0">
                <a:solidFill>
                  <a:srgbClr val="002060"/>
                </a:solidFill>
              </a:rPr>
              <a:t>Situation économique des laboratoires de biologie </a:t>
            </a:r>
            <a:r>
              <a:rPr lang="fr-FR" sz="5300" dirty="0" smtClean="0">
                <a:solidFill>
                  <a:srgbClr val="002060"/>
                </a:solidFill>
              </a:rPr>
              <a:t>médicale</a:t>
            </a:r>
            <a:br>
              <a:rPr lang="fr-FR" sz="5300" dirty="0" smtClean="0">
                <a:solidFill>
                  <a:srgbClr val="002060"/>
                </a:solidFill>
              </a:rPr>
            </a:br>
            <a:r>
              <a:rPr lang="fr-FR" sz="5300" dirty="0" smtClean="0">
                <a:solidFill>
                  <a:srgbClr val="002060"/>
                </a:solidFill>
              </a:rPr>
              <a:t/>
            </a:r>
            <a:br>
              <a:rPr lang="fr-FR" sz="5300" dirty="0" smtClean="0">
                <a:solidFill>
                  <a:srgbClr val="002060"/>
                </a:solidFill>
              </a:rPr>
            </a:br>
            <a:r>
              <a:rPr lang="fr-FR" sz="4000" dirty="0" smtClean="0">
                <a:solidFill>
                  <a:srgbClr val="002060"/>
                </a:solidFill>
              </a:rPr>
              <a:t>DSS-SD1-1B </a:t>
            </a:r>
            <a:br>
              <a:rPr lang="fr-FR" sz="4000" dirty="0" smtClean="0">
                <a:solidFill>
                  <a:srgbClr val="002060"/>
                </a:solidFill>
              </a:rPr>
            </a:br>
            <a:r>
              <a:rPr lang="fr-FR" sz="4000" dirty="0" smtClean="0">
                <a:solidFill>
                  <a:srgbClr val="002060"/>
                </a:solidFill>
              </a:rPr>
              <a:t>1</a:t>
            </a:r>
            <a:r>
              <a:rPr lang="fr-FR" sz="4000" baseline="30000" dirty="0" smtClean="0">
                <a:solidFill>
                  <a:srgbClr val="002060"/>
                </a:solidFill>
              </a:rPr>
              <a:t>er</a:t>
            </a:r>
            <a:r>
              <a:rPr lang="fr-FR" sz="4000" dirty="0" smtClean="0">
                <a:solidFill>
                  <a:srgbClr val="002060"/>
                </a:solidFill>
              </a:rPr>
              <a:t> février 2023</a:t>
            </a:r>
            <a:endParaRPr lang="fr-FR" sz="4000" b="1" i="1" dirty="0">
              <a:solidFill>
                <a:srgbClr val="002060"/>
              </a:solidFill>
            </a:endParaRPr>
          </a:p>
        </p:txBody>
      </p:sp>
      <p:cxnSp>
        <p:nvCxnSpPr>
          <p:cNvPr id="5" name="Connecteur droit 4"/>
          <p:cNvCxnSpPr/>
          <p:nvPr/>
        </p:nvCxnSpPr>
        <p:spPr>
          <a:xfrm>
            <a:off x="960247" y="0"/>
            <a:ext cx="0" cy="1584000"/>
          </a:xfrm>
          <a:prstGeom prst="line">
            <a:avLst/>
          </a:prstGeom>
          <a:ln w="25400">
            <a:solidFill>
              <a:schemeClr val="accent1">
                <a:lumMod val="50000"/>
              </a:schemeClr>
            </a:solidFill>
          </a:ln>
        </p:spPr>
        <p:style>
          <a:lnRef idx="3">
            <a:schemeClr val="dk1"/>
          </a:lnRef>
          <a:fillRef idx="0">
            <a:schemeClr val="dk1"/>
          </a:fillRef>
          <a:effectRef idx="2">
            <a:schemeClr val="dk1"/>
          </a:effectRef>
          <a:fontRef idx="minor">
            <a:schemeClr val="tx1"/>
          </a:fontRef>
        </p:style>
      </p:cxnSp>
      <p:cxnSp>
        <p:nvCxnSpPr>
          <p:cNvPr id="6" name="Connecteur droit 5"/>
          <p:cNvCxnSpPr/>
          <p:nvPr/>
        </p:nvCxnSpPr>
        <p:spPr>
          <a:xfrm>
            <a:off x="856234" y="0"/>
            <a:ext cx="2794" cy="1193800"/>
          </a:xfrm>
          <a:prstGeom prst="line">
            <a:avLst/>
          </a:prstGeom>
          <a:ln w="25400">
            <a:solidFill>
              <a:schemeClr val="accent3"/>
            </a:solidFill>
          </a:ln>
        </p:spPr>
        <p:style>
          <a:lnRef idx="3">
            <a:schemeClr val="dk1"/>
          </a:lnRef>
          <a:fillRef idx="0">
            <a:schemeClr val="dk1"/>
          </a:fillRef>
          <a:effectRef idx="2">
            <a:schemeClr val="dk1"/>
          </a:effectRef>
          <a:fontRef idx="minor">
            <a:schemeClr val="tx1"/>
          </a:fontRef>
        </p:style>
      </p:cxnSp>
      <p:pic>
        <p:nvPicPr>
          <p:cNvPr id="13" name="Image 12"/>
          <p:cNvPicPr/>
          <p:nvPr/>
        </p:nvPicPr>
        <p:blipFill rotWithShape="1">
          <a:blip r:embed="rId2" cstate="print">
            <a:extLst>
              <a:ext uri="{28A0092B-C50C-407E-A947-70E740481C1C}">
                <a14:useLocalDpi xmlns:a14="http://schemas.microsoft.com/office/drawing/2010/main" val="0"/>
              </a:ext>
            </a:extLst>
          </a:blip>
          <a:srcRect r="25874"/>
          <a:stretch/>
        </p:blipFill>
        <p:spPr bwMode="auto">
          <a:xfrm>
            <a:off x="1061467" y="89307"/>
            <a:ext cx="4695825" cy="108077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999809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78043" y="2542840"/>
            <a:ext cx="10515600" cy="1325563"/>
          </a:xfrm>
        </p:spPr>
        <p:txBody>
          <a:bodyPr>
            <a:noAutofit/>
          </a:bodyPr>
          <a:lstStyle/>
          <a:p>
            <a:r>
              <a:rPr lang="fr-FR" sz="3200" b="1" u="sng" dirty="0" smtClean="0">
                <a:solidFill>
                  <a:srgbClr val="002060"/>
                </a:solidFill>
              </a:rPr>
              <a:t>Sommaire</a:t>
            </a:r>
            <a:br>
              <a:rPr lang="fr-FR" sz="3200" b="1" u="sng" dirty="0" smtClean="0">
                <a:solidFill>
                  <a:srgbClr val="002060"/>
                </a:solidFill>
              </a:rPr>
            </a:br>
            <a:r>
              <a:rPr lang="fr-FR" sz="3200" b="1" u="sng" dirty="0">
                <a:solidFill>
                  <a:srgbClr val="002060"/>
                </a:solidFill>
              </a:rPr>
              <a:t/>
            </a:r>
            <a:br>
              <a:rPr lang="fr-FR" sz="3200" b="1" u="sng" dirty="0">
                <a:solidFill>
                  <a:srgbClr val="002060"/>
                </a:solidFill>
              </a:rPr>
            </a:br>
            <a:r>
              <a:rPr lang="fr-FR" sz="3200" dirty="0">
                <a:solidFill>
                  <a:srgbClr val="002060"/>
                </a:solidFill>
              </a:rPr>
              <a:t>Point </a:t>
            </a:r>
            <a:r>
              <a:rPr lang="fr-FR" sz="3200" dirty="0" smtClean="0">
                <a:solidFill>
                  <a:srgbClr val="002060"/>
                </a:solidFill>
              </a:rPr>
              <a:t>d’actualité  </a:t>
            </a:r>
            <a:r>
              <a:rPr lang="fr-FR" sz="3200" dirty="0" smtClean="0">
                <a:solidFill>
                  <a:srgbClr val="002060"/>
                </a:solidFill>
              </a:rPr>
              <a:t/>
            </a:r>
            <a:br>
              <a:rPr lang="fr-FR" sz="3200" dirty="0" smtClean="0">
                <a:solidFill>
                  <a:srgbClr val="002060"/>
                </a:solidFill>
              </a:rPr>
            </a:br>
            <a:r>
              <a:rPr lang="fr-FR" sz="3200" dirty="0">
                <a:solidFill>
                  <a:srgbClr val="002060"/>
                </a:solidFill>
              </a:rPr>
              <a:t/>
            </a:r>
            <a:br>
              <a:rPr lang="fr-FR" sz="3200" dirty="0">
                <a:solidFill>
                  <a:srgbClr val="002060"/>
                </a:solidFill>
              </a:rPr>
            </a:br>
            <a:r>
              <a:rPr lang="fr-FR" sz="3200" dirty="0" smtClean="0">
                <a:solidFill>
                  <a:srgbClr val="002060"/>
                </a:solidFill>
              </a:rPr>
              <a:t>I. La biologie médicale : un secteur très </a:t>
            </a:r>
            <a:r>
              <a:rPr lang="fr-FR" sz="3200" dirty="0">
                <a:solidFill>
                  <a:srgbClr val="002060"/>
                </a:solidFill>
              </a:rPr>
              <a:t>concentré</a:t>
            </a:r>
            <a:br>
              <a:rPr lang="fr-FR" sz="3200" dirty="0">
                <a:solidFill>
                  <a:srgbClr val="002060"/>
                </a:solidFill>
              </a:rPr>
            </a:br>
            <a:r>
              <a:rPr lang="fr-FR" sz="3200" dirty="0" smtClean="0">
                <a:solidFill>
                  <a:srgbClr val="002060"/>
                </a:solidFill>
              </a:rPr>
              <a:t/>
            </a:r>
            <a:br>
              <a:rPr lang="fr-FR" sz="3200" dirty="0" smtClean="0">
                <a:solidFill>
                  <a:srgbClr val="002060"/>
                </a:solidFill>
              </a:rPr>
            </a:br>
            <a:r>
              <a:rPr lang="fr-FR" sz="3200" dirty="0" smtClean="0">
                <a:solidFill>
                  <a:srgbClr val="002060"/>
                </a:solidFill>
              </a:rPr>
              <a:t>II</a:t>
            </a:r>
            <a:r>
              <a:rPr lang="fr-FR" sz="3200" dirty="0">
                <a:solidFill>
                  <a:srgbClr val="002060"/>
                </a:solidFill>
              </a:rPr>
              <a:t>. La concentration a permis de renforcer la rentabilité du secteur bien avant la crise </a:t>
            </a:r>
            <a:r>
              <a:rPr lang="fr-FR" sz="3200" dirty="0" smtClean="0">
                <a:solidFill>
                  <a:srgbClr val="002060"/>
                </a:solidFill>
              </a:rPr>
              <a:t>sanitaire</a:t>
            </a:r>
            <a:br>
              <a:rPr lang="fr-FR" sz="3200" dirty="0" smtClean="0">
                <a:solidFill>
                  <a:srgbClr val="002060"/>
                </a:solidFill>
              </a:rPr>
            </a:br>
            <a:r>
              <a:rPr lang="fr-FR" sz="3200" dirty="0" smtClean="0">
                <a:solidFill>
                  <a:srgbClr val="002060"/>
                </a:solidFill>
              </a:rPr>
              <a:t/>
            </a:r>
            <a:br>
              <a:rPr lang="fr-FR" sz="3200" dirty="0" smtClean="0">
                <a:solidFill>
                  <a:srgbClr val="002060"/>
                </a:solidFill>
              </a:rPr>
            </a:br>
            <a:r>
              <a:rPr lang="fr-FR" sz="3200" dirty="0" smtClean="0">
                <a:solidFill>
                  <a:srgbClr val="002060"/>
                </a:solidFill>
              </a:rPr>
              <a:t>III</a:t>
            </a:r>
            <a:r>
              <a:rPr lang="fr-FR" sz="3200" dirty="0">
                <a:solidFill>
                  <a:srgbClr val="002060"/>
                </a:solidFill>
              </a:rPr>
              <a:t>. Les règles </a:t>
            </a:r>
            <a:r>
              <a:rPr lang="fr-FR" sz="3200" dirty="0" smtClean="0">
                <a:solidFill>
                  <a:srgbClr val="002060"/>
                </a:solidFill>
              </a:rPr>
              <a:t>de </a:t>
            </a:r>
            <a:r>
              <a:rPr lang="fr-FR" sz="3200" dirty="0">
                <a:solidFill>
                  <a:srgbClr val="002060"/>
                </a:solidFill>
              </a:rPr>
              <a:t>détention capitalistique</a:t>
            </a:r>
            <a:r>
              <a:rPr lang="fr-FR" sz="3200" dirty="0" smtClean="0">
                <a:solidFill>
                  <a:srgbClr val="002060"/>
                </a:solidFill>
              </a:rPr>
              <a:t/>
            </a:r>
            <a:br>
              <a:rPr lang="fr-FR" sz="3200" dirty="0" smtClean="0">
                <a:solidFill>
                  <a:srgbClr val="002060"/>
                </a:solidFill>
              </a:rPr>
            </a:br>
            <a:r>
              <a:rPr lang="fr-FR" sz="3200" dirty="0">
                <a:solidFill>
                  <a:srgbClr val="002060"/>
                </a:solidFill>
              </a:rPr>
              <a:t/>
            </a:r>
            <a:br>
              <a:rPr lang="fr-FR" sz="3200" dirty="0">
                <a:solidFill>
                  <a:srgbClr val="002060"/>
                </a:solidFill>
              </a:rPr>
            </a:br>
            <a:endParaRPr lang="fr-FR" sz="3200" dirty="0">
              <a:solidFill>
                <a:srgbClr val="002060"/>
              </a:solidFill>
            </a:endParaRPr>
          </a:p>
        </p:txBody>
      </p:sp>
    </p:spTree>
    <p:extLst>
      <p:ext uri="{BB962C8B-B14F-4D97-AF65-F5344CB8AC3E}">
        <p14:creationId xmlns:p14="http://schemas.microsoft.com/office/powerpoint/2010/main" val="2884425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78043" y="2542840"/>
            <a:ext cx="10515600" cy="1325563"/>
          </a:xfrm>
        </p:spPr>
        <p:txBody>
          <a:bodyPr>
            <a:normAutofit fontScale="90000"/>
          </a:bodyPr>
          <a:lstStyle/>
          <a:p>
            <a:pPr algn="ctr"/>
            <a:r>
              <a:rPr lang="fr-FR" sz="4300" dirty="0" smtClean="0">
                <a:solidFill>
                  <a:srgbClr val="002060"/>
                </a:solidFill>
              </a:rPr>
              <a:t>La direction de la sécurité sociale : </a:t>
            </a:r>
            <a:r>
              <a:rPr lang="fr-FR" sz="4300" dirty="0" smtClean="0">
                <a:solidFill>
                  <a:srgbClr val="002060"/>
                </a:solidFill>
              </a:rPr>
              <a:t/>
            </a:r>
            <a:br>
              <a:rPr lang="fr-FR" sz="4300" dirty="0" smtClean="0">
                <a:solidFill>
                  <a:srgbClr val="002060"/>
                </a:solidFill>
              </a:rPr>
            </a:br>
            <a:r>
              <a:rPr lang="fr-FR" sz="4300" dirty="0" smtClean="0">
                <a:solidFill>
                  <a:srgbClr val="002060"/>
                </a:solidFill>
              </a:rPr>
              <a:t>missions </a:t>
            </a:r>
            <a:r>
              <a:rPr lang="fr-FR" sz="4300" dirty="0" smtClean="0">
                <a:solidFill>
                  <a:srgbClr val="002060"/>
                </a:solidFill>
              </a:rPr>
              <a:t>principales concernant la biologie médicale</a:t>
            </a:r>
            <a:endParaRPr lang="fr-FR" sz="4300" dirty="0">
              <a:solidFill>
                <a:srgbClr val="002060"/>
              </a:solidFill>
            </a:endParaRPr>
          </a:p>
        </p:txBody>
      </p:sp>
    </p:spTree>
    <p:extLst>
      <p:ext uri="{BB962C8B-B14F-4D97-AF65-F5344CB8AC3E}">
        <p14:creationId xmlns:p14="http://schemas.microsoft.com/office/powerpoint/2010/main" val="2884717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92480" y="546400"/>
            <a:ext cx="10515600" cy="1325563"/>
          </a:xfrm>
        </p:spPr>
        <p:txBody>
          <a:bodyPr>
            <a:normAutofit/>
          </a:bodyPr>
          <a:lstStyle/>
          <a:p>
            <a:r>
              <a:rPr lang="fr-FR" sz="4300" dirty="0" smtClean="0">
                <a:solidFill>
                  <a:srgbClr val="002060"/>
                </a:solidFill>
              </a:rPr>
              <a:t>Point d’actualité </a:t>
            </a:r>
            <a:endParaRPr lang="fr-FR" sz="4300" dirty="0">
              <a:solidFill>
                <a:srgbClr val="002060"/>
              </a:solidFill>
            </a:endParaRPr>
          </a:p>
        </p:txBody>
      </p:sp>
      <p:sp>
        <p:nvSpPr>
          <p:cNvPr id="3" name="ZoneTexte 2"/>
          <p:cNvSpPr txBox="1"/>
          <p:nvPr/>
        </p:nvSpPr>
        <p:spPr>
          <a:xfrm>
            <a:off x="792480" y="2085323"/>
            <a:ext cx="10698480" cy="3785652"/>
          </a:xfrm>
          <a:prstGeom prst="rect">
            <a:avLst/>
          </a:prstGeom>
          <a:noFill/>
        </p:spPr>
        <p:txBody>
          <a:bodyPr wrap="square" rtlCol="0">
            <a:spAutoFit/>
          </a:bodyPr>
          <a:lstStyle/>
          <a:p>
            <a:pPr algn="just"/>
            <a:r>
              <a:rPr lang="fr-FR" sz="2000" dirty="0"/>
              <a:t>Le 10 janvier 2023, </a:t>
            </a:r>
            <a:r>
              <a:rPr lang="fr-FR" sz="2000" dirty="0" smtClean="0"/>
              <a:t>l’Assurance maladie </a:t>
            </a:r>
            <a:r>
              <a:rPr lang="fr-FR" sz="2000" dirty="0"/>
              <a:t>et les représentants des biologistes ont trouvé un accord donnant lieu à la signature d’un avenant à la convention.</a:t>
            </a:r>
          </a:p>
          <a:p>
            <a:pPr algn="just"/>
            <a:endParaRPr lang="fr-FR" sz="2000" dirty="0"/>
          </a:p>
          <a:p>
            <a:pPr algn="just"/>
            <a:r>
              <a:rPr lang="fr-FR" sz="2000" dirty="0"/>
              <a:t>Pour </a:t>
            </a:r>
            <a:r>
              <a:rPr lang="fr-FR" sz="2000" dirty="0"/>
              <a:t>l’année 2023, les parties conventionnelles actent </a:t>
            </a:r>
            <a:r>
              <a:rPr lang="fr-FR" sz="2000" dirty="0"/>
              <a:t>:</a:t>
            </a:r>
          </a:p>
          <a:p>
            <a:pPr algn="just"/>
            <a:endParaRPr lang="fr-FR" sz="2000" dirty="0"/>
          </a:p>
          <a:p>
            <a:pPr algn="just"/>
            <a:r>
              <a:rPr lang="fr-FR" sz="2000" dirty="0"/>
              <a:t>- une baisse de la valeur de la lettre clé B de 1 centime au 1er février 2023, qui s’élèvera à 0,26€ dans </a:t>
            </a:r>
          </a:p>
          <a:p>
            <a:pPr algn="just"/>
            <a:r>
              <a:rPr lang="fr-FR" sz="2000" dirty="0"/>
              <a:t>les départements métropolitains, 0,32€ en Guyane, à la Réunion et à Mayotte et 0,30€ dans les </a:t>
            </a:r>
          </a:p>
          <a:p>
            <a:pPr algn="just"/>
            <a:r>
              <a:rPr lang="fr-FR" sz="2000" dirty="0"/>
              <a:t>Antilles, pour un montant de </a:t>
            </a:r>
            <a:r>
              <a:rPr lang="fr-FR" sz="2000" dirty="0" smtClean="0"/>
              <a:t>135 </a:t>
            </a:r>
            <a:r>
              <a:rPr lang="fr-FR" sz="2000" dirty="0"/>
              <a:t>M€ d’économies pour l’assurance maladie obligatoire en 2023 ;</a:t>
            </a:r>
          </a:p>
          <a:p>
            <a:pPr algn="just"/>
            <a:r>
              <a:rPr lang="fr-FR" sz="2000" dirty="0"/>
              <a:t>- des baisses ciblées de tarifs sur certains actes de biologie médicale de la nomenclature pour un </a:t>
            </a:r>
          </a:p>
          <a:p>
            <a:pPr algn="just"/>
            <a:r>
              <a:rPr lang="fr-FR" sz="2000" dirty="0"/>
              <a:t>rendement sur l’année de 45 M€ ;</a:t>
            </a:r>
          </a:p>
          <a:p>
            <a:pPr algn="just"/>
            <a:r>
              <a:rPr lang="fr-FR" sz="2000" dirty="0"/>
              <a:t>- une baisse de la tarification des actes en lien avec le COVID 19 (estimée à 70 M€), qui a déjà donné </a:t>
            </a:r>
          </a:p>
          <a:p>
            <a:pPr algn="just"/>
            <a:r>
              <a:rPr lang="fr-FR" sz="2000" dirty="0"/>
              <a:t>lieu à un arrêté du 3 janvier 2023. </a:t>
            </a:r>
          </a:p>
        </p:txBody>
      </p:sp>
    </p:spTree>
    <p:extLst>
      <p:ext uri="{BB962C8B-B14F-4D97-AF65-F5344CB8AC3E}">
        <p14:creationId xmlns:p14="http://schemas.microsoft.com/office/powerpoint/2010/main" val="816046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78043" y="2542840"/>
            <a:ext cx="10515600" cy="1325563"/>
          </a:xfrm>
        </p:spPr>
        <p:txBody>
          <a:bodyPr>
            <a:normAutofit/>
          </a:bodyPr>
          <a:lstStyle/>
          <a:p>
            <a:pPr algn="ctr"/>
            <a:r>
              <a:rPr lang="fr-FR" sz="4300" dirty="0" smtClean="0">
                <a:solidFill>
                  <a:srgbClr val="002060"/>
                </a:solidFill>
              </a:rPr>
              <a:t>I. La biologie médicale : </a:t>
            </a:r>
            <a:br>
              <a:rPr lang="fr-FR" sz="4300" dirty="0" smtClean="0">
                <a:solidFill>
                  <a:srgbClr val="002060"/>
                </a:solidFill>
              </a:rPr>
            </a:br>
            <a:r>
              <a:rPr lang="fr-FR" sz="4300" dirty="0" smtClean="0">
                <a:solidFill>
                  <a:srgbClr val="002060"/>
                </a:solidFill>
              </a:rPr>
              <a:t>un secteur très concentré</a:t>
            </a:r>
            <a:endParaRPr lang="fr-FR" sz="4300" dirty="0">
              <a:solidFill>
                <a:srgbClr val="002060"/>
              </a:solidFill>
            </a:endParaRPr>
          </a:p>
        </p:txBody>
      </p:sp>
    </p:spTree>
    <p:extLst>
      <p:ext uri="{BB962C8B-B14F-4D97-AF65-F5344CB8AC3E}">
        <p14:creationId xmlns:p14="http://schemas.microsoft.com/office/powerpoint/2010/main" val="424662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144588" y="1588"/>
          <a:ext cx="1588" cy="1588"/>
        </p:xfrm>
        <a:graphic>
          <a:graphicData uri="http://schemas.openxmlformats.org/presentationml/2006/ole">
            <mc:AlternateContent xmlns:mc="http://schemas.openxmlformats.org/markup-compatibility/2006">
              <mc:Choice xmlns:v="urn:schemas-microsoft-com:vml" Requires="v">
                <p:oleObj spid="_x0000_s19682" name="think-cell Slide" r:id="rId6" imgW="437" imgH="437" progId="TCLayout.ActiveDocument.1">
                  <p:embed/>
                </p:oleObj>
              </mc:Choice>
              <mc:Fallback>
                <p:oleObj name="think-cell Slide" r:id="rId6" imgW="437" imgH="437" progId="TCLayout.ActiveDocument.1">
                  <p:embed/>
                  <p:pic>
                    <p:nvPicPr>
                      <p:cNvPr id="4" name="Object 3" hidden="1"/>
                      <p:cNvPicPr/>
                      <p:nvPr/>
                    </p:nvPicPr>
                    <p:blipFill>
                      <a:blip r:embed="rId7"/>
                      <a:stretch>
                        <a:fillRect/>
                      </a:stretch>
                    </p:blipFill>
                    <p:spPr>
                      <a:xfrm>
                        <a:off x="1144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114300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fontAlgn="base">
              <a:spcBef>
                <a:spcPct val="0"/>
              </a:spcBef>
              <a:spcAft>
                <a:spcPct val="0"/>
              </a:spcAft>
            </a:pPr>
            <a:endParaRPr lang="fr-FR" dirty="0" err="1">
              <a:solidFill>
                <a:srgbClr val="FFFFFF"/>
              </a:solidFill>
              <a:latin typeface="Trebuchet MS" panose="020B0603020202020204" pitchFamily="34" charset="0"/>
              <a:ea typeface="SimSun" panose="02010600030101010101" pitchFamily="2" charset="-122"/>
              <a:cs typeface="Arial" panose="020B0604020202020204" pitchFamily="34" charset="0"/>
              <a:sym typeface="Trebuchet MS" panose="020B0603020202020204" pitchFamily="34" charset="0"/>
            </a:endParaRPr>
          </a:p>
        </p:txBody>
      </p:sp>
      <p:graphicFrame>
        <p:nvGraphicFramePr>
          <p:cNvPr id="7" name="Diagramme 6"/>
          <p:cNvGraphicFramePr/>
          <p:nvPr>
            <p:extLst>
              <p:ext uri="{D42A27DB-BD31-4B8C-83A1-F6EECF244321}">
                <p14:modId xmlns:p14="http://schemas.microsoft.com/office/powerpoint/2010/main" val="276301373"/>
              </p:ext>
            </p:extLst>
          </p:nvPr>
        </p:nvGraphicFramePr>
        <p:xfrm>
          <a:off x="1769166" y="1262268"/>
          <a:ext cx="8537712" cy="483041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ZoneTexte 8"/>
          <p:cNvSpPr txBox="1"/>
          <p:nvPr/>
        </p:nvSpPr>
        <p:spPr>
          <a:xfrm>
            <a:off x="4432852" y="1689652"/>
            <a:ext cx="904461" cy="369332"/>
          </a:xfrm>
          <a:prstGeom prst="rect">
            <a:avLst/>
          </a:prstGeom>
          <a:noFill/>
        </p:spPr>
        <p:txBody>
          <a:bodyPr wrap="square" rtlCol="0">
            <a:spAutoFit/>
          </a:bodyPr>
          <a:lstStyle/>
          <a:p>
            <a:r>
              <a:rPr lang="fr-FR" dirty="0" smtClean="0"/>
              <a:t>2021</a:t>
            </a:r>
            <a:endParaRPr lang="fr-FR" dirty="0"/>
          </a:p>
        </p:txBody>
      </p:sp>
      <p:sp>
        <p:nvSpPr>
          <p:cNvPr id="10" name="ZoneTexte 9"/>
          <p:cNvSpPr txBox="1"/>
          <p:nvPr/>
        </p:nvSpPr>
        <p:spPr>
          <a:xfrm>
            <a:off x="3389243" y="2782957"/>
            <a:ext cx="924340" cy="369332"/>
          </a:xfrm>
          <a:prstGeom prst="rect">
            <a:avLst/>
          </a:prstGeom>
          <a:noFill/>
        </p:spPr>
        <p:txBody>
          <a:bodyPr wrap="square" rtlCol="0">
            <a:spAutoFit/>
          </a:bodyPr>
          <a:lstStyle/>
          <a:p>
            <a:r>
              <a:rPr lang="fr-FR" dirty="0" smtClean="0"/>
              <a:t>2016</a:t>
            </a:r>
            <a:endParaRPr lang="fr-FR" dirty="0"/>
          </a:p>
        </p:txBody>
      </p:sp>
      <p:sp>
        <p:nvSpPr>
          <p:cNvPr id="11" name="ZoneTexte 10"/>
          <p:cNvSpPr txBox="1"/>
          <p:nvPr/>
        </p:nvSpPr>
        <p:spPr>
          <a:xfrm>
            <a:off x="2474843" y="3995530"/>
            <a:ext cx="914400" cy="369332"/>
          </a:xfrm>
          <a:prstGeom prst="rect">
            <a:avLst/>
          </a:prstGeom>
          <a:noFill/>
        </p:spPr>
        <p:txBody>
          <a:bodyPr wrap="square" rtlCol="0">
            <a:spAutoFit/>
          </a:bodyPr>
          <a:lstStyle/>
          <a:p>
            <a:r>
              <a:rPr lang="fr-FR" dirty="0" smtClean="0"/>
              <a:t>2011</a:t>
            </a:r>
            <a:endParaRPr lang="fr-FR" dirty="0"/>
          </a:p>
        </p:txBody>
      </p:sp>
      <p:sp>
        <p:nvSpPr>
          <p:cNvPr id="12" name="ZoneTexte 11"/>
          <p:cNvSpPr txBox="1"/>
          <p:nvPr/>
        </p:nvSpPr>
        <p:spPr>
          <a:xfrm>
            <a:off x="1421296" y="5188226"/>
            <a:ext cx="1043609" cy="369332"/>
          </a:xfrm>
          <a:prstGeom prst="rect">
            <a:avLst/>
          </a:prstGeom>
          <a:noFill/>
        </p:spPr>
        <p:txBody>
          <a:bodyPr wrap="square" rtlCol="0">
            <a:spAutoFit/>
          </a:bodyPr>
          <a:lstStyle/>
          <a:p>
            <a:r>
              <a:rPr lang="fr-FR" dirty="0" smtClean="0"/>
              <a:t>2010</a:t>
            </a:r>
            <a:endParaRPr lang="fr-FR" dirty="0"/>
          </a:p>
        </p:txBody>
      </p:sp>
      <p:sp>
        <p:nvSpPr>
          <p:cNvPr id="2" name="ZoneTexte 1"/>
          <p:cNvSpPr txBox="1"/>
          <p:nvPr/>
        </p:nvSpPr>
        <p:spPr>
          <a:xfrm>
            <a:off x="8567531" y="6202017"/>
            <a:ext cx="3230218" cy="369332"/>
          </a:xfrm>
          <a:prstGeom prst="rect">
            <a:avLst/>
          </a:prstGeom>
          <a:noFill/>
        </p:spPr>
        <p:txBody>
          <a:bodyPr wrap="square" rtlCol="0">
            <a:spAutoFit/>
          </a:bodyPr>
          <a:lstStyle/>
          <a:p>
            <a:r>
              <a:rPr lang="fr-FR" dirty="0" smtClean="0"/>
              <a:t>(Source : ANSM et COFRAC)</a:t>
            </a:r>
            <a:endParaRPr lang="fr-FR" dirty="0"/>
          </a:p>
        </p:txBody>
      </p:sp>
      <p:sp>
        <p:nvSpPr>
          <p:cNvPr id="13" name="Rectangle 12"/>
          <p:cNvSpPr/>
          <p:nvPr/>
        </p:nvSpPr>
        <p:spPr>
          <a:xfrm>
            <a:off x="-15761" y="134198"/>
            <a:ext cx="12207761" cy="82496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a:solidFill>
                  <a:schemeClr val="bg1"/>
                </a:solidFill>
              </a:rPr>
              <a:t>Une baisse très importante du nombre d’entités juridiques depuis 10 ans </a:t>
            </a:r>
          </a:p>
        </p:txBody>
      </p:sp>
    </p:spTree>
    <p:extLst>
      <p:ext uri="{BB962C8B-B14F-4D97-AF65-F5344CB8AC3E}">
        <p14:creationId xmlns:p14="http://schemas.microsoft.com/office/powerpoint/2010/main" val="29282466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144588" y="1588"/>
          <a:ext cx="1588" cy="1588"/>
        </p:xfrm>
        <a:graphic>
          <a:graphicData uri="http://schemas.openxmlformats.org/presentationml/2006/ole">
            <mc:AlternateContent xmlns:mc="http://schemas.openxmlformats.org/markup-compatibility/2006">
              <mc:Choice xmlns:v="urn:schemas-microsoft-com:vml" Requires="v">
                <p:oleObj spid="_x0000_s20705" name="think-cell Slide" r:id="rId6" imgW="437" imgH="437" progId="TCLayout.ActiveDocument.1">
                  <p:embed/>
                </p:oleObj>
              </mc:Choice>
              <mc:Fallback>
                <p:oleObj name="think-cell Slide" r:id="rId6" imgW="437" imgH="437" progId="TCLayout.ActiveDocument.1">
                  <p:embed/>
                  <p:pic>
                    <p:nvPicPr>
                      <p:cNvPr id="4" name="Object 3" hidden="1"/>
                      <p:cNvPicPr/>
                      <p:nvPr/>
                    </p:nvPicPr>
                    <p:blipFill>
                      <a:blip r:embed="rId7"/>
                      <a:stretch>
                        <a:fillRect/>
                      </a:stretch>
                    </p:blipFill>
                    <p:spPr>
                      <a:xfrm>
                        <a:off x="1144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114300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fontAlgn="base">
              <a:spcBef>
                <a:spcPct val="0"/>
              </a:spcBef>
              <a:spcAft>
                <a:spcPct val="0"/>
              </a:spcAft>
            </a:pPr>
            <a:endParaRPr lang="fr-FR" dirty="0" err="1">
              <a:solidFill>
                <a:srgbClr val="FFFFFF"/>
              </a:solidFill>
              <a:latin typeface="Trebuchet MS" panose="020B0603020202020204" pitchFamily="34" charset="0"/>
              <a:ea typeface="SimSun" panose="02010600030101010101" pitchFamily="2" charset="-122"/>
              <a:cs typeface="Arial" panose="020B0604020202020204" pitchFamily="34" charset="0"/>
              <a:sym typeface="Trebuchet MS" panose="020B0603020202020204" pitchFamily="34" charset="0"/>
            </a:endParaRPr>
          </a:p>
        </p:txBody>
      </p:sp>
      <p:sp>
        <p:nvSpPr>
          <p:cNvPr id="13" name="Rectangle 12"/>
          <p:cNvSpPr/>
          <p:nvPr/>
        </p:nvSpPr>
        <p:spPr>
          <a:xfrm>
            <a:off x="-15761" y="134198"/>
            <a:ext cx="12207761" cy="82496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smtClean="0">
                <a:solidFill>
                  <a:schemeClr val="bg1"/>
                </a:solidFill>
              </a:rPr>
              <a:t>Mais un nombre de sites stable, qui assure un maillage du territoire satisfaisant</a:t>
            </a:r>
            <a:endParaRPr lang="fr-FR" sz="2000" b="1" dirty="0">
              <a:solidFill>
                <a:schemeClr val="bg1"/>
              </a:solidFill>
            </a:endParaRPr>
          </a:p>
        </p:txBody>
      </p:sp>
      <p:pic>
        <p:nvPicPr>
          <p:cNvPr id="7" name="Image 6"/>
          <p:cNvPicPr>
            <a:picLocks noChangeAspect="1"/>
          </p:cNvPicPr>
          <p:nvPr/>
        </p:nvPicPr>
        <p:blipFill>
          <a:blip r:embed="rId8"/>
          <a:stretch>
            <a:fillRect/>
          </a:stretch>
        </p:blipFill>
        <p:spPr>
          <a:xfrm>
            <a:off x="1072790" y="1240540"/>
            <a:ext cx="10277475" cy="5105400"/>
          </a:xfrm>
          <a:prstGeom prst="rect">
            <a:avLst/>
          </a:prstGeom>
        </p:spPr>
      </p:pic>
      <p:sp>
        <p:nvSpPr>
          <p:cNvPr id="2" name="ZoneTexte 1"/>
          <p:cNvSpPr txBox="1"/>
          <p:nvPr/>
        </p:nvSpPr>
        <p:spPr>
          <a:xfrm>
            <a:off x="10088880" y="6345940"/>
            <a:ext cx="2103120" cy="381000"/>
          </a:xfrm>
          <a:prstGeom prst="rect">
            <a:avLst/>
          </a:prstGeom>
          <a:noFill/>
        </p:spPr>
        <p:txBody>
          <a:bodyPr wrap="square" rtlCol="0">
            <a:spAutoFit/>
          </a:bodyPr>
          <a:lstStyle/>
          <a:p>
            <a:r>
              <a:rPr lang="fr-FR" dirty="0" smtClean="0"/>
              <a:t>(Source : CNAM)</a:t>
            </a:r>
            <a:endParaRPr lang="fr-FR" dirty="0"/>
          </a:p>
        </p:txBody>
      </p:sp>
    </p:spTree>
    <p:extLst>
      <p:ext uri="{BB962C8B-B14F-4D97-AF65-F5344CB8AC3E}">
        <p14:creationId xmlns:p14="http://schemas.microsoft.com/office/powerpoint/2010/main" val="3078099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32009" y="1321867"/>
            <a:ext cx="10515600" cy="5032375"/>
          </a:xfrm>
        </p:spPr>
        <p:txBody>
          <a:bodyPr>
            <a:normAutofit fontScale="92500" lnSpcReduction="10000"/>
          </a:bodyPr>
          <a:lstStyle/>
          <a:p>
            <a:pPr algn="just"/>
            <a:r>
              <a:rPr lang="fr-FR" dirty="0" smtClean="0"/>
              <a:t>La </a:t>
            </a:r>
            <a:r>
              <a:rPr lang="fr-FR" dirty="0"/>
              <a:t>phase de concentration du secteur amorcée il y a une dizaine d’années est en passe de se stabiliser. </a:t>
            </a:r>
            <a:r>
              <a:rPr lang="fr-FR" b="1" dirty="0"/>
              <a:t>Les opérations de rachats se font de plus en plus rares car les cibles à acquérir sont de moins en moins </a:t>
            </a:r>
            <a:r>
              <a:rPr lang="fr-FR" b="1" dirty="0" smtClean="0"/>
              <a:t>nombreuses, mais elles se focalisent à l’échelle des réseaux régionaux. </a:t>
            </a:r>
            <a:r>
              <a:rPr lang="fr-FR" dirty="0" smtClean="0"/>
              <a:t>De plus, les règles d’implantation régionale des LBM et de leurs sites limitent les rapprochements. </a:t>
            </a:r>
          </a:p>
          <a:p>
            <a:pPr marL="0" indent="0" algn="just">
              <a:buNone/>
            </a:pPr>
            <a:endParaRPr lang="fr-FR" dirty="0"/>
          </a:p>
          <a:p>
            <a:pPr algn="just"/>
            <a:r>
              <a:rPr lang="fr-FR" dirty="0"/>
              <a:t>Les </a:t>
            </a:r>
            <a:r>
              <a:rPr lang="fr-FR" dirty="0" smtClean="0"/>
              <a:t>coûts </a:t>
            </a:r>
            <a:r>
              <a:rPr lang="fr-FR" dirty="0"/>
              <a:t>de ces acquisitions sont très </a:t>
            </a:r>
            <a:r>
              <a:rPr lang="fr-FR" dirty="0" smtClean="0"/>
              <a:t>importants ce qui contribue à </a:t>
            </a:r>
            <a:r>
              <a:rPr lang="fr-FR" dirty="0" smtClean="0"/>
              <a:t>l’intervention accrue </a:t>
            </a:r>
            <a:r>
              <a:rPr lang="fr-FR" b="1" dirty="0" smtClean="0"/>
              <a:t>d’investisseurs </a:t>
            </a:r>
            <a:r>
              <a:rPr lang="fr-FR" b="1" dirty="0" smtClean="0"/>
              <a:t>financiers dans le secteur</a:t>
            </a:r>
            <a:r>
              <a:rPr lang="fr-FR" dirty="0" smtClean="0"/>
              <a:t>.</a:t>
            </a:r>
          </a:p>
          <a:p>
            <a:pPr marL="0" indent="0" algn="just">
              <a:buNone/>
            </a:pPr>
            <a:endParaRPr lang="fr-FR" dirty="0" smtClean="0"/>
          </a:p>
          <a:p>
            <a:pPr algn="just"/>
            <a:r>
              <a:rPr lang="fr-FR" dirty="0" smtClean="0"/>
              <a:t>Cette concentration a pour effet de </a:t>
            </a:r>
            <a:r>
              <a:rPr lang="fr-FR" b="1" dirty="0" smtClean="0"/>
              <a:t>réduire le nombre d’entités juridiques mais n’a pas eu d’effet notable sur le nombre de sites de prélèvements </a:t>
            </a:r>
            <a:r>
              <a:rPr lang="fr-FR" dirty="0" smtClean="0"/>
              <a:t>qui leur sont rattachés. </a:t>
            </a:r>
            <a:endParaRPr lang="fr-FR" dirty="0"/>
          </a:p>
        </p:txBody>
      </p:sp>
      <p:sp>
        <p:nvSpPr>
          <p:cNvPr id="4" name="Rectangle 3"/>
          <p:cNvSpPr/>
          <p:nvPr/>
        </p:nvSpPr>
        <p:spPr>
          <a:xfrm>
            <a:off x="-15761" y="134198"/>
            <a:ext cx="12207761" cy="82496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smtClean="0">
                <a:solidFill>
                  <a:schemeClr val="bg1"/>
                </a:solidFill>
              </a:rPr>
              <a:t>Une concentration presque achevée</a:t>
            </a:r>
            <a:endParaRPr lang="fr-FR" sz="2000" b="1" dirty="0">
              <a:solidFill>
                <a:schemeClr val="bg1"/>
              </a:solidFill>
            </a:endParaRPr>
          </a:p>
        </p:txBody>
      </p:sp>
    </p:spTree>
    <p:extLst>
      <p:ext uri="{BB962C8B-B14F-4D97-AF65-F5344CB8AC3E}">
        <p14:creationId xmlns:p14="http://schemas.microsoft.com/office/powerpoint/2010/main" val="1864872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aphique 5"/>
          <p:cNvGraphicFramePr/>
          <p:nvPr>
            <p:extLst>
              <p:ext uri="{D42A27DB-BD31-4B8C-83A1-F6EECF244321}">
                <p14:modId xmlns:p14="http://schemas.microsoft.com/office/powerpoint/2010/main" val="1440173866"/>
              </p:ext>
            </p:extLst>
          </p:nvPr>
        </p:nvGraphicFramePr>
        <p:xfrm>
          <a:off x="1660538" y="661015"/>
          <a:ext cx="8915220" cy="5547280"/>
        </p:xfrm>
        <a:graphic>
          <a:graphicData uri="http://schemas.openxmlformats.org/drawingml/2006/chart">
            <c:chart xmlns:c="http://schemas.openxmlformats.org/drawingml/2006/chart" xmlns:r="http://schemas.openxmlformats.org/officeDocument/2006/relationships" r:id="rId3"/>
          </a:graphicData>
        </a:graphic>
      </p:graphicFrame>
      <p:sp>
        <p:nvSpPr>
          <p:cNvPr id="8" name="ZoneTexte 7"/>
          <p:cNvSpPr txBox="1"/>
          <p:nvPr/>
        </p:nvSpPr>
        <p:spPr>
          <a:xfrm>
            <a:off x="9769642" y="6364705"/>
            <a:ext cx="1816769" cy="369332"/>
          </a:xfrm>
          <a:prstGeom prst="rect">
            <a:avLst/>
          </a:prstGeom>
          <a:noFill/>
        </p:spPr>
        <p:txBody>
          <a:bodyPr wrap="square" rtlCol="0">
            <a:spAutoFit/>
          </a:bodyPr>
          <a:lstStyle/>
          <a:p>
            <a:r>
              <a:rPr lang="fr-FR" dirty="0" smtClean="0"/>
              <a:t>(Source : CNAM)</a:t>
            </a:r>
            <a:endParaRPr lang="fr-FR" dirty="0"/>
          </a:p>
        </p:txBody>
      </p:sp>
    </p:spTree>
    <p:extLst>
      <p:ext uri="{BB962C8B-B14F-4D97-AF65-F5344CB8AC3E}">
        <p14:creationId xmlns:p14="http://schemas.microsoft.com/office/powerpoint/2010/main" val="3827729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ZoneTexte 40"/>
          <p:cNvSpPr txBox="1"/>
          <p:nvPr/>
        </p:nvSpPr>
        <p:spPr>
          <a:xfrm>
            <a:off x="3078479" y="4210770"/>
            <a:ext cx="5967047" cy="338554"/>
          </a:xfrm>
          <a:prstGeom prst="rect">
            <a:avLst/>
          </a:prstGeom>
          <a:noFill/>
        </p:spPr>
        <p:txBody>
          <a:bodyPr wrap="square" rtlCol="0">
            <a:spAutoFit/>
          </a:bodyPr>
          <a:lstStyle/>
          <a:p>
            <a:r>
              <a:rPr lang="fr-FR" sz="1600" b="1" dirty="0" smtClean="0">
                <a:solidFill>
                  <a:schemeClr val="accent1"/>
                </a:solidFill>
              </a:rPr>
              <a:t>9 groupes concentrent 70% du CA</a:t>
            </a:r>
            <a:endParaRPr lang="fr-FR" sz="1600" b="1" dirty="0">
              <a:solidFill>
                <a:schemeClr val="accent1"/>
              </a:solidFill>
            </a:endParaRPr>
          </a:p>
        </p:txBody>
      </p:sp>
      <p:sp>
        <p:nvSpPr>
          <p:cNvPr id="45" name="ZoneTexte 44"/>
          <p:cNvSpPr txBox="1"/>
          <p:nvPr/>
        </p:nvSpPr>
        <p:spPr>
          <a:xfrm>
            <a:off x="3078481" y="5161137"/>
            <a:ext cx="5679832" cy="338554"/>
          </a:xfrm>
          <a:prstGeom prst="rect">
            <a:avLst/>
          </a:prstGeom>
          <a:noFill/>
        </p:spPr>
        <p:txBody>
          <a:bodyPr wrap="square" rtlCol="0">
            <a:spAutoFit/>
          </a:bodyPr>
          <a:lstStyle/>
          <a:p>
            <a:r>
              <a:rPr lang="fr-FR" sz="1600" b="1" dirty="0" smtClean="0">
                <a:solidFill>
                  <a:schemeClr val="accent1"/>
                </a:solidFill>
              </a:rPr>
              <a:t>4 groupes concentrent la moitié du CA</a:t>
            </a:r>
            <a:endParaRPr lang="fr-FR" sz="1600" b="1" dirty="0">
              <a:solidFill>
                <a:schemeClr val="accent1"/>
              </a:solidFill>
            </a:endParaRPr>
          </a:p>
        </p:txBody>
      </p:sp>
      <p:sp>
        <p:nvSpPr>
          <p:cNvPr id="46" name="ZoneTexte 45"/>
          <p:cNvSpPr txBox="1"/>
          <p:nvPr/>
        </p:nvSpPr>
        <p:spPr>
          <a:xfrm>
            <a:off x="225083" y="2363372"/>
            <a:ext cx="2067951" cy="369332"/>
          </a:xfrm>
          <a:prstGeom prst="rect">
            <a:avLst/>
          </a:prstGeom>
          <a:noFill/>
        </p:spPr>
        <p:txBody>
          <a:bodyPr wrap="square" rtlCol="0">
            <a:spAutoFit/>
          </a:bodyPr>
          <a:lstStyle/>
          <a:p>
            <a:r>
              <a:rPr lang="fr-FR" b="1" dirty="0" smtClean="0"/>
              <a:t>% du CA</a:t>
            </a:r>
            <a:endParaRPr lang="fr-FR" b="1" dirty="0"/>
          </a:p>
        </p:txBody>
      </p:sp>
      <p:cxnSp>
        <p:nvCxnSpPr>
          <p:cNvPr id="57" name="Connecteur droit avec flèche 56"/>
          <p:cNvCxnSpPr/>
          <p:nvPr/>
        </p:nvCxnSpPr>
        <p:spPr>
          <a:xfrm flipH="1" flipV="1">
            <a:off x="1589649" y="4380047"/>
            <a:ext cx="1488832" cy="78109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60" name="Connecteur droit avec flèche 59"/>
          <p:cNvCxnSpPr/>
          <p:nvPr/>
        </p:nvCxnSpPr>
        <p:spPr>
          <a:xfrm flipH="1" flipV="1">
            <a:off x="1688123" y="3727938"/>
            <a:ext cx="1390358" cy="65210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aphicFrame>
        <p:nvGraphicFramePr>
          <p:cNvPr id="12" name="Graphique 11"/>
          <p:cNvGraphicFramePr>
            <a:graphicFrameLocks/>
          </p:cNvGraphicFramePr>
          <p:nvPr>
            <p:extLst/>
          </p:nvPr>
        </p:nvGraphicFramePr>
        <p:xfrm>
          <a:off x="661182" y="2732704"/>
          <a:ext cx="6400799" cy="3822842"/>
        </p:xfrm>
        <a:graphic>
          <a:graphicData uri="http://schemas.openxmlformats.org/drawingml/2006/chart">
            <c:chart xmlns:c="http://schemas.openxmlformats.org/drawingml/2006/chart" xmlns:r="http://schemas.openxmlformats.org/officeDocument/2006/relationships" r:id="rId3"/>
          </a:graphicData>
        </a:graphic>
      </p:graphicFrame>
      <p:sp>
        <p:nvSpPr>
          <p:cNvPr id="5" name="ZoneTexte 4"/>
          <p:cNvSpPr txBox="1"/>
          <p:nvPr/>
        </p:nvSpPr>
        <p:spPr>
          <a:xfrm>
            <a:off x="433630" y="1231666"/>
            <a:ext cx="11758370" cy="1323439"/>
          </a:xfrm>
          <a:prstGeom prst="rect">
            <a:avLst/>
          </a:prstGeom>
          <a:noFill/>
        </p:spPr>
        <p:txBody>
          <a:bodyPr wrap="square" rtlCol="0">
            <a:spAutoFit/>
          </a:bodyPr>
          <a:lstStyle/>
          <a:p>
            <a:endParaRPr lang="fr-FR" sz="2400" dirty="0" smtClean="0"/>
          </a:p>
          <a:p>
            <a:r>
              <a:rPr lang="fr-FR" sz="2400" dirty="0" smtClean="0"/>
              <a:t>En 2020, le CA </a:t>
            </a:r>
            <a:r>
              <a:rPr lang="fr-FR" sz="2400" dirty="0"/>
              <a:t>total du secteur </a:t>
            </a:r>
            <a:r>
              <a:rPr lang="fr-FR" sz="2400" dirty="0" smtClean="0"/>
              <a:t>était de </a:t>
            </a:r>
            <a:r>
              <a:rPr lang="fr-FR" sz="2400" b="1" dirty="0" smtClean="0"/>
              <a:t>5,8 Mds € </a:t>
            </a:r>
            <a:r>
              <a:rPr lang="fr-FR" sz="2400" dirty="0" smtClean="0"/>
              <a:t>pour </a:t>
            </a:r>
            <a:r>
              <a:rPr lang="fr-FR" sz="2400" b="1" dirty="0"/>
              <a:t>103</a:t>
            </a:r>
            <a:r>
              <a:rPr lang="fr-FR" sz="2400" dirty="0"/>
              <a:t> </a:t>
            </a:r>
            <a:r>
              <a:rPr lang="fr-FR" sz="2400" dirty="0" smtClean="0"/>
              <a:t>groupes/LBM.</a:t>
            </a:r>
            <a:endParaRPr lang="fr-FR" sz="2400" dirty="0"/>
          </a:p>
          <a:p>
            <a:endParaRPr lang="fr-FR" sz="3200" dirty="0" smtClean="0"/>
          </a:p>
        </p:txBody>
      </p:sp>
      <p:sp>
        <p:nvSpPr>
          <p:cNvPr id="6" name="ZoneTexte 5"/>
          <p:cNvSpPr txBox="1"/>
          <p:nvPr/>
        </p:nvSpPr>
        <p:spPr>
          <a:xfrm>
            <a:off x="8280318" y="6313147"/>
            <a:ext cx="4134244" cy="369332"/>
          </a:xfrm>
          <a:prstGeom prst="rect">
            <a:avLst/>
          </a:prstGeom>
          <a:noFill/>
        </p:spPr>
        <p:txBody>
          <a:bodyPr wrap="square" rtlCol="0">
            <a:spAutoFit/>
          </a:bodyPr>
          <a:lstStyle/>
          <a:p>
            <a:r>
              <a:rPr lang="fr-FR" dirty="0" smtClean="0"/>
              <a:t>(Source : base Diane, CNAM, 2020)</a:t>
            </a:r>
            <a:endParaRPr lang="fr-FR" dirty="0"/>
          </a:p>
        </p:txBody>
      </p:sp>
      <p:sp>
        <p:nvSpPr>
          <p:cNvPr id="15" name="Rectangle 14"/>
          <p:cNvSpPr/>
          <p:nvPr/>
        </p:nvSpPr>
        <p:spPr>
          <a:xfrm>
            <a:off x="0" y="229098"/>
            <a:ext cx="12207761" cy="82496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smtClean="0">
                <a:solidFill>
                  <a:schemeClr val="bg1"/>
                </a:solidFill>
              </a:rPr>
              <a:t>La concentration du secteur a un impact sur le chiffre d’affaires des LBM</a:t>
            </a:r>
            <a:endParaRPr lang="fr-FR" sz="2000" b="1" dirty="0">
              <a:solidFill>
                <a:schemeClr val="bg1"/>
              </a:solidFill>
            </a:endParaRPr>
          </a:p>
        </p:txBody>
      </p:sp>
    </p:spTree>
    <p:extLst>
      <p:ext uri="{BB962C8B-B14F-4D97-AF65-F5344CB8AC3E}">
        <p14:creationId xmlns:p14="http://schemas.microsoft.com/office/powerpoint/2010/main" val="40660043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34453" y="2651123"/>
            <a:ext cx="10515600" cy="1325563"/>
          </a:xfrm>
        </p:spPr>
        <p:txBody>
          <a:bodyPr>
            <a:normAutofit fontScale="90000"/>
          </a:bodyPr>
          <a:lstStyle/>
          <a:p>
            <a:pPr algn="ctr"/>
            <a:r>
              <a:rPr lang="fr-FR" sz="4300" dirty="0" smtClean="0">
                <a:solidFill>
                  <a:srgbClr val="002060"/>
                </a:solidFill>
              </a:rPr>
              <a:t>II. La concentration a permis de renforcer la rentabilité du secteur bien avant la crise sanitaire</a:t>
            </a:r>
            <a:endParaRPr lang="fr-FR" sz="4300" dirty="0">
              <a:solidFill>
                <a:srgbClr val="002060"/>
              </a:solidFill>
            </a:endParaRPr>
          </a:p>
        </p:txBody>
      </p:sp>
    </p:spTree>
    <p:extLst>
      <p:ext uri="{BB962C8B-B14F-4D97-AF65-F5344CB8AC3E}">
        <p14:creationId xmlns:p14="http://schemas.microsoft.com/office/powerpoint/2010/main" val="3908194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363305"/>
            <a:ext cx="12207761" cy="82496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smtClean="0">
                <a:solidFill>
                  <a:schemeClr val="bg1"/>
                </a:solidFill>
              </a:rPr>
              <a:t>Avant la crise sanitaire, la stabilité des dépenses remboursées par l’Assurance </a:t>
            </a:r>
            <a:r>
              <a:rPr lang="fr-FR" sz="2000" b="1" dirty="0">
                <a:solidFill>
                  <a:schemeClr val="bg1"/>
                </a:solidFill>
              </a:rPr>
              <a:t>M</a:t>
            </a:r>
            <a:r>
              <a:rPr lang="fr-FR" sz="2000" b="1" dirty="0" smtClean="0">
                <a:solidFill>
                  <a:schemeClr val="bg1"/>
                </a:solidFill>
              </a:rPr>
              <a:t>aladie masquait déjà une rentabilité anormale du secteur</a:t>
            </a:r>
            <a:endParaRPr lang="fr-FR" sz="2000" b="1" dirty="0">
              <a:solidFill>
                <a:schemeClr val="bg1"/>
              </a:solidFill>
            </a:endParaRPr>
          </a:p>
        </p:txBody>
      </p:sp>
      <p:sp>
        <p:nvSpPr>
          <p:cNvPr id="11" name="Espace réservé du contenu 2"/>
          <p:cNvSpPr txBox="1">
            <a:spLocks/>
          </p:cNvSpPr>
          <p:nvPr/>
        </p:nvSpPr>
        <p:spPr>
          <a:xfrm>
            <a:off x="-91064" y="1150169"/>
            <a:ext cx="11815064" cy="5264332"/>
          </a:xfrm>
          <a:prstGeom prst="rect">
            <a:avLst/>
          </a:prstGeom>
        </p:spPr>
        <p:txBody>
          <a:bodyPr>
            <a:noAutofit/>
          </a:bodyPr>
          <a:lstStyle>
            <a:lvl1pPr marL="122764" indent="0" algn="l" defTabSz="1219170" rtl="0" eaLnBrk="1" latinLnBrk="0" hangingPunct="1">
              <a:lnSpc>
                <a:spcPct val="100000"/>
              </a:lnSpc>
              <a:spcBef>
                <a:spcPts val="0"/>
              </a:spcBef>
              <a:spcAft>
                <a:spcPts val="667"/>
              </a:spcAft>
              <a:buFont typeface="Arial" pitchFamily="34" charset="0"/>
              <a:buNone/>
              <a:tabLst/>
              <a:defRPr sz="1867" b="0" kern="1200">
                <a:solidFill>
                  <a:schemeClr val="tx1"/>
                </a:solidFill>
                <a:latin typeface="+mn-lt"/>
                <a:ea typeface="+mn-ea"/>
                <a:cs typeface="+mn-cs"/>
              </a:defRPr>
            </a:lvl1pPr>
            <a:lvl2pPr marL="468588" indent="-228594" algn="l" defTabSz="121917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8582" indent="-228594" algn="l" defTabSz="1219170" rtl="0" eaLnBrk="1" latinLnBrk="0" hangingPunct="1">
              <a:lnSpc>
                <a:spcPct val="100000"/>
              </a:lnSpc>
              <a:spcBef>
                <a:spcPts val="133"/>
              </a:spcBef>
              <a:spcAft>
                <a:spcPts val="133"/>
              </a:spcAft>
              <a:buSzPct val="100000"/>
              <a:buFont typeface="Wingdings" pitchFamily="2" charset="2"/>
              <a:buChar char="§"/>
              <a:defRPr sz="1333" kern="1200">
                <a:solidFill>
                  <a:schemeClr val="tx1"/>
                </a:solidFill>
                <a:latin typeface="+mn-lt"/>
                <a:ea typeface="+mn-ea"/>
                <a:cs typeface="+mn-cs"/>
              </a:defRPr>
            </a:lvl3pPr>
            <a:lvl4pPr marL="948576" indent="-228594" algn="l" defTabSz="1219170" rtl="0" eaLnBrk="1" latinLnBrk="0" hangingPunct="1">
              <a:lnSpc>
                <a:spcPct val="100000"/>
              </a:lnSpc>
              <a:spcBef>
                <a:spcPts val="133"/>
              </a:spcBef>
              <a:spcAft>
                <a:spcPts val="133"/>
              </a:spcAft>
              <a:buSzPct val="100000"/>
              <a:buFont typeface="Arial" panose="020B0604020202020204" pitchFamily="34" charset="0"/>
              <a:buChar char="•"/>
              <a:defRPr sz="1067" kern="1200">
                <a:solidFill>
                  <a:schemeClr val="tx1"/>
                </a:solidFill>
                <a:latin typeface="+mn-lt"/>
                <a:ea typeface="+mn-ea"/>
                <a:cs typeface="+mn-cs"/>
              </a:defRPr>
            </a:lvl4pPr>
            <a:lvl5pPr marL="1236569" indent="-228594" algn="l" defTabSz="1219170" rtl="0" eaLnBrk="1" latinLnBrk="0" hangingPunct="1">
              <a:lnSpc>
                <a:spcPct val="100000"/>
              </a:lnSpc>
              <a:spcBef>
                <a:spcPts val="133"/>
              </a:spcBef>
              <a:spcAft>
                <a:spcPts val="133"/>
              </a:spcAft>
              <a:buSzPct val="100000"/>
              <a:buFont typeface="Wingdings" pitchFamily="2" charset="2"/>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267093" indent="0" algn="l" defTabSz="1219170" rtl="0" eaLnBrk="1" latinLnBrk="0" hangingPunct="1">
              <a:spcBef>
                <a:spcPct val="20000"/>
              </a:spcBef>
              <a:buFont typeface="Arial" pitchFamily="34" charset="0"/>
              <a:buNone/>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lvl="1" indent="0" algn="just">
              <a:spcBef>
                <a:spcPts val="0"/>
              </a:spcBef>
              <a:spcAft>
                <a:spcPts val="667"/>
              </a:spcAft>
              <a:buClr>
                <a:srgbClr val="002060"/>
              </a:buClr>
              <a:buSzTx/>
              <a:buNone/>
              <a:defRPr/>
            </a:pPr>
            <a:endParaRPr lang="fr-FR" sz="1466" dirty="0">
              <a:solidFill>
                <a:srgbClr val="000000"/>
              </a:solidFill>
              <a:latin typeface="Arial"/>
            </a:endParaRPr>
          </a:p>
          <a:p>
            <a:pPr lvl="1" indent="0" algn="just">
              <a:spcBef>
                <a:spcPts val="0"/>
              </a:spcBef>
              <a:spcAft>
                <a:spcPts val="667"/>
              </a:spcAft>
              <a:buClr>
                <a:srgbClr val="002060"/>
              </a:buClr>
              <a:buSzTx/>
              <a:buNone/>
              <a:defRPr/>
            </a:pPr>
            <a:r>
              <a:rPr lang="fr-FR" sz="1800" dirty="0" smtClean="0"/>
              <a:t>Les dépenses de biologie médicale sont restées stables entre 2010 et 2020, via les protocoles signés entre l’assurance maladie et les directeurs de laboratoires (régulation des dépenses axée sur un bouclage prix-volume) :</a:t>
            </a:r>
          </a:p>
          <a:p>
            <a:pPr marL="811488" lvl="1" indent="-342900">
              <a:spcBef>
                <a:spcPts val="0"/>
              </a:spcBef>
              <a:spcAft>
                <a:spcPts val="667"/>
              </a:spcAft>
              <a:buClr>
                <a:srgbClr val="002060"/>
              </a:buClr>
              <a:buSzTx/>
              <a:buFont typeface="Wingdings" panose="05000000000000000000" pitchFamily="2" charset="2"/>
              <a:buChar char="v"/>
              <a:defRPr/>
            </a:pPr>
            <a:endParaRPr lang="fr-FR" sz="1800" dirty="0" smtClean="0"/>
          </a:p>
          <a:p>
            <a:pPr marL="811488" lvl="1" indent="-342900">
              <a:spcBef>
                <a:spcPts val="0"/>
              </a:spcBef>
              <a:spcAft>
                <a:spcPts val="667"/>
              </a:spcAft>
              <a:buClr>
                <a:srgbClr val="002060"/>
              </a:buClr>
              <a:buSzTx/>
              <a:buFont typeface="Wingdings" panose="05000000000000000000" pitchFamily="2" charset="2"/>
              <a:buChar char="v"/>
              <a:defRPr/>
            </a:pPr>
            <a:endParaRPr lang="fr-FR" sz="1800" dirty="0" smtClean="0"/>
          </a:p>
          <a:p>
            <a:pPr marL="811488" lvl="1" indent="-342900">
              <a:spcBef>
                <a:spcPts val="0"/>
              </a:spcBef>
              <a:spcAft>
                <a:spcPts val="667"/>
              </a:spcAft>
              <a:buClr>
                <a:srgbClr val="002060"/>
              </a:buClr>
              <a:buSzTx/>
              <a:buFont typeface="Wingdings" panose="05000000000000000000" pitchFamily="2" charset="2"/>
              <a:buChar char="v"/>
              <a:defRPr/>
            </a:pPr>
            <a:endParaRPr lang="fr-FR" sz="1800" dirty="0" smtClean="0"/>
          </a:p>
          <a:p>
            <a:pPr marL="754338" lvl="1" indent="-285750">
              <a:spcBef>
                <a:spcPts val="0"/>
              </a:spcBef>
              <a:spcAft>
                <a:spcPts val="667"/>
              </a:spcAft>
              <a:buClr>
                <a:srgbClr val="002060"/>
              </a:buClr>
              <a:buSzTx/>
              <a:defRPr/>
            </a:pPr>
            <a:endParaRPr lang="fr-FR" sz="1800" dirty="0" smtClean="0"/>
          </a:p>
          <a:p>
            <a:pPr lvl="1" indent="0">
              <a:spcBef>
                <a:spcPts val="0"/>
              </a:spcBef>
              <a:spcAft>
                <a:spcPts val="667"/>
              </a:spcAft>
              <a:buClr>
                <a:srgbClr val="002060"/>
              </a:buClr>
              <a:buSzTx/>
              <a:buNone/>
              <a:defRPr/>
            </a:pPr>
            <a:r>
              <a:rPr lang="fr-FR" sz="1800" dirty="0" smtClean="0"/>
              <a:t>Cette situation masque pourtant des gains de productivité très importants dans le secteur sur cette période :</a:t>
            </a:r>
          </a:p>
          <a:p>
            <a:pPr marL="994332" lvl="2" indent="-285750" algn="just">
              <a:spcBef>
                <a:spcPts val="0"/>
              </a:spcBef>
              <a:spcAft>
                <a:spcPts val="667"/>
              </a:spcAft>
              <a:buClr>
                <a:srgbClr val="002060"/>
              </a:buClr>
              <a:buSzTx/>
              <a:buFont typeface="Arial" panose="020B0604020202020204" pitchFamily="34" charset="0"/>
              <a:buChar char="•"/>
              <a:defRPr/>
            </a:pPr>
            <a:r>
              <a:rPr lang="fr-FR" sz="1800" dirty="0"/>
              <a:t>Selon la Cour des comptes (octobre 2021) : « Le résultat comptable des laboratoires a augmenté, en moyenne, entre 2010 et 2016, passant de 9 à 10 % du chiffre d’affaires, soit 560 M€. </a:t>
            </a:r>
            <a:r>
              <a:rPr lang="fr-FR" sz="1800" b="1" dirty="0"/>
              <a:t>La rentabilité économique est deux fois supérieure à la moyenne générale constatée pour l’ensemble des secteurs de l’économie. Le secteur est par ailleurs peu risqué, en raison de sa </a:t>
            </a:r>
            <a:r>
              <a:rPr lang="fr-FR" sz="1800" b="1" dirty="0" err="1"/>
              <a:t>solvabilisation</a:t>
            </a:r>
            <a:r>
              <a:rPr lang="fr-FR" sz="1800" b="1" dirty="0"/>
              <a:t> par l’Assurance Maladie. </a:t>
            </a:r>
            <a:r>
              <a:rPr lang="fr-FR" sz="1800" dirty="0"/>
              <a:t>Les marges de productivité du secteur restent également importantes</a:t>
            </a:r>
            <a:r>
              <a:rPr lang="fr-FR" sz="1800" dirty="0" smtClean="0"/>
              <a:t>. »</a:t>
            </a:r>
            <a:endParaRPr lang="fr-FR" sz="1800" dirty="0"/>
          </a:p>
          <a:p>
            <a:pPr marL="994332" lvl="2" indent="-285750" algn="just">
              <a:spcBef>
                <a:spcPts val="0"/>
              </a:spcBef>
              <a:spcAft>
                <a:spcPts val="667"/>
              </a:spcAft>
              <a:buClr>
                <a:srgbClr val="002060"/>
              </a:buClr>
              <a:buSzTx/>
              <a:buFont typeface="Arial" panose="020B0604020202020204" pitchFamily="34" charset="0"/>
              <a:buChar char="•"/>
              <a:defRPr/>
            </a:pPr>
            <a:r>
              <a:rPr lang="fr-FR" sz="1800" b="1" dirty="0" smtClean="0"/>
              <a:t>La concentration du secteur a permis des économies d’échelles </a:t>
            </a:r>
            <a:r>
              <a:rPr lang="fr-FR" sz="1800" dirty="0" smtClean="0"/>
              <a:t>: 11 réseaux de laboratoires détiennent 70% des sites de prélèvements en France à fin 2020, alors qu’en 2010, 60% des sites de prélèvement étaient encore indépendants (appartenant à une entité regroupant moins de 10 salariés).</a:t>
            </a:r>
          </a:p>
        </p:txBody>
      </p:sp>
      <p:pic>
        <p:nvPicPr>
          <p:cNvPr id="13" name="Image 12"/>
          <p:cNvPicPr/>
          <p:nvPr/>
        </p:nvPicPr>
        <p:blipFill>
          <a:blip r:embed="rId2"/>
          <a:stretch>
            <a:fillRect/>
          </a:stretch>
        </p:blipFill>
        <p:spPr>
          <a:xfrm>
            <a:off x="1778065" y="2059359"/>
            <a:ext cx="8651630" cy="1356528"/>
          </a:xfrm>
          <a:prstGeom prst="rect">
            <a:avLst/>
          </a:prstGeom>
        </p:spPr>
      </p:pic>
    </p:spTree>
    <p:extLst>
      <p:ext uri="{BB962C8B-B14F-4D97-AF65-F5344CB8AC3E}">
        <p14:creationId xmlns:p14="http://schemas.microsoft.com/office/powerpoint/2010/main" val="108876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363305"/>
            <a:ext cx="12207761" cy="82496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smtClean="0">
                <a:solidFill>
                  <a:schemeClr val="bg1"/>
                </a:solidFill>
              </a:rPr>
              <a:t>Cette rentabilité s’explique par les économies d’échelle permises par la concentration du secteur ainsi que par les gains de productivité liés  aux nouveaux </a:t>
            </a:r>
            <a:endParaRPr lang="fr-FR" sz="2000" b="1" dirty="0">
              <a:solidFill>
                <a:schemeClr val="bg1"/>
              </a:solidFill>
            </a:endParaRPr>
          </a:p>
        </p:txBody>
      </p:sp>
      <p:sp>
        <p:nvSpPr>
          <p:cNvPr id="11" name="Espace réservé du contenu 2"/>
          <p:cNvSpPr txBox="1">
            <a:spLocks/>
          </p:cNvSpPr>
          <p:nvPr/>
        </p:nvSpPr>
        <p:spPr>
          <a:xfrm>
            <a:off x="-91064" y="1150169"/>
            <a:ext cx="11815064" cy="5264332"/>
          </a:xfrm>
          <a:prstGeom prst="rect">
            <a:avLst/>
          </a:prstGeom>
        </p:spPr>
        <p:txBody>
          <a:bodyPr>
            <a:noAutofit/>
          </a:bodyPr>
          <a:lstStyle>
            <a:lvl1pPr marL="122764" indent="0" algn="l" defTabSz="1219170" rtl="0" eaLnBrk="1" latinLnBrk="0" hangingPunct="1">
              <a:lnSpc>
                <a:spcPct val="100000"/>
              </a:lnSpc>
              <a:spcBef>
                <a:spcPts val="0"/>
              </a:spcBef>
              <a:spcAft>
                <a:spcPts val="667"/>
              </a:spcAft>
              <a:buFont typeface="Arial" pitchFamily="34" charset="0"/>
              <a:buNone/>
              <a:tabLst/>
              <a:defRPr sz="1867" b="0" kern="1200">
                <a:solidFill>
                  <a:schemeClr val="tx1"/>
                </a:solidFill>
                <a:latin typeface="+mn-lt"/>
                <a:ea typeface="+mn-ea"/>
                <a:cs typeface="+mn-cs"/>
              </a:defRPr>
            </a:lvl1pPr>
            <a:lvl2pPr marL="468588" indent="-228594" algn="l" defTabSz="121917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8582" indent="-228594" algn="l" defTabSz="1219170" rtl="0" eaLnBrk="1" latinLnBrk="0" hangingPunct="1">
              <a:lnSpc>
                <a:spcPct val="100000"/>
              </a:lnSpc>
              <a:spcBef>
                <a:spcPts val="133"/>
              </a:spcBef>
              <a:spcAft>
                <a:spcPts val="133"/>
              </a:spcAft>
              <a:buSzPct val="100000"/>
              <a:buFont typeface="Wingdings" pitchFamily="2" charset="2"/>
              <a:buChar char="§"/>
              <a:defRPr sz="1333" kern="1200">
                <a:solidFill>
                  <a:schemeClr val="tx1"/>
                </a:solidFill>
                <a:latin typeface="+mn-lt"/>
                <a:ea typeface="+mn-ea"/>
                <a:cs typeface="+mn-cs"/>
              </a:defRPr>
            </a:lvl3pPr>
            <a:lvl4pPr marL="948576" indent="-228594" algn="l" defTabSz="1219170" rtl="0" eaLnBrk="1" latinLnBrk="0" hangingPunct="1">
              <a:lnSpc>
                <a:spcPct val="100000"/>
              </a:lnSpc>
              <a:spcBef>
                <a:spcPts val="133"/>
              </a:spcBef>
              <a:spcAft>
                <a:spcPts val="133"/>
              </a:spcAft>
              <a:buSzPct val="100000"/>
              <a:buFont typeface="Arial" panose="020B0604020202020204" pitchFamily="34" charset="0"/>
              <a:buChar char="•"/>
              <a:defRPr sz="1067" kern="1200">
                <a:solidFill>
                  <a:schemeClr val="tx1"/>
                </a:solidFill>
                <a:latin typeface="+mn-lt"/>
                <a:ea typeface="+mn-ea"/>
                <a:cs typeface="+mn-cs"/>
              </a:defRPr>
            </a:lvl4pPr>
            <a:lvl5pPr marL="1236569" indent="-228594" algn="l" defTabSz="1219170" rtl="0" eaLnBrk="1" latinLnBrk="0" hangingPunct="1">
              <a:lnSpc>
                <a:spcPct val="100000"/>
              </a:lnSpc>
              <a:spcBef>
                <a:spcPts val="133"/>
              </a:spcBef>
              <a:spcAft>
                <a:spcPts val="133"/>
              </a:spcAft>
              <a:buSzPct val="100000"/>
              <a:buFont typeface="Wingdings" pitchFamily="2" charset="2"/>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267093" indent="0" algn="l" defTabSz="1219170" rtl="0" eaLnBrk="1" latinLnBrk="0" hangingPunct="1">
              <a:spcBef>
                <a:spcPct val="20000"/>
              </a:spcBef>
              <a:buFont typeface="Arial" pitchFamily="34" charset="0"/>
              <a:buNone/>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lvl="1" indent="0" algn="just">
              <a:spcBef>
                <a:spcPts val="0"/>
              </a:spcBef>
              <a:spcAft>
                <a:spcPts val="667"/>
              </a:spcAft>
              <a:buClr>
                <a:srgbClr val="002060"/>
              </a:buClr>
              <a:buSzTx/>
              <a:buNone/>
              <a:defRPr/>
            </a:pPr>
            <a:endParaRPr lang="fr-FR" sz="1466" dirty="0">
              <a:solidFill>
                <a:srgbClr val="000000"/>
              </a:solidFill>
              <a:latin typeface="Arial"/>
            </a:endParaRPr>
          </a:p>
          <a:p>
            <a:pPr marL="408514" lvl="0" indent="-285750" algn="just">
              <a:buFont typeface="Arial" panose="020B0604020202020204" pitchFamily="34" charset="0"/>
              <a:buChar char="•"/>
            </a:pPr>
            <a:r>
              <a:rPr lang="fr-FR" sz="2000" dirty="0"/>
              <a:t>La concentration du secteur a permis des </a:t>
            </a:r>
            <a:r>
              <a:rPr lang="fr-FR" sz="2000" b="1" dirty="0"/>
              <a:t>économies d’échelles</a:t>
            </a:r>
            <a:r>
              <a:rPr lang="fr-FR" sz="2000" dirty="0"/>
              <a:t>, dont le potentiel n’est pas encore pleinement </a:t>
            </a:r>
            <a:r>
              <a:rPr lang="fr-FR" sz="2000" dirty="0" smtClean="0"/>
              <a:t>atteint</a:t>
            </a:r>
            <a:r>
              <a:rPr lang="fr-FR" sz="2000" dirty="0" smtClean="0"/>
              <a:t>.</a:t>
            </a:r>
          </a:p>
          <a:p>
            <a:pPr lvl="0" algn="just"/>
            <a:endParaRPr lang="fr-FR" sz="2000" dirty="0" smtClean="0"/>
          </a:p>
          <a:p>
            <a:pPr marL="408514" lvl="0" indent="-285750" algn="just">
              <a:buFont typeface="Arial" panose="020B0604020202020204" pitchFamily="34" charset="0"/>
              <a:buChar char="•"/>
            </a:pPr>
            <a:r>
              <a:rPr lang="fr-FR" sz="2000" dirty="0" smtClean="0"/>
              <a:t>La </a:t>
            </a:r>
            <a:r>
              <a:rPr lang="fr-FR" sz="2000" dirty="0"/>
              <a:t>productivité a également augmenté via les innovations technologiques (automatisation d’une partie croissante des analyses) et la spécialisation entre sites de prélèvements d’une part et plateaux techniques mutualisés d’autre part. Les industriels de la biologie médicale ont déployé des plateaux techniques dotés d’automates de plus en plus complexes et robotisés qui se sont substitués à des systèmes manuels, semi-automatiques ou de faibles cadences. Ils ont également développé des systèmes intégrés qui automatisent et connectent les phases pré-analytiques, analytiques et </a:t>
            </a:r>
            <a:r>
              <a:rPr lang="fr-FR" sz="2000" dirty="0" smtClean="0"/>
              <a:t>post-analytiques. </a:t>
            </a:r>
            <a:endParaRPr lang="fr-FR" sz="2000" dirty="0"/>
          </a:p>
        </p:txBody>
      </p:sp>
    </p:spTree>
    <p:extLst>
      <p:ext uri="{BB962C8B-B14F-4D97-AF65-F5344CB8AC3E}">
        <p14:creationId xmlns:p14="http://schemas.microsoft.com/office/powerpoint/2010/main" val="37146971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5761" y="277838"/>
            <a:ext cx="12207761" cy="82496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smtClean="0">
                <a:solidFill>
                  <a:schemeClr val="bg1"/>
                </a:solidFill>
              </a:rPr>
              <a:t>La crise sanitaire a encore augmenté le chiffre d’affaires et la rentabilité du secteur</a:t>
            </a:r>
            <a:endParaRPr lang="fr-FR" sz="2000" b="1" dirty="0">
              <a:solidFill>
                <a:schemeClr val="bg1"/>
              </a:solidFill>
            </a:endParaRPr>
          </a:p>
        </p:txBody>
      </p:sp>
      <p:sp>
        <p:nvSpPr>
          <p:cNvPr id="11" name="Espace réservé du contenu 2"/>
          <p:cNvSpPr txBox="1">
            <a:spLocks/>
          </p:cNvSpPr>
          <p:nvPr/>
        </p:nvSpPr>
        <p:spPr>
          <a:xfrm>
            <a:off x="-316083" y="1304912"/>
            <a:ext cx="12129008" cy="5264332"/>
          </a:xfrm>
          <a:prstGeom prst="rect">
            <a:avLst/>
          </a:prstGeom>
        </p:spPr>
        <p:txBody>
          <a:bodyPr>
            <a:noAutofit/>
          </a:bodyPr>
          <a:lstStyle>
            <a:lvl1pPr marL="122764" indent="0" algn="l" defTabSz="1219170" rtl="0" eaLnBrk="1" latinLnBrk="0" hangingPunct="1">
              <a:lnSpc>
                <a:spcPct val="100000"/>
              </a:lnSpc>
              <a:spcBef>
                <a:spcPts val="0"/>
              </a:spcBef>
              <a:spcAft>
                <a:spcPts val="667"/>
              </a:spcAft>
              <a:buFont typeface="Arial" pitchFamily="34" charset="0"/>
              <a:buNone/>
              <a:tabLst/>
              <a:defRPr sz="1867" b="0" kern="1200">
                <a:solidFill>
                  <a:schemeClr val="tx1"/>
                </a:solidFill>
                <a:latin typeface="+mn-lt"/>
                <a:ea typeface="+mn-ea"/>
                <a:cs typeface="+mn-cs"/>
              </a:defRPr>
            </a:lvl1pPr>
            <a:lvl2pPr marL="468588" indent="-228594" algn="l" defTabSz="121917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8582" indent="-228594" algn="l" defTabSz="1219170" rtl="0" eaLnBrk="1" latinLnBrk="0" hangingPunct="1">
              <a:lnSpc>
                <a:spcPct val="100000"/>
              </a:lnSpc>
              <a:spcBef>
                <a:spcPts val="133"/>
              </a:spcBef>
              <a:spcAft>
                <a:spcPts val="133"/>
              </a:spcAft>
              <a:buSzPct val="100000"/>
              <a:buFont typeface="Wingdings" pitchFamily="2" charset="2"/>
              <a:buChar char="§"/>
              <a:defRPr sz="1333" kern="1200">
                <a:solidFill>
                  <a:schemeClr val="tx1"/>
                </a:solidFill>
                <a:latin typeface="+mn-lt"/>
                <a:ea typeface="+mn-ea"/>
                <a:cs typeface="+mn-cs"/>
              </a:defRPr>
            </a:lvl3pPr>
            <a:lvl4pPr marL="948576" indent="-228594" algn="l" defTabSz="1219170" rtl="0" eaLnBrk="1" latinLnBrk="0" hangingPunct="1">
              <a:lnSpc>
                <a:spcPct val="100000"/>
              </a:lnSpc>
              <a:spcBef>
                <a:spcPts val="133"/>
              </a:spcBef>
              <a:spcAft>
                <a:spcPts val="133"/>
              </a:spcAft>
              <a:buSzPct val="100000"/>
              <a:buFont typeface="Arial" panose="020B0604020202020204" pitchFamily="34" charset="0"/>
              <a:buChar char="•"/>
              <a:defRPr sz="1067" kern="1200">
                <a:solidFill>
                  <a:schemeClr val="tx1"/>
                </a:solidFill>
                <a:latin typeface="+mn-lt"/>
                <a:ea typeface="+mn-ea"/>
                <a:cs typeface="+mn-cs"/>
              </a:defRPr>
            </a:lvl4pPr>
            <a:lvl5pPr marL="1236569" indent="-228594" algn="l" defTabSz="1219170" rtl="0" eaLnBrk="1" latinLnBrk="0" hangingPunct="1">
              <a:lnSpc>
                <a:spcPct val="100000"/>
              </a:lnSpc>
              <a:spcBef>
                <a:spcPts val="133"/>
              </a:spcBef>
              <a:spcAft>
                <a:spcPts val="133"/>
              </a:spcAft>
              <a:buSzPct val="100000"/>
              <a:buFont typeface="Wingdings" pitchFamily="2" charset="2"/>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267093" indent="0" algn="l" defTabSz="1219170" rtl="0" eaLnBrk="1" latinLnBrk="0" hangingPunct="1">
              <a:spcBef>
                <a:spcPct val="20000"/>
              </a:spcBef>
              <a:buFont typeface="Arial" pitchFamily="34" charset="0"/>
              <a:buNone/>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994332" lvl="2" indent="-285750" algn="just">
              <a:spcBef>
                <a:spcPts val="0"/>
              </a:spcBef>
              <a:spcAft>
                <a:spcPts val="667"/>
              </a:spcAft>
              <a:buClr>
                <a:srgbClr val="002060"/>
              </a:buClr>
              <a:buSzTx/>
              <a:buFont typeface="Arial" panose="020B0604020202020204" pitchFamily="34" charset="0"/>
              <a:buChar char="•"/>
              <a:defRPr/>
            </a:pPr>
            <a:r>
              <a:rPr lang="fr-FR" sz="1800" dirty="0" smtClean="0"/>
              <a:t>Les </a:t>
            </a:r>
            <a:r>
              <a:rPr lang="fr-FR" sz="1800" dirty="0"/>
              <a:t>remboursements de biologie médicale, portés par l’activité de tests de dépistage ont poursuivi leur très forte croissance en 2021 (+42,2% après +45,7% en 2020 et +1,8% en 2019). </a:t>
            </a:r>
            <a:r>
              <a:rPr lang="fr-FR" sz="1800" b="1" dirty="0"/>
              <a:t>Le montant total des dépenses au titre des dépistages </a:t>
            </a:r>
            <a:r>
              <a:rPr lang="fr-FR" sz="1800" b="1" dirty="0" err="1"/>
              <a:t>Covid</a:t>
            </a:r>
            <a:r>
              <a:rPr lang="fr-FR" sz="1800" b="1" dirty="0"/>
              <a:t> dans les </a:t>
            </a:r>
            <a:r>
              <a:rPr lang="fr-FR" sz="1800" b="1" dirty="0" smtClean="0"/>
              <a:t>LBM pour </a:t>
            </a:r>
            <a:r>
              <a:rPr lang="fr-FR" sz="1800" b="1" dirty="0"/>
              <a:t>l’année 2021 s’élèverait à 3,5Md€ pour le régime général </a:t>
            </a:r>
            <a:r>
              <a:rPr lang="fr-FR" sz="1800" dirty="0" smtClean="0"/>
              <a:t>(source : CNAM, février </a:t>
            </a:r>
            <a:r>
              <a:rPr lang="fr-FR" sz="1800" dirty="0"/>
              <a:t>2022).</a:t>
            </a:r>
          </a:p>
          <a:p>
            <a:pPr marL="994332" lvl="2" indent="-285750" algn="just">
              <a:spcBef>
                <a:spcPts val="0"/>
              </a:spcBef>
              <a:spcAft>
                <a:spcPts val="667"/>
              </a:spcAft>
              <a:buClr>
                <a:srgbClr val="002060"/>
              </a:buClr>
              <a:buSzTx/>
              <a:buFont typeface="Arial" panose="020B0604020202020204" pitchFamily="34" charset="0"/>
              <a:buChar char="•"/>
              <a:defRPr/>
            </a:pPr>
            <a:r>
              <a:rPr lang="fr-FR" sz="1800" b="1" dirty="0"/>
              <a:t>Le chiffre </a:t>
            </a:r>
            <a:r>
              <a:rPr lang="fr-FR" sz="1800" b="1" dirty="0" smtClean="0"/>
              <a:t>d’affaires </a:t>
            </a:r>
            <a:r>
              <a:rPr lang="fr-FR" sz="1800" b="1" dirty="0"/>
              <a:t>des </a:t>
            </a:r>
            <a:r>
              <a:rPr lang="fr-FR" sz="1800" b="1" dirty="0" smtClean="0"/>
              <a:t>LBM </a:t>
            </a:r>
            <a:r>
              <a:rPr lang="fr-FR" sz="1800" b="1" dirty="0"/>
              <a:t>a connu une croissance exceptionnelle, passant de 5,1 Md€ en 2019 à 9,4 Md€ en 2021</a:t>
            </a:r>
            <a:r>
              <a:rPr lang="fr-FR" sz="1800" dirty="0" smtClean="0"/>
              <a:t>.</a:t>
            </a:r>
            <a:endParaRPr lang="fr-FR" sz="1800" dirty="0"/>
          </a:p>
          <a:p>
            <a:pPr marL="994332" lvl="2" indent="-285750" algn="just">
              <a:spcBef>
                <a:spcPts val="0"/>
              </a:spcBef>
              <a:spcAft>
                <a:spcPts val="667"/>
              </a:spcAft>
              <a:buClr>
                <a:srgbClr val="002060"/>
              </a:buClr>
              <a:buSzTx/>
              <a:buFont typeface="Arial" panose="020B0604020202020204" pitchFamily="34" charset="0"/>
              <a:buChar char="•"/>
              <a:defRPr/>
            </a:pPr>
            <a:endParaRPr lang="fr-FR" sz="1800" dirty="0"/>
          </a:p>
          <a:p>
            <a:pPr marL="811488" lvl="1" indent="-342900">
              <a:spcBef>
                <a:spcPts val="0"/>
              </a:spcBef>
              <a:spcAft>
                <a:spcPts val="667"/>
              </a:spcAft>
              <a:buClr>
                <a:srgbClr val="002060"/>
              </a:buClr>
              <a:buSzTx/>
              <a:buFont typeface="Wingdings" panose="05000000000000000000" pitchFamily="2" charset="2"/>
              <a:buChar char="v"/>
              <a:defRPr/>
            </a:pPr>
            <a:endParaRPr lang="fr-FR" sz="1733" b="1" dirty="0">
              <a:latin typeface="Arial"/>
            </a:endParaRPr>
          </a:p>
          <a:p>
            <a:pPr marL="811488" lvl="1" indent="-342900">
              <a:spcBef>
                <a:spcPts val="0"/>
              </a:spcBef>
              <a:spcAft>
                <a:spcPts val="667"/>
              </a:spcAft>
              <a:buClr>
                <a:srgbClr val="002060"/>
              </a:buClr>
              <a:buSzTx/>
              <a:buFont typeface="Wingdings" panose="05000000000000000000" pitchFamily="2" charset="2"/>
              <a:buChar char="v"/>
              <a:defRPr/>
            </a:pPr>
            <a:endParaRPr lang="fr-FR" sz="1733" b="1" dirty="0" smtClean="0">
              <a:latin typeface="Arial"/>
            </a:endParaRPr>
          </a:p>
          <a:p>
            <a:pPr marL="811488" lvl="1" indent="-342900">
              <a:spcBef>
                <a:spcPts val="0"/>
              </a:spcBef>
              <a:spcAft>
                <a:spcPts val="667"/>
              </a:spcAft>
              <a:buClr>
                <a:srgbClr val="002060"/>
              </a:buClr>
              <a:buSzTx/>
              <a:buFont typeface="Wingdings" panose="05000000000000000000" pitchFamily="2" charset="2"/>
              <a:buChar char="v"/>
              <a:defRPr/>
            </a:pPr>
            <a:endParaRPr lang="fr-FR" sz="1400" b="1" dirty="0" smtClean="0">
              <a:latin typeface="Arial"/>
            </a:endParaRPr>
          </a:p>
        </p:txBody>
      </p:sp>
      <p:sp>
        <p:nvSpPr>
          <p:cNvPr id="4" name="Espace réservé du texte 4"/>
          <p:cNvSpPr txBox="1">
            <a:spLocks/>
          </p:cNvSpPr>
          <p:nvPr/>
        </p:nvSpPr>
        <p:spPr>
          <a:xfrm>
            <a:off x="935165" y="3205704"/>
            <a:ext cx="11915335" cy="66258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b="1" u="sng" dirty="0"/>
              <a:t>Evolution de l’excédent brut d’exploitation (EBE) entre 2016 et 2020 :</a:t>
            </a:r>
          </a:p>
        </p:txBody>
      </p:sp>
      <p:graphicFrame>
        <p:nvGraphicFramePr>
          <p:cNvPr id="5" name="Graphique 4"/>
          <p:cNvGraphicFramePr>
            <a:graphicFrameLocks/>
          </p:cNvGraphicFramePr>
          <p:nvPr>
            <p:extLst>
              <p:ext uri="{D42A27DB-BD31-4B8C-83A1-F6EECF244321}">
                <p14:modId xmlns:p14="http://schemas.microsoft.com/office/powerpoint/2010/main" val="4241176424"/>
              </p:ext>
            </p:extLst>
          </p:nvPr>
        </p:nvGraphicFramePr>
        <p:xfrm>
          <a:off x="808555" y="3587413"/>
          <a:ext cx="4403189" cy="30322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phique 5"/>
          <p:cNvGraphicFramePr>
            <a:graphicFrameLocks/>
          </p:cNvGraphicFramePr>
          <p:nvPr>
            <p:extLst>
              <p:ext uri="{D42A27DB-BD31-4B8C-83A1-F6EECF244321}">
                <p14:modId xmlns:p14="http://schemas.microsoft.com/office/powerpoint/2010/main" val="710054219"/>
              </p:ext>
            </p:extLst>
          </p:nvPr>
        </p:nvGraphicFramePr>
        <p:xfrm>
          <a:off x="5338354" y="3507734"/>
          <a:ext cx="3362179" cy="3061510"/>
        </p:xfrm>
        <a:graphic>
          <a:graphicData uri="http://schemas.openxmlformats.org/drawingml/2006/chart">
            <c:chart xmlns:c="http://schemas.openxmlformats.org/drawingml/2006/chart" xmlns:r="http://schemas.openxmlformats.org/officeDocument/2006/relationships" r:id="rId3"/>
          </a:graphicData>
        </a:graphic>
      </p:graphicFrame>
      <p:sp>
        <p:nvSpPr>
          <p:cNvPr id="2" name="ZoneTexte 1"/>
          <p:cNvSpPr txBox="1"/>
          <p:nvPr/>
        </p:nvSpPr>
        <p:spPr>
          <a:xfrm>
            <a:off x="8961120" y="6370320"/>
            <a:ext cx="2851805" cy="369332"/>
          </a:xfrm>
          <a:prstGeom prst="rect">
            <a:avLst/>
          </a:prstGeom>
          <a:noFill/>
        </p:spPr>
        <p:txBody>
          <a:bodyPr wrap="square" rtlCol="0">
            <a:spAutoFit/>
          </a:bodyPr>
          <a:lstStyle/>
          <a:p>
            <a:r>
              <a:rPr lang="fr-FR" dirty="0" smtClean="0"/>
              <a:t>(Source : CNAM)</a:t>
            </a:r>
            <a:endParaRPr lang="fr-FR" dirty="0"/>
          </a:p>
        </p:txBody>
      </p:sp>
    </p:spTree>
    <p:extLst>
      <p:ext uri="{BB962C8B-B14F-4D97-AF65-F5344CB8AC3E}">
        <p14:creationId xmlns:p14="http://schemas.microsoft.com/office/powerpoint/2010/main" val="1873716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30706" y="2627061"/>
            <a:ext cx="10515600" cy="1325563"/>
          </a:xfrm>
        </p:spPr>
        <p:txBody>
          <a:bodyPr>
            <a:normAutofit/>
          </a:bodyPr>
          <a:lstStyle/>
          <a:p>
            <a:r>
              <a:rPr lang="fr-FR" sz="4300" dirty="0">
                <a:solidFill>
                  <a:srgbClr val="002060"/>
                </a:solidFill>
              </a:rPr>
              <a:t>III. </a:t>
            </a:r>
            <a:r>
              <a:rPr lang="fr-FR" sz="4300" dirty="0" smtClean="0">
                <a:solidFill>
                  <a:srgbClr val="002060"/>
                </a:solidFill>
              </a:rPr>
              <a:t>Les </a:t>
            </a:r>
            <a:r>
              <a:rPr lang="fr-FR" sz="4300" dirty="0">
                <a:solidFill>
                  <a:srgbClr val="002060"/>
                </a:solidFill>
              </a:rPr>
              <a:t>règles </a:t>
            </a:r>
            <a:r>
              <a:rPr lang="fr-FR" sz="4300" dirty="0" smtClean="0">
                <a:solidFill>
                  <a:srgbClr val="002060"/>
                </a:solidFill>
              </a:rPr>
              <a:t>de </a:t>
            </a:r>
            <a:r>
              <a:rPr lang="fr-FR" sz="4300" dirty="0">
                <a:solidFill>
                  <a:srgbClr val="002060"/>
                </a:solidFill>
              </a:rPr>
              <a:t>détention capitalistique</a:t>
            </a:r>
          </a:p>
        </p:txBody>
      </p:sp>
    </p:spTree>
    <p:extLst>
      <p:ext uri="{BB962C8B-B14F-4D97-AF65-F5344CB8AC3E}">
        <p14:creationId xmlns:p14="http://schemas.microsoft.com/office/powerpoint/2010/main" val="2814514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5761" y="242008"/>
            <a:ext cx="12207761" cy="94626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smtClean="0">
                <a:solidFill>
                  <a:schemeClr val="bg1"/>
                </a:solidFill>
              </a:rPr>
              <a:t>Une régulation de la détention capitalistique complexe qui nécessite une rénovation globale du secteur </a:t>
            </a:r>
            <a:endParaRPr lang="fr-FR" sz="2000" b="1" dirty="0">
              <a:solidFill>
                <a:schemeClr val="bg1"/>
              </a:solidFill>
            </a:endParaRPr>
          </a:p>
        </p:txBody>
      </p:sp>
      <p:sp>
        <p:nvSpPr>
          <p:cNvPr id="11" name="Espace réservé du contenu 2"/>
          <p:cNvSpPr txBox="1">
            <a:spLocks/>
          </p:cNvSpPr>
          <p:nvPr/>
        </p:nvSpPr>
        <p:spPr>
          <a:xfrm>
            <a:off x="0" y="2062899"/>
            <a:ext cx="11449304" cy="3146773"/>
          </a:xfrm>
          <a:prstGeom prst="rect">
            <a:avLst/>
          </a:prstGeom>
        </p:spPr>
        <p:txBody>
          <a:bodyPr>
            <a:noAutofit/>
          </a:bodyPr>
          <a:lstStyle>
            <a:lvl1pPr marL="122764" indent="0" algn="l" defTabSz="1219170" rtl="0" eaLnBrk="1" latinLnBrk="0" hangingPunct="1">
              <a:lnSpc>
                <a:spcPct val="100000"/>
              </a:lnSpc>
              <a:spcBef>
                <a:spcPts val="0"/>
              </a:spcBef>
              <a:spcAft>
                <a:spcPts val="667"/>
              </a:spcAft>
              <a:buFont typeface="Arial" pitchFamily="34" charset="0"/>
              <a:buNone/>
              <a:tabLst/>
              <a:defRPr sz="1867" b="0" kern="1200">
                <a:solidFill>
                  <a:schemeClr val="tx1"/>
                </a:solidFill>
                <a:latin typeface="+mn-lt"/>
                <a:ea typeface="+mn-ea"/>
                <a:cs typeface="+mn-cs"/>
              </a:defRPr>
            </a:lvl1pPr>
            <a:lvl2pPr marL="468588" indent="-228594" algn="l" defTabSz="121917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8582" indent="-228594" algn="l" defTabSz="1219170" rtl="0" eaLnBrk="1" latinLnBrk="0" hangingPunct="1">
              <a:lnSpc>
                <a:spcPct val="100000"/>
              </a:lnSpc>
              <a:spcBef>
                <a:spcPts val="133"/>
              </a:spcBef>
              <a:spcAft>
                <a:spcPts val="133"/>
              </a:spcAft>
              <a:buSzPct val="100000"/>
              <a:buFont typeface="Wingdings" pitchFamily="2" charset="2"/>
              <a:buChar char="§"/>
              <a:defRPr sz="1333" kern="1200">
                <a:solidFill>
                  <a:schemeClr val="tx1"/>
                </a:solidFill>
                <a:latin typeface="+mn-lt"/>
                <a:ea typeface="+mn-ea"/>
                <a:cs typeface="+mn-cs"/>
              </a:defRPr>
            </a:lvl3pPr>
            <a:lvl4pPr marL="948576" indent="-228594" algn="l" defTabSz="1219170" rtl="0" eaLnBrk="1" latinLnBrk="0" hangingPunct="1">
              <a:lnSpc>
                <a:spcPct val="100000"/>
              </a:lnSpc>
              <a:spcBef>
                <a:spcPts val="133"/>
              </a:spcBef>
              <a:spcAft>
                <a:spcPts val="133"/>
              </a:spcAft>
              <a:buSzPct val="100000"/>
              <a:buFont typeface="Arial" panose="020B0604020202020204" pitchFamily="34" charset="0"/>
              <a:buChar char="•"/>
              <a:defRPr sz="1067" kern="1200">
                <a:solidFill>
                  <a:schemeClr val="tx1"/>
                </a:solidFill>
                <a:latin typeface="+mn-lt"/>
                <a:ea typeface="+mn-ea"/>
                <a:cs typeface="+mn-cs"/>
              </a:defRPr>
            </a:lvl4pPr>
            <a:lvl5pPr marL="1236569" indent="-228594" algn="l" defTabSz="1219170" rtl="0" eaLnBrk="1" latinLnBrk="0" hangingPunct="1">
              <a:lnSpc>
                <a:spcPct val="100000"/>
              </a:lnSpc>
              <a:spcBef>
                <a:spcPts val="133"/>
              </a:spcBef>
              <a:spcAft>
                <a:spcPts val="133"/>
              </a:spcAft>
              <a:buSzPct val="100000"/>
              <a:buFont typeface="Wingdings" pitchFamily="2" charset="2"/>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267093" indent="0" algn="l" defTabSz="1219170" rtl="0" eaLnBrk="1" latinLnBrk="0" hangingPunct="1">
              <a:spcBef>
                <a:spcPct val="20000"/>
              </a:spcBef>
              <a:buFont typeface="Arial" pitchFamily="34" charset="0"/>
              <a:buNone/>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754338" lvl="1" indent="-285750" algn="just">
              <a:spcBef>
                <a:spcPts val="0"/>
              </a:spcBef>
              <a:spcAft>
                <a:spcPts val="667"/>
              </a:spcAft>
              <a:buClr>
                <a:srgbClr val="002060"/>
              </a:buClr>
              <a:buSzTx/>
              <a:defRPr/>
            </a:pPr>
            <a:endParaRPr lang="fr-FR" sz="2000" dirty="0"/>
          </a:p>
          <a:p>
            <a:pPr lvl="1" indent="0" algn="just">
              <a:spcBef>
                <a:spcPts val="0"/>
              </a:spcBef>
              <a:spcAft>
                <a:spcPts val="667"/>
              </a:spcAft>
              <a:buClr>
                <a:srgbClr val="002060"/>
              </a:buClr>
              <a:buSzTx/>
              <a:buNone/>
              <a:defRPr/>
            </a:pPr>
            <a:endParaRPr lang="fr-FR" sz="2000" dirty="0"/>
          </a:p>
        </p:txBody>
      </p:sp>
      <p:sp>
        <p:nvSpPr>
          <p:cNvPr id="3" name="ZoneTexte 2"/>
          <p:cNvSpPr txBox="1"/>
          <p:nvPr/>
        </p:nvSpPr>
        <p:spPr>
          <a:xfrm>
            <a:off x="457340" y="1311442"/>
            <a:ext cx="11261558" cy="5078313"/>
          </a:xfrm>
          <a:prstGeom prst="rect">
            <a:avLst/>
          </a:prstGeom>
          <a:noFill/>
        </p:spPr>
        <p:txBody>
          <a:bodyPr wrap="square" rtlCol="0">
            <a:spAutoFit/>
          </a:bodyPr>
          <a:lstStyle/>
          <a:p>
            <a:pPr algn="just"/>
            <a:r>
              <a:rPr lang="fr-FR" b="1" u="sng" dirty="0" smtClean="0"/>
              <a:t>Contexte : Avis de l’Autorité de la concurrence du 4 avril 2019 :</a:t>
            </a:r>
          </a:p>
          <a:p>
            <a:pPr algn="just"/>
            <a:endParaRPr lang="fr-FR" dirty="0"/>
          </a:p>
          <a:p>
            <a:pPr algn="just"/>
            <a:r>
              <a:rPr lang="fr-FR" dirty="0" smtClean="0"/>
              <a:t>« Le </a:t>
            </a:r>
            <a:r>
              <a:rPr lang="fr-FR" dirty="0"/>
              <a:t>législateur a </a:t>
            </a:r>
            <a:r>
              <a:rPr lang="fr-FR" dirty="0" smtClean="0"/>
              <a:t>souhaité </a:t>
            </a:r>
            <a:r>
              <a:rPr lang="fr-FR" dirty="0"/>
              <a:t>maintenir le caractère libéral de la profession de biologiste – en garantissant l’indépendance professionnelle sur tous les aspects médicaux de l’activité – tout en permettant une organisation économique plus « industrielle » de l’« outil de travail » que constitue le laboratoire. Certaines de ces règles ont toutefois induit des inefficiences, qui apparaissent sans lien avec des considérations de santé publique</a:t>
            </a:r>
            <a:r>
              <a:rPr lang="fr-FR" dirty="0" smtClean="0"/>
              <a:t>. » </a:t>
            </a:r>
          </a:p>
          <a:p>
            <a:pPr algn="just"/>
            <a:endParaRPr lang="fr-FR" dirty="0"/>
          </a:p>
          <a:p>
            <a:pPr algn="just"/>
            <a:r>
              <a:rPr lang="fr-FR" b="1" u="sng" dirty="0" smtClean="0"/>
              <a:t>Concrètement : Article R. 6223-64 du code de la santé publique :</a:t>
            </a:r>
          </a:p>
          <a:p>
            <a:pPr algn="just"/>
            <a:endParaRPr lang="fr-FR" b="1" u="sng" dirty="0"/>
          </a:p>
          <a:p>
            <a:pPr marL="285750" indent="-285750" algn="just">
              <a:buFont typeface="Arial" panose="020B0604020202020204" pitchFamily="34" charset="0"/>
              <a:buChar char="•"/>
            </a:pPr>
            <a:r>
              <a:rPr lang="fr-FR" dirty="0" smtClean="0"/>
              <a:t>25% au </a:t>
            </a:r>
            <a:r>
              <a:rPr lang="fr-FR" dirty="0"/>
              <a:t>plus du capital d'une société d'exercice libéral </a:t>
            </a:r>
            <a:r>
              <a:rPr lang="fr-FR" dirty="0" smtClean="0"/>
              <a:t>(SEL) de </a:t>
            </a:r>
            <a:r>
              <a:rPr lang="fr-FR" dirty="0"/>
              <a:t>biologistes médicaux peut être détenu par une ou plusieurs personnes physiques ou morales </a:t>
            </a:r>
            <a:r>
              <a:rPr lang="fr-FR" dirty="0" smtClean="0"/>
              <a:t>n’étant pas biologiste.</a:t>
            </a:r>
            <a:endParaRPr lang="fr-FR" dirty="0"/>
          </a:p>
          <a:p>
            <a:pPr algn="just"/>
            <a:endParaRPr lang="fr-FR" dirty="0"/>
          </a:p>
          <a:p>
            <a:pPr marL="285750" indent="-285750" algn="just">
              <a:buFont typeface="Arial" panose="020B0604020202020204" pitchFamily="34" charset="0"/>
              <a:buChar char="•"/>
            </a:pPr>
            <a:r>
              <a:rPr lang="fr-FR" dirty="0"/>
              <a:t>Toutefois, lorsque la </a:t>
            </a:r>
            <a:r>
              <a:rPr lang="fr-FR" dirty="0" smtClean="0"/>
              <a:t>SEL est </a:t>
            </a:r>
            <a:r>
              <a:rPr lang="fr-FR" dirty="0"/>
              <a:t>constituée sous la forme d'une société en commandite par actions, la quotité du capital détenue par des personnes autres que </a:t>
            </a:r>
            <a:r>
              <a:rPr lang="fr-FR" dirty="0" smtClean="0"/>
              <a:t>les biologistes peut </a:t>
            </a:r>
            <a:r>
              <a:rPr lang="fr-FR" dirty="0"/>
              <a:t>être </a:t>
            </a:r>
            <a:r>
              <a:rPr lang="fr-FR" dirty="0" smtClean="0"/>
              <a:t>supérieure, sans </a:t>
            </a:r>
            <a:r>
              <a:rPr lang="fr-FR" dirty="0"/>
              <a:t>pouvoir cependant atteindre </a:t>
            </a:r>
            <a:r>
              <a:rPr lang="fr-FR" dirty="0" smtClean="0"/>
              <a:t>50 % du </a:t>
            </a:r>
            <a:r>
              <a:rPr lang="fr-FR" dirty="0"/>
              <a:t>capital</a:t>
            </a:r>
            <a:r>
              <a:rPr lang="fr-FR" dirty="0" smtClean="0"/>
              <a:t>.</a:t>
            </a:r>
          </a:p>
          <a:p>
            <a:pPr algn="just"/>
            <a:endParaRPr lang="fr-FR" dirty="0"/>
          </a:p>
          <a:p>
            <a:pPr algn="just"/>
            <a:r>
              <a:rPr lang="fr-FR" dirty="0" smtClean="0"/>
              <a:t>Le législateur a ainsi voulu garantir l’indépendance des biologistes médicaux. </a:t>
            </a:r>
          </a:p>
          <a:p>
            <a:pPr algn="just"/>
            <a:endParaRPr lang="fr-FR" dirty="0"/>
          </a:p>
        </p:txBody>
      </p:sp>
    </p:spTree>
    <p:extLst>
      <p:ext uri="{BB962C8B-B14F-4D97-AF65-F5344CB8AC3E}">
        <p14:creationId xmlns:p14="http://schemas.microsoft.com/office/powerpoint/2010/main" val="6605984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5761" y="242008"/>
            <a:ext cx="12207761" cy="94626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smtClean="0">
                <a:solidFill>
                  <a:schemeClr val="bg1"/>
                </a:solidFill>
              </a:rPr>
              <a:t>Question : selon les règles de détention des LBM et des sites, quelle est la réalité vue par les ARS aujourd’hui ? </a:t>
            </a:r>
            <a:endParaRPr lang="fr-FR" sz="2000" b="1" dirty="0">
              <a:solidFill>
                <a:schemeClr val="bg1"/>
              </a:solidFill>
            </a:endParaRPr>
          </a:p>
        </p:txBody>
      </p:sp>
      <p:sp>
        <p:nvSpPr>
          <p:cNvPr id="2" name="ZoneTexte 1"/>
          <p:cNvSpPr txBox="1"/>
          <p:nvPr/>
        </p:nvSpPr>
        <p:spPr>
          <a:xfrm>
            <a:off x="525519" y="1346005"/>
            <a:ext cx="11125200" cy="5355312"/>
          </a:xfrm>
          <a:prstGeom prst="rect">
            <a:avLst/>
          </a:prstGeom>
          <a:noFill/>
        </p:spPr>
        <p:txBody>
          <a:bodyPr wrap="square" rtlCol="0">
            <a:spAutoFit/>
          </a:bodyPr>
          <a:lstStyle/>
          <a:p>
            <a:pPr algn="just"/>
            <a:r>
              <a:rPr lang="fr-FR" b="1" u="sng" dirty="0"/>
              <a:t>Article </a:t>
            </a:r>
            <a:r>
              <a:rPr lang="fr-FR" b="1" u="sng" dirty="0" smtClean="0"/>
              <a:t>L6223-5 du CSP :</a:t>
            </a:r>
            <a:endParaRPr lang="fr-FR" u="sng" dirty="0"/>
          </a:p>
          <a:p>
            <a:pPr algn="just"/>
            <a:r>
              <a:rPr lang="fr-FR" dirty="0"/>
              <a:t>Modifié par LOI n°2013-442 du 30 mai 2013 - art. </a:t>
            </a:r>
            <a:r>
              <a:rPr lang="fr-FR" dirty="0" smtClean="0"/>
              <a:t>5 et 8</a:t>
            </a:r>
            <a:endParaRPr lang="fr-FR" dirty="0"/>
          </a:p>
          <a:p>
            <a:pPr algn="just"/>
            <a:endParaRPr lang="fr-FR" dirty="0"/>
          </a:p>
          <a:p>
            <a:pPr algn="just"/>
            <a:r>
              <a:rPr lang="fr-FR" b="1" u="sng" dirty="0" smtClean="0"/>
              <a:t>« Ne </a:t>
            </a:r>
            <a:r>
              <a:rPr lang="fr-FR" b="1" u="sng" dirty="0"/>
              <a:t>peuvent détenir</a:t>
            </a:r>
            <a:r>
              <a:rPr lang="fr-FR" b="1" dirty="0"/>
              <a:t> directement ou indirectement une fraction du capital social d'une société exploitant un laboratoire de biologie médicale privé :</a:t>
            </a:r>
          </a:p>
          <a:p>
            <a:pPr algn="just"/>
            <a:endParaRPr lang="fr-FR" dirty="0"/>
          </a:p>
          <a:p>
            <a:pPr algn="just"/>
            <a:r>
              <a:rPr lang="fr-FR" dirty="0"/>
              <a:t>1° </a:t>
            </a:r>
            <a:r>
              <a:rPr lang="fr-FR" b="1" dirty="0"/>
              <a:t>Une personne physique ou morale exerçant une profession de santé autre que celle de biologiste médical</a:t>
            </a:r>
            <a:r>
              <a:rPr lang="fr-FR" dirty="0"/>
              <a:t>, une activité de fournisseur, de distributeur ou de fabricant de dispositif médical ou de dispositif médical de diagnostic in vitro, un établissement de santé, social ou médico-social de droit privé, une entreprise d'assurance et de capitalisation, un organisme de prévoyance, de retraite et de protection sociale obligatoire ou facultatif ;</a:t>
            </a:r>
          </a:p>
          <a:p>
            <a:pPr algn="just"/>
            <a:endParaRPr lang="fr-FR" dirty="0"/>
          </a:p>
          <a:p>
            <a:pPr algn="just"/>
            <a:r>
              <a:rPr lang="fr-FR" dirty="0"/>
              <a:t>2° </a:t>
            </a:r>
            <a:r>
              <a:rPr lang="fr-FR" b="1" dirty="0" smtClean="0"/>
              <a:t>Une personne physique ou morale qui détient une fraction égale ou supérieure à 10 % du capital social d'une entreprise</a:t>
            </a:r>
            <a:r>
              <a:rPr lang="fr-FR" dirty="0" smtClean="0"/>
              <a:t> fournissant</a:t>
            </a:r>
            <a:r>
              <a:rPr lang="fr-FR" dirty="0"/>
              <a:t>, distribuant </a:t>
            </a:r>
            <a:r>
              <a:rPr lang="fr-FR" dirty="0" smtClean="0"/>
              <a:t>ou </a:t>
            </a:r>
            <a:r>
              <a:rPr lang="fr-FR" dirty="0"/>
              <a:t>fabriquant des dispositif médicaux ou des dispositifs médicaux de diagnostic in vitro, d'une entreprise d'assurance et de capitalisation ou d'un organisme de prévoyance, de retraite et de protection sociale obligatoire ou facultatif ;</a:t>
            </a:r>
          </a:p>
          <a:p>
            <a:pPr algn="just"/>
            <a:endParaRPr lang="fr-FR" dirty="0"/>
          </a:p>
          <a:p>
            <a:pPr algn="just"/>
            <a:r>
              <a:rPr lang="fr-FR" dirty="0"/>
              <a:t>3° </a:t>
            </a:r>
            <a:r>
              <a:rPr lang="fr-FR" b="1" dirty="0"/>
              <a:t>Une personne physique ou morale qui détient, directement ou indirectement, une fraction du capital social d'une société de professionnels de santé autorisés à faire des prélèvements </a:t>
            </a:r>
            <a:r>
              <a:rPr lang="fr-FR" dirty="0"/>
              <a:t>dans les conditions mentionnées à l'article L. 6211-13 et ne satisfaisant pas aux conditions du chapitre II du titre Ier du présent </a:t>
            </a:r>
            <a:r>
              <a:rPr lang="fr-FR" dirty="0" smtClean="0"/>
              <a:t>livre". »</a:t>
            </a:r>
            <a:endParaRPr lang="fr-FR" dirty="0"/>
          </a:p>
        </p:txBody>
      </p:sp>
    </p:spTree>
    <p:extLst>
      <p:ext uri="{BB962C8B-B14F-4D97-AF65-F5344CB8AC3E}">
        <p14:creationId xmlns:p14="http://schemas.microsoft.com/office/powerpoint/2010/main" val="38481445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5761" y="242008"/>
            <a:ext cx="12207761" cy="94626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smtClean="0">
                <a:solidFill>
                  <a:schemeClr val="bg1"/>
                </a:solidFill>
              </a:rPr>
              <a:t>Question : selon les règles d’implantation des LBM et des sites, quelle est la réalité vue par les ARS aujourd’hui ? </a:t>
            </a:r>
            <a:endParaRPr lang="fr-FR" sz="2000" b="1" dirty="0">
              <a:solidFill>
                <a:schemeClr val="bg1"/>
              </a:solidFill>
            </a:endParaRPr>
          </a:p>
        </p:txBody>
      </p:sp>
      <p:sp>
        <p:nvSpPr>
          <p:cNvPr id="2" name="ZoneTexte 1"/>
          <p:cNvSpPr txBox="1"/>
          <p:nvPr/>
        </p:nvSpPr>
        <p:spPr>
          <a:xfrm>
            <a:off x="377060" y="1825949"/>
            <a:ext cx="11422118" cy="4278094"/>
          </a:xfrm>
          <a:prstGeom prst="rect">
            <a:avLst/>
          </a:prstGeom>
          <a:noFill/>
        </p:spPr>
        <p:txBody>
          <a:bodyPr wrap="square" rtlCol="0">
            <a:spAutoFit/>
          </a:bodyPr>
          <a:lstStyle/>
          <a:p>
            <a:pPr algn="just"/>
            <a:r>
              <a:rPr lang="fr-FR" b="1" u="sng" dirty="0"/>
              <a:t>Article </a:t>
            </a:r>
            <a:r>
              <a:rPr lang="fr-FR" b="1" u="sng" dirty="0" smtClean="0"/>
              <a:t>L6223-4 du CSP :</a:t>
            </a:r>
            <a:endParaRPr lang="fr-FR" sz="2000" u="sng" dirty="0"/>
          </a:p>
          <a:p>
            <a:r>
              <a:rPr lang="fr-FR" dirty="0">
                <a:hlinkClick r:id="rId3"/>
              </a:rPr>
              <a:t>Modifié par LOI n°2016-41 du 26 janvier 2016 - art. 158 (V)</a:t>
            </a:r>
            <a:r>
              <a:rPr lang="fr-FR" b="1" u="sng" dirty="0">
                <a:hlinkClick r:id="rId3"/>
              </a:rPr>
              <a:t/>
            </a:r>
            <a:br>
              <a:rPr lang="fr-FR" b="1" u="sng" dirty="0">
                <a:hlinkClick r:id="rId3"/>
              </a:rPr>
            </a:br>
            <a:endParaRPr lang="fr-FR" sz="2000" dirty="0"/>
          </a:p>
          <a:p>
            <a:pPr algn="just"/>
            <a:r>
              <a:rPr lang="fr-FR" dirty="0" smtClean="0"/>
              <a:t>« Sans </a:t>
            </a:r>
            <a:r>
              <a:rPr lang="fr-FR" dirty="0"/>
              <a:t>préjudice de l'application des règles particulières de constitution des formes de sociétés mentionnées à </a:t>
            </a:r>
            <a:r>
              <a:rPr lang="fr-FR" u="sng" dirty="0">
                <a:hlinkClick r:id="rId4"/>
              </a:rPr>
              <a:t>l'article L. 6223-1</a:t>
            </a:r>
            <a:r>
              <a:rPr lang="fr-FR" dirty="0"/>
              <a:t>, </a:t>
            </a:r>
            <a:r>
              <a:rPr lang="fr-FR" b="1" dirty="0"/>
              <a:t>l'acquisition, par une personne physique ou morale, de droits sociaux de sociétés exploitant un laboratoire de biologie médicale n'est pas autorisée lorsque cette acquisition aurait pour effet de permettre à une personne de contrôler, directement ou indirectement, sur une même zone déterminée </a:t>
            </a:r>
            <a:r>
              <a:rPr lang="fr-FR" dirty="0"/>
              <a:t>en application du b du 2° de l'article L. 1434-9, </a:t>
            </a:r>
            <a:r>
              <a:rPr lang="fr-FR" b="1" dirty="0"/>
              <a:t>une proportion de l'offre de biologie médicale supérieure à 33 % du total des examens de biologie médicale réalisés.</a:t>
            </a:r>
            <a:endParaRPr lang="fr-FR" sz="2000" b="1" dirty="0"/>
          </a:p>
          <a:p>
            <a:pPr algn="just"/>
            <a:endParaRPr lang="fr-FR" dirty="0" smtClean="0"/>
          </a:p>
          <a:p>
            <a:pPr algn="just"/>
            <a:r>
              <a:rPr lang="fr-FR" dirty="0" smtClean="0"/>
              <a:t>Le </a:t>
            </a:r>
            <a:r>
              <a:rPr lang="fr-FR" dirty="0"/>
              <a:t>contrôle, par une même personne, d'une proportion de l'offre supérieure à 33 % du total des examens de biologie médicale réalisés sur une même zone mentionnée au premier alinéa du présent article est réputé effectif dès lors que cette personne détient, directement ou indirectement, la majorité du capital social de plusieurs sociétés exploitant un laboratoire de biologie médicale et que l'activité de ces sociétés représente au total plus de 33 % des examens de biologie médicale sur ladite zone</a:t>
            </a:r>
            <a:r>
              <a:rPr lang="fr-FR" dirty="0" smtClean="0"/>
              <a:t>. »</a:t>
            </a:r>
            <a:endParaRPr lang="fr-FR" sz="2000" dirty="0"/>
          </a:p>
          <a:p>
            <a:pPr algn="just"/>
            <a:r>
              <a:rPr lang="fr-FR" dirty="0"/>
              <a:t> </a:t>
            </a:r>
          </a:p>
        </p:txBody>
      </p:sp>
    </p:spTree>
    <p:extLst>
      <p:ext uri="{BB962C8B-B14F-4D97-AF65-F5344CB8AC3E}">
        <p14:creationId xmlns:p14="http://schemas.microsoft.com/office/powerpoint/2010/main" val="4309044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3263" y="2676757"/>
            <a:ext cx="10515600" cy="1325563"/>
          </a:xfrm>
        </p:spPr>
        <p:txBody>
          <a:bodyPr>
            <a:normAutofit/>
          </a:bodyPr>
          <a:lstStyle/>
          <a:p>
            <a:pPr algn="ctr"/>
            <a:r>
              <a:rPr lang="fr-FR" sz="4300" dirty="0" smtClean="0">
                <a:solidFill>
                  <a:srgbClr val="002060"/>
                </a:solidFill>
              </a:rPr>
              <a:t>Merci de votre attention</a:t>
            </a:r>
            <a:endParaRPr lang="fr-FR" sz="4300" dirty="0">
              <a:solidFill>
                <a:srgbClr val="002060"/>
              </a:solidFill>
            </a:endParaRPr>
          </a:p>
        </p:txBody>
      </p:sp>
    </p:spTree>
    <p:extLst>
      <p:ext uri="{BB962C8B-B14F-4D97-AF65-F5344CB8AC3E}">
        <p14:creationId xmlns:p14="http://schemas.microsoft.com/office/powerpoint/2010/main" val="10971898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1XhRZavrQe.7VQyWEoMVY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XhRZavrQe.7VQyWEoMVYQ"/>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28229</TotalTime>
  <Words>1711</Words>
  <Application>Microsoft Office PowerPoint</Application>
  <PresentationFormat>Grand écran</PresentationFormat>
  <Paragraphs>112</Paragraphs>
  <Slides>19</Slides>
  <Notes>6</Notes>
  <HiddenSlides>0</HiddenSlides>
  <MMClips>0</MMClips>
  <ScaleCrop>false</ScaleCrop>
  <HeadingPairs>
    <vt:vector size="8" baseType="variant">
      <vt:variant>
        <vt:lpstr>Polices utilisées</vt:lpstr>
      </vt:variant>
      <vt:variant>
        <vt:i4>6</vt:i4>
      </vt:variant>
      <vt:variant>
        <vt:lpstr>Thème</vt:lpstr>
      </vt:variant>
      <vt:variant>
        <vt:i4>1</vt:i4>
      </vt:variant>
      <vt:variant>
        <vt:lpstr>Serveurs OLE incorporés</vt:lpstr>
      </vt:variant>
      <vt:variant>
        <vt:i4>1</vt:i4>
      </vt:variant>
      <vt:variant>
        <vt:lpstr>Titres des diapositives</vt:lpstr>
      </vt:variant>
      <vt:variant>
        <vt:i4>19</vt:i4>
      </vt:variant>
    </vt:vector>
  </HeadingPairs>
  <TitlesOfParts>
    <vt:vector size="27" baseType="lpstr">
      <vt:lpstr>SimSun</vt:lpstr>
      <vt:lpstr>Arial</vt:lpstr>
      <vt:lpstr>Calibri</vt:lpstr>
      <vt:lpstr>Calibri Light</vt:lpstr>
      <vt:lpstr>Trebuchet MS</vt:lpstr>
      <vt:lpstr>Wingdings</vt:lpstr>
      <vt:lpstr>Thème Office</vt:lpstr>
      <vt:lpstr>think-cell Slide</vt:lpstr>
      <vt:lpstr> Situation économique des laboratoires de biologie médicale  DSS-SD1-1B  1er février 2023</vt:lpstr>
      <vt:lpstr>Sommaire  Point d’actualité    I. La biologie médicale : un secteur très concentré  II. La concentration a permis de renforcer la rentabilité du secteur bien avant la crise sanitaire  III. Les règles de détention capitalistique  </vt:lpstr>
      <vt:lpstr>La direction de la sécurité sociale :  missions principales concernant la biologie médicale</vt:lpstr>
      <vt:lpstr>Point d’actualité </vt:lpstr>
      <vt:lpstr>I. La biologie médicale :  un secteur très concentré</vt:lpstr>
      <vt:lpstr>Présentation PowerPoint</vt:lpstr>
      <vt:lpstr>Présentation PowerPoint</vt:lpstr>
      <vt:lpstr>Présentation PowerPoint</vt:lpstr>
      <vt:lpstr>Présentation PowerPoint</vt:lpstr>
      <vt:lpstr>Présentation PowerPoint</vt:lpstr>
      <vt:lpstr>II. La concentration a permis de renforcer la rentabilité du secteur bien avant la crise sanitaire</vt:lpstr>
      <vt:lpstr>Présentation PowerPoint</vt:lpstr>
      <vt:lpstr>Présentation PowerPoint</vt:lpstr>
      <vt:lpstr>Présentation PowerPoint</vt:lpstr>
      <vt:lpstr>III. Les règles de détention capitalistique</vt:lpstr>
      <vt:lpstr>Présentation PowerPoint</vt:lpstr>
      <vt:lpstr>Présentation PowerPoint</vt:lpstr>
      <vt:lpstr>Présentation PowerPoint</vt:lpstr>
      <vt:lpstr>Merci de votre attention</vt:lpstr>
    </vt:vector>
  </TitlesOfParts>
  <Company>PPT/DSI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Préparation du PLFSS 2021  Réunion Ministres du 7 septembre 2020</dc:title>
  <dc:creator>MASIA, Charlotte (DSS/SD1 FINANCEMENT DU SYSTEME DE SOINS/1C)</dc:creator>
  <cp:lastModifiedBy>PRIEUR, Marie (DSS/SD1/1B)</cp:lastModifiedBy>
  <cp:revision>953</cp:revision>
  <cp:lastPrinted>2020-09-17T10:10:30Z</cp:lastPrinted>
  <dcterms:created xsi:type="dcterms:W3CDTF">2020-09-04T19:45:59Z</dcterms:created>
  <dcterms:modified xsi:type="dcterms:W3CDTF">2023-02-03T11:11:07Z</dcterms:modified>
</cp:coreProperties>
</file>