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3822" r:id="rId2"/>
  </p:sldMasterIdLst>
  <p:notesMasterIdLst>
    <p:notesMasterId r:id="rId14"/>
  </p:notesMasterIdLst>
  <p:handoutMasterIdLst>
    <p:handoutMasterId r:id="rId15"/>
  </p:handoutMasterIdLst>
  <p:sldIdLst>
    <p:sldId id="263" r:id="rId3"/>
    <p:sldId id="264" r:id="rId4"/>
    <p:sldId id="265" r:id="rId5"/>
    <p:sldId id="273" r:id="rId6"/>
    <p:sldId id="267" r:id="rId7"/>
    <p:sldId id="268" r:id="rId8"/>
    <p:sldId id="269" r:id="rId9"/>
    <p:sldId id="270" r:id="rId10"/>
    <p:sldId id="271" r:id="rId11"/>
    <p:sldId id="272" r:id="rId12"/>
    <p:sldId id="266" r:id="rId13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howGuides="1">
      <p:cViewPr varScale="1">
        <p:scale>
          <a:sx n="142" d="100"/>
          <a:sy n="142" d="100"/>
        </p:scale>
        <p:origin x="138" y="198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29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DA63E-8372-4C93-AA27-5E486DF07114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923FE-075D-4A36-9039-342D8FB43D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715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53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392695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87963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915566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392695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826817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392695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826817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392695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826817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3478"/>
            <a:ext cx="2448272" cy="187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15566"/>
            <a:ext cx="9144000" cy="4266392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Délégation générale à l’emploi et à la formation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31/01/2024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083919"/>
            <a:ext cx="3240000" cy="735978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Délégation générale</a:t>
            </a:r>
            <a:br>
              <a:rPr lang="fr-FR" dirty="0"/>
            </a:br>
            <a:r>
              <a:rPr lang="fr-FR" dirty="0"/>
              <a:t>à l’emploi et à la </a:t>
            </a:r>
            <a:br>
              <a:rPr lang="fr-FR" dirty="0"/>
            </a:br>
            <a:r>
              <a:rPr lang="fr-FR" dirty="0"/>
              <a:t>formation professionnelle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502"/>
            <a:ext cx="450289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 avec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C62563-3911-F94F-B758-A9EF674DB3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5900" y="1116001"/>
            <a:ext cx="8712200" cy="1325036"/>
          </a:xfrm>
        </p:spPr>
        <p:txBody>
          <a:bodyPr lIns="0" tIns="0" anchor="b">
            <a:normAutofit/>
          </a:bodyPr>
          <a:lstStyle>
            <a:lvl1pPr algn="ctr">
              <a:defRPr sz="225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Titre du document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AEBFA-36E6-1641-B3A0-FA18EC84584F}"/>
              </a:ext>
            </a:extLst>
          </p:cNvPr>
          <p:cNvSpPr/>
          <p:nvPr userDrawn="1"/>
        </p:nvSpPr>
        <p:spPr>
          <a:xfrm>
            <a:off x="4527000" y="0"/>
            <a:ext cx="90000" cy="1116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056D6F8-8A92-F94D-BB7E-B1E7632ACF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5900" y="2591532"/>
            <a:ext cx="8712200" cy="5343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50">
                <a:solidFill>
                  <a:srgbClr val="004990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/>
              <a:t>Sous-titre du document</a:t>
            </a:r>
            <a:endParaRPr lang="en-US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325181F2-5524-2849-ADAC-F7B9F72BFE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81119" y="4560508"/>
            <a:ext cx="1381760" cy="3902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C046F9-5F0F-3E47-8BC6-B1599814F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23424" y="3236712"/>
            <a:ext cx="97155" cy="534353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D935DCA3-B08A-A54F-94F5-9FFF64DEF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3912871"/>
            <a:ext cx="2773362" cy="321079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 b="1" spc="100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</p:spTree>
    <p:extLst>
      <p:ext uri="{BB962C8B-B14F-4D97-AF65-F5344CB8AC3E}">
        <p14:creationId xmlns:p14="http://schemas.microsoft.com/office/powerpoint/2010/main" val="397274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0700B0-6A44-2A46-AA72-22255C1C4BBC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DD5A17-CEC3-1C47-A3E7-87825303EADA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0" name="Image 9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F0E7417-32C6-F142-8C92-F375CC18F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04E6CBC-6D3C-6447-9A74-789CC908E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196E8ABE-D38B-BF47-9CFE-0F7E557CC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780C5E8-4247-9847-B18E-946CAC376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EF31E9F-63C1-43B9-998F-0E2BC2B2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267891"/>
            <a:ext cx="8712200" cy="562523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graphicFrame>
        <p:nvGraphicFramePr>
          <p:cNvPr id="17" name="Tableau 3">
            <a:extLst>
              <a:ext uri="{FF2B5EF4-FFF2-40B4-BE49-F238E27FC236}">
                <a16:creationId xmlns:a16="http://schemas.microsoft.com/office/drawing/2014/main" id="{F78CFF1B-26DA-40AE-AD9F-A051DB250AC7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223520" y="1098304"/>
          <a:ext cx="8696960" cy="3488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8803">
                  <a:extLst>
                    <a:ext uri="{9D8B030D-6E8A-4147-A177-3AD203B41FA5}">
                      <a16:colId xmlns:a16="http://schemas.microsoft.com/office/drawing/2014/main" val="1254978408"/>
                    </a:ext>
                  </a:extLst>
                </a:gridCol>
                <a:gridCol w="788157">
                  <a:extLst>
                    <a:ext uri="{9D8B030D-6E8A-4147-A177-3AD203B41FA5}">
                      <a16:colId xmlns:a16="http://schemas.microsoft.com/office/drawing/2014/main" val="2485782005"/>
                    </a:ext>
                  </a:extLst>
                </a:gridCol>
              </a:tblGrid>
              <a:tr h="3488792">
                <a:tc>
                  <a:txBody>
                    <a:bodyPr/>
                    <a:lstStyle/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</a:p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</a:p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</a:p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</a:p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</a:p>
                    <a:p>
                      <a:pPr marL="0" indent="-90900">
                        <a:spcAft>
                          <a:spcPts val="1200"/>
                        </a:spcAft>
                        <a:buClr>
                          <a:srgbClr val="FF6168"/>
                        </a:buClr>
                        <a:buAutoNum type="arabicPeriod"/>
                      </a:pPr>
                      <a:r>
                        <a:rPr lang="fr-FR" sz="1500" b="1">
                          <a:solidFill>
                            <a:srgbClr val="004990"/>
                          </a:solidFill>
                        </a:rPr>
                        <a:t> Titre de partie</a:t>
                      </a:r>
                      <a:endParaRPr lang="fr-FR" sz="1500">
                        <a:solidFill>
                          <a:srgbClr val="004990"/>
                        </a:solidFill>
                      </a:endParaRPr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kern="120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+mn-cs"/>
                        </a:rPr>
                        <a:t>p. </a:t>
                      </a:r>
                    </a:p>
                    <a:p>
                      <a:endParaRPr lang="fr-FR" sz="1500">
                        <a:solidFill>
                          <a:srgbClr val="004990"/>
                        </a:solidFill>
                      </a:endParaRPr>
                    </a:p>
                  </a:txBody>
                  <a:tcPr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647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18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 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D108220-6622-CC4E-99B9-D4F333B6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5901" y="2340667"/>
            <a:ext cx="8677275" cy="2031308"/>
          </a:xfrm>
        </p:spPr>
        <p:txBody>
          <a:bodyPr lIns="0" tIns="0" anchor="t">
            <a:normAutofit/>
          </a:bodyPr>
          <a:lstStyle>
            <a:lvl1pPr algn="ctr">
              <a:defRPr sz="225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Titre </a:t>
            </a:r>
            <a:br>
              <a:rPr lang="fr-FR"/>
            </a:br>
            <a:r>
              <a:rPr lang="fr-FR"/>
              <a:t>de partie</a:t>
            </a:r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C263036-4316-1349-9F14-B4EBE496A9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6241" y="972389"/>
            <a:ext cx="131521" cy="71290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57C2C8-9897-554D-A38F-2361DFDD2A00}"/>
              </a:ext>
            </a:extLst>
          </p:cNvPr>
          <p:cNvSpPr/>
          <p:nvPr userDrawn="1"/>
        </p:nvSpPr>
        <p:spPr>
          <a:xfrm>
            <a:off x="0" y="4655585"/>
            <a:ext cx="9144000" cy="484584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3" name="Image 12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B289A8EF-9E53-044D-B341-22A38D41EA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CE2EDC6C-A2EA-DC4E-ABF6-4F7F0A7C82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16368" y="1685294"/>
            <a:ext cx="4911264" cy="6553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50" b="1">
                <a:solidFill>
                  <a:srgbClr val="FF6168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/>
              <a:t>1</a:t>
            </a:r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D08AE1C-0EAA-754B-AD62-B78B601AF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74E9D1DE-A320-6947-BA5E-24AC75B4C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EE27C3F4-A99D-A748-8E22-AE629B9DD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</p:spTree>
    <p:extLst>
      <p:ext uri="{BB962C8B-B14F-4D97-AF65-F5344CB8AC3E}">
        <p14:creationId xmlns:p14="http://schemas.microsoft.com/office/powerpoint/2010/main" val="1468397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0700B0-6A44-2A46-AA72-22255C1C4BBC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DD5A17-CEC3-1C47-A3E7-87825303EADA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0" name="Image 9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F0E7417-32C6-F142-8C92-F375CC18F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6D1698-0F89-B64B-BCD0-652E5CBE72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8D3C3D-2E18-C646-8D25-A41124D283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8677275" cy="3420665"/>
          </a:xfrm>
        </p:spPr>
        <p:txBody>
          <a:bodyPr/>
          <a:lstStyle>
            <a:lvl1pPr>
              <a:spcBef>
                <a:spcPts val="750"/>
              </a:spcBef>
              <a:defRPr sz="1500"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04E6CBC-6D3C-6447-9A74-789CC908E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196E8ABE-D38B-BF47-9CFE-0F7E557CC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780C5E8-4247-9847-B18E-946CAC376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</p:spTree>
    <p:extLst>
      <p:ext uri="{BB962C8B-B14F-4D97-AF65-F5344CB8AC3E}">
        <p14:creationId xmlns:p14="http://schemas.microsoft.com/office/powerpoint/2010/main" val="4018074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Contenu texte + image + encad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5724525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34A1892-23AE-D741-993E-0B9C664F8737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4"/>
            <a:ext cx="2733110" cy="1977817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BEE8DEF-F33C-074B-9880-DDE73D68082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84943" y="3146331"/>
            <a:ext cx="2708233" cy="302647"/>
          </a:xfrm>
          <a:solidFill>
            <a:schemeClr val="bg1"/>
          </a:solidFill>
          <a:effectLst>
            <a:outerShdw dist="38100" dir="10800000" sx="99000" sy="99000" algn="ctr" rotWithShape="0">
              <a:srgbClr val="FF6168"/>
            </a:outerShdw>
          </a:effectLst>
        </p:spPr>
        <p:txBody>
          <a:bodyPr wrap="square" lIns="72000">
            <a:sp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200"/>
              </a:spcBef>
              <a:defRPr/>
            </a:lvl2pPr>
          </a:lstStyle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7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Contenu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5724525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4"/>
            <a:ext cx="2733110" cy="3420665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</p:spTree>
    <p:extLst>
      <p:ext uri="{BB962C8B-B14F-4D97-AF65-F5344CB8AC3E}">
        <p14:creationId xmlns:p14="http://schemas.microsoft.com/office/powerpoint/2010/main" val="537094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encad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5724525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29B28ED-2C3A-4846-859E-08E1EA692F7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84943" y="2407860"/>
            <a:ext cx="2708233" cy="302647"/>
          </a:xfrm>
          <a:solidFill>
            <a:schemeClr val="bg1"/>
          </a:solidFill>
          <a:effectLst>
            <a:outerShdw dist="38100" dir="10800000" sx="99000" sy="99000" algn="ctr" rotWithShape="0">
              <a:srgbClr val="FF6168"/>
            </a:outerShdw>
          </a:effectLst>
        </p:spPr>
        <p:txBody>
          <a:bodyPr wrap="square" lIns="72000">
            <a:sp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200"/>
              </a:spcBef>
              <a:defRPr/>
            </a:lvl2pPr>
          </a:lstStyle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  <a:endParaRPr lang="en-US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</p:spTree>
    <p:extLst>
      <p:ext uri="{BB962C8B-B14F-4D97-AF65-F5344CB8AC3E}">
        <p14:creationId xmlns:p14="http://schemas.microsoft.com/office/powerpoint/2010/main" val="57456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5724525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AACBFEE-B3E0-114F-8DD0-DAD3740A1F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56326" y="1647430"/>
            <a:ext cx="2736849" cy="2724546"/>
          </a:xfrm>
        </p:spPr>
        <p:txBody>
          <a:bodyPr anchor="t"/>
          <a:lstStyle/>
          <a:p>
            <a:pPr lvl="7"/>
            <a:r>
              <a:rPr lang="fr-FR"/>
              <a:t>“ Citation ”</a:t>
            </a:r>
          </a:p>
          <a:p>
            <a:pPr lvl="8"/>
            <a:r>
              <a:rPr lang="fr-FR"/>
              <a:t>Nom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87D495-2829-6042-B946-B58021ED83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505700" y="957660"/>
            <a:ext cx="102277" cy="56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3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Contenu 2 colonnes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1310"/>
            <a:ext cx="2733111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4"/>
            <a:ext cx="2733110" cy="3420665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9B4885-7306-2A48-B3DD-539BAC591B9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79439" y="951310"/>
            <a:ext cx="2760986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3163120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Contenu image + text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3187189" y="954594"/>
            <a:ext cx="2760986" cy="124016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9B4885-7306-2A48-B3DD-539BAC591B9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79439" y="2318934"/>
            <a:ext cx="2760986" cy="2053041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26AA64D-D63D-5C49-87E8-419FB312DEF3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231271" y="954594"/>
            <a:ext cx="2727643" cy="124016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92D188B-E9F6-AF48-AFF0-2D89EFD0C57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23521" y="2318934"/>
            <a:ext cx="2727643" cy="2053041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D7DA09B-1812-A947-83BD-A9C87626F34F}"/>
              </a:ext>
            </a:extLst>
          </p:cNvPr>
          <p:cNvSpPr>
            <a:spLocks noGrp="1" noChangeAspect="1"/>
          </p:cNvSpPr>
          <p:nvPr>
            <p:ph type="pic" idx="17"/>
          </p:nvPr>
        </p:nvSpPr>
        <p:spPr>
          <a:xfrm>
            <a:off x="6164076" y="954594"/>
            <a:ext cx="2727643" cy="124016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531C55A-1181-9F4B-B211-BBC881BE44ED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156326" y="2318934"/>
            <a:ext cx="2727643" cy="2053041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3251816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3521" y="951310"/>
            <a:ext cx="4236791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9B4885-7306-2A48-B3DD-539BAC591B9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90739" y="951310"/>
            <a:ext cx="4202436" cy="3420665"/>
          </a:xfrm>
        </p:spPr>
        <p:txBody>
          <a:bodyPr/>
          <a:lstStyle>
            <a:lvl1pPr>
              <a:spcBef>
                <a:spcPts val="750"/>
              </a:spcBef>
              <a:defRPr/>
            </a:lvl1pPr>
            <a:lvl2pPr>
              <a:spcBef>
                <a:spcPts val="750"/>
              </a:spcBef>
              <a:defRPr/>
            </a:lvl2pPr>
            <a:lvl3pPr>
              <a:spcBef>
                <a:spcPts val="750"/>
              </a:spcBef>
              <a:defRPr/>
            </a:lvl3pPr>
            <a:lvl4pPr>
              <a:spcBef>
                <a:spcPts val="750"/>
              </a:spcBef>
              <a:defRPr/>
            </a:lvl4pPr>
            <a:lvl5pPr>
              <a:spcBef>
                <a:spcPts val="45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1885429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58916"/>
            <a:ext cx="9144000" cy="4874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67891"/>
            <a:ext cx="8712200" cy="562523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5" name="Image 14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57A31BDB-4306-B543-853B-2ED009F2F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520" y="4770120"/>
            <a:ext cx="975360" cy="275463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3A88157-FE3A-2846-9AC6-04387954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261CFE2C-AF1F-E242-B1DB-5C41A182A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A58A5E29-1092-B545-BE09-8B964587F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</p:spTree>
    <p:extLst>
      <p:ext uri="{BB962C8B-B14F-4D97-AF65-F5344CB8AC3E}">
        <p14:creationId xmlns:p14="http://schemas.microsoft.com/office/powerpoint/2010/main" val="1292914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 4e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64" y="1299591"/>
            <a:ext cx="3205163" cy="773759"/>
          </a:xfrm>
        </p:spPr>
        <p:txBody>
          <a:bodyPr lIns="0" tIns="0" anchor="b">
            <a:normAutofit/>
          </a:bodyPr>
          <a:lstStyle>
            <a:lvl1pPr algn="ctr">
              <a:defRPr sz="1800" b="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Retrouvez</a:t>
            </a:r>
            <a:br>
              <a:rPr lang="fr-FR"/>
            </a:br>
            <a:r>
              <a:rPr lang="fr-FR"/>
              <a:t>tous nos travaux sur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D242CCD-616A-8A40-89DA-8872B7972608}"/>
              </a:ext>
            </a:extLst>
          </p:cNvPr>
          <p:cNvSpPr txBox="1">
            <a:spLocks/>
          </p:cNvSpPr>
          <p:nvPr userDrawn="1"/>
        </p:nvSpPr>
        <p:spPr>
          <a:xfrm>
            <a:off x="3167064" y="2175578"/>
            <a:ext cx="2773361" cy="297899"/>
          </a:xfrm>
          <a:prstGeom prst="rect">
            <a:avLst/>
          </a:prstGeom>
          <a:solidFill>
            <a:srgbClr val="FF6168"/>
          </a:solidFill>
        </p:spPr>
        <p:txBody>
          <a:bodyPr vert="horz" lIns="0" tIns="0" rIns="0" bIns="0" rtlCol="0" anchor="ctr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i="0" kern="1200" spc="50" baseline="0">
                <a:solidFill>
                  <a:srgbClr val="0049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50" b="1" err="1">
                <a:solidFill>
                  <a:schemeClr val="bg1"/>
                </a:solidFill>
              </a:rPr>
              <a:t>www.has-sante.fr</a:t>
            </a:r>
            <a:endParaRPr lang="en-US" sz="1650" b="1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FE0FD6-4B8A-4C45-BBC5-4B12454A92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4318" y="2738966"/>
            <a:ext cx="2998851" cy="3643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ABCF1B-DF6A-5F4B-A61D-6A25F12A13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6688" y="4426297"/>
            <a:ext cx="3750627" cy="40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987574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B858D49A-5A7A-574D-A0ED-52B5C1EFA876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Délégation générale à l’emploi et à la formation professionnelle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5485"/>
            <a:ext cx="869820" cy="66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5901" y="273845"/>
            <a:ext cx="8677275" cy="6774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901" y="951310"/>
            <a:ext cx="8677275" cy="34206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</a:p>
          <a:p>
            <a:pPr lvl="7"/>
            <a:r>
              <a:rPr lang="en-US"/>
              <a:t>Citation</a:t>
            </a:r>
          </a:p>
          <a:p>
            <a:pPr lvl="8"/>
            <a:r>
              <a:rPr lang="en-US"/>
              <a:t>Nom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67063" y="4992581"/>
            <a:ext cx="2773362" cy="150918"/>
          </a:xfrm>
          <a:prstGeom prst="rect">
            <a:avLst/>
          </a:prstGeom>
        </p:spPr>
        <p:txBody>
          <a:bodyPr vert="horz" lIns="91440" tIns="0" rIns="91440" bIns="0" rtlCol="0" anchor="t"/>
          <a:lstStyle>
            <a:lvl1pPr algn="ctr">
              <a:defRPr sz="525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 septembre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2275" y="4686910"/>
            <a:ext cx="5759450" cy="305672"/>
          </a:xfrm>
          <a:prstGeom prst="rect">
            <a:avLst/>
          </a:prstGeom>
        </p:spPr>
        <p:txBody>
          <a:bodyPr vert="horz" lIns="0" tIns="45720" rIns="0" bIns="0" rtlCol="0" anchor="ctr"/>
          <a:lstStyle>
            <a:lvl1pPr algn="ctr">
              <a:defRPr sz="638" b="1" spc="75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Réunion d’information  sur l’évaluation d’actes inscrits sur le RIHN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25" y="4658917"/>
            <a:ext cx="1225550" cy="484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85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99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1500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1125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1125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70000" indent="-135000" algn="l" defTabSz="685800" rtl="0" eaLnBrk="1" latinLnBrk="0" hangingPunct="1">
        <a:lnSpc>
          <a:spcPct val="100000"/>
        </a:lnSpc>
        <a:spcBef>
          <a:spcPts val="750"/>
        </a:spcBef>
        <a:buClr>
          <a:srgbClr val="FF6168"/>
        </a:buClr>
        <a:buFont typeface="Police système Courant"/>
        <a:buChar char="–"/>
        <a:defRPr sz="1125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32000" indent="-108000" algn="l" defTabSz="685800" rtl="0" eaLnBrk="1" latinLnBrk="0" hangingPunct="1">
        <a:lnSpc>
          <a:spcPct val="100000"/>
        </a:lnSpc>
        <a:spcBef>
          <a:spcPts val="450"/>
        </a:spcBef>
        <a:buClr>
          <a:srgbClr val="FF6168"/>
        </a:buClr>
        <a:buFont typeface="Arial" panose="020B0604020202020204" pitchFamily="34" charset="0"/>
        <a:buChar char="•"/>
        <a:defRPr sz="90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None/>
        <a:defRPr sz="900" b="1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685800" rtl="0" eaLnBrk="1" latinLnBrk="0" hangingPunct="1">
        <a:lnSpc>
          <a:spcPct val="100000"/>
        </a:lnSpc>
        <a:spcBef>
          <a:spcPts val="225"/>
        </a:spcBef>
        <a:buFont typeface="Arial" panose="020B0604020202020204" pitchFamily="34" charset="0"/>
        <a:buNone/>
        <a:defRPr sz="90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200" i="1" kern="1600" spc="75" baseline="0">
          <a:solidFill>
            <a:schemeClr val="accent1"/>
          </a:solidFill>
          <a:latin typeface="Arial" panose="020B0604020202020204" pitchFamily="34" charset="0"/>
          <a:ea typeface="+mn-ea"/>
          <a:cs typeface="+mn-cs"/>
        </a:defRPr>
      </a:lvl8pPr>
      <a:lvl9pPr marL="0" indent="0" algn="ctr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136">
          <p15:clr>
            <a:srgbClr val="F26B43"/>
          </p15:clr>
        </p15:guide>
        <p15:guide id="3" pos="930">
          <p15:clr>
            <a:srgbClr val="F26B43"/>
          </p15:clr>
        </p15:guide>
        <p15:guide id="4" pos="1066">
          <p15:clr>
            <a:srgbClr val="F26B43"/>
          </p15:clr>
        </p15:guide>
        <p15:guide id="5" pos="1859">
          <p15:clr>
            <a:srgbClr val="F26B43"/>
          </p15:clr>
        </p15:guide>
        <p15:guide id="6" pos="2812">
          <p15:clr>
            <a:srgbClr val="F26B43"/>
          </p15:clr>
        </p15:guide>
        <p15:guide id="7" pos="2948">
          <p15:clr>
            <a:srgbClr val="F26B43"/>
          </p15:clr>
        </p15:guide>
        <p15:guide id="8" pos="1995">
          <p15:clr>
            <a:srgbClr val="F26B43"/>
          </p15:clr>
        </p15:guide>
        <p15:guide id="9" pos="3742">
          <p15:clr>
            <a:srgbClr val="F26B43"/>
          </p15:clr>
        </p15:guide>
        <p15:guide id="10" pos="3878">
          <p15:clr>
            <a:srgbClr val="F26B43"/>
          </p15:clr>
        </p15:guide>
        <p15:guide id="11" pos="4694">
          <p15:clr>
            <a:srgbClr val="F26B43"/>
          </p15:clr>
        </p15:guide>
        <p15:guide id="12" pos="4830">
          <p15:clr>
            <a:srgbClr val="F26B43"/>
          </p15:clr>
        </p15:guide>
        <p15:guide id="13" pos="5760">
          <p15:clr>
            <a:srgbClr val="F26B43"/>
          </p15:clr>
        </p15:guide>
        <p15:guide id="14" pos="5602">
          <p15:clr>
            <a:srgbClr val="F26B43"/>
          </p15:clr>
        </p15:guide>
        <p15:guide id="15" orient="horz">
          <p15:clr>
            <a:srgbClr val="F26B43"/>
          </p15:clr>
        </p15:guide>
        <p15:guide id="16" orient="horz" pos="225">
          <p15:clr>
            <a:srgbClr val="F26B43"/>
          </p15:clr>
        </p15:guide>
        <p15:guide id="17" orient="horz" pos="3913">
          <p15:clr>
            <a:srgbClr val="F26B43"/>
          </p15:clr>
        </p15:guide>
        <p15:guide id="18" orient="horz" pos="3672">
          <p15:clr>
            <a:srgbClr val="F26B43"/>
          </p15:clr>
        </p15:guide>
        <p15:guide id="19" orient="horz" pos="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olidarites-sante.gouv.fr/systeme-de-sante-et-medico-social/recherche-et-innovation/rih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Séminaire </a:t>
            </a:r>
            <a:r>
              <a:rPr lang="fr-FR" dirty="0"/>
              <a:t>des référents ARS en biologie médicale </a:t>
            </a:r>
            <a:endParaRPr lang="fr-FR" dirty="0" smtClean="0"/>
          </a:p>
          <a:p>
            <a:endParaRPr lang="fr-FR" dirty="0"/>
          </a:p>
          <a:p>
            <a:r>
              <a:rPr lang="fr-FR" sz="2400" b="0" i="1" dirty="0" smtClean="0"/>
              <a:t>Présentation réforme des AHN - DGOS</a:t>
            </a:r>
            <a:endParaRPr lang="fr-FR" sz="2400" b="0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176163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851" y="555486"/>
            <a:ext cx="8424863" cy="539991"/>
          </a:xfrm>
        </p:spPr>
        <p:txBody>
          <a:bodyPr/>
          <a:lstStyle/>
          <a:p>
            <a:pPr algn="ctr"/>
            <a:r>
              <a:rPr lang="fr-FR" dirty="0" smtClean="0"/>
              <a:t>Actes hors nomenclatures (RIHN et LC)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222746"/>
            <a:ext cx="8424334" cy="3237866"/>
          </a:xfrm>
        </p:spPr>
        <p:txBody>
          <a:bodyPr/>
          <a:lstStyle/>
          <a:p>
            <a:pPr marL="349248" indent="-257175">
              <a:buFont typeface="Arial" panose="020B0604020202020204" pitchFamily="34" charset="0"/>
              <a:buChar char="•"/>
            </a:pPr>
            <a:r>
              <a:rPr lang="fr-FR" sz="1350" dirty="0" smtClean="0"/>
              <a:t>Depuis sa mise en œuvre en 2015</a:t>
            </a:r>
            <a:r>
              <a:rPr lang="fr-FR" sz="1350" b="1" dirty="0" smtClean="0"/>
              <a:t>, le </a:t>
            </a:r>
            <a:r>
              <a:rPr lang="fr-FR" b="1" dirty="0" smtClean="0"/>
              <a:t>référentiel </a:t>
            </a:r>
            <a:r>
              <a:rPr lang="fr-FR" b="1" dirty="0"/>
              <a:t>des actes innovants hors nomenclature</a:t>
            </a:r>
            <a:r>
              <a:rPr lang="fr-FR" dirty="0"/>
              <a:t> </a:t>
            </a:r>
            <a:r>
              <a:rPr lang="fr-FR" dirty="0" smtClean="0"/>
              <a:t>(</a:t>
            </a:r>
            <a:r>
              <a:rPr lang="fr-FR" sz="1350" b="1" dirty="0" smtClean="0"/>
              <a:t>RIHN) </a:t>
            </a:r>
            <a:r>
              <a:rPr lang="fr-FR" sz="1350" b="1" dirty="0"/>
              <a:t>de biologie et d’anatomopathologie </a:t>
            </a:r>
            <a:r>
              <a:rPr lang="fr-FR" sz="1350" dirty="0"/>
              <a:t>est un dispositif de soutien à la biologie médicale et à l’anatomopathologie innovantes. </a:t>
            </a:r>
          </a:p>
          <a:p>
            <a:pPr marL="349248" indent="-257175">
              <a:buFont typeface="Arial" panose="020B0604020202020204" pitchFamily="34" charset="0"/>
              <a:buChar char="•"/>
            </a:pPr>
            <a:endParaRPr lang="fr-FR" sz="1350" dirty="0"/>
          </a:p>
          <a:p>
            <a:pPr marL="349248" indent="-257175">
              <a:buFont typeface="Arial" panose="020B0604020202020204" pitchFamily="34" charset="0"/>
              <a:buChar char="•"/>
            </a:pPr>
            <a:r>
              <a:rPr lang="fr-FR" sz="1350" dirty="0"/>
              <a:t>Il permet une prise en charge </a:t>
            </a:r>
            <a:r>
              <a:rPr lang="fr-FR" sz="1350" b="1" dirty="0"/>
              <a:t>conditionnelle, précoce et transitoire</a:t>
            </a:r>
            <a:r>
              <a:rPr lang="fr-FR" sz="1350" dirty="0"/>
              <a:t> </a:t>
            </a:r>
            <a:r>
              <a:rPr lang="fr-FR" sz="1350" dirty="0" smtClean="0"/>
              <a:t>d’actes, </a:t>
            </a:r>
            <a:r>
              <a:rPr lang="fr-FR" sz="1350" dirty="0"/>
              <a:t>conditionnée à la réalisation d’un recueil prospectif et comparatif de données. </a:t>
            </a:r>
          </a:p>
          <a:p>
            <a:pPr marL="349248" indent="-257175">
              <a:buFont typeface="Arial" panose="020B0604020202020204" pitchFamily="34" charset="0"/>
              <a:buChar char="•"/>
            </a:pPr>
            <a:endParaRPr lang="fr-FR" sz="1350" dirty="0"/>
          </a:p>
          <a:p>
            <a:pPr marL="349248" indent="-257175">
              <a:buFont typeface="Arial" panose="020B0604020202020204" pitchFamily="34" charset="0"/>
              <a:buChar char="•"/>
            </a:pPr>
            <a:r>
              <a:rPr lang="fr-FR" sz="1350" dirty="0"/>
              <a:t>Ce recueil doit permettre la validation de l’efficacité clinique ainsi que de l’utilité clinique et médico-économique de ces actes afin de faciliter leur évaluation ultérieure par la HAS, en vue d’une prise en charge par la collectivité (droit commun), qu’elle soit de ville ou hospitalière.</a:t>
            </a:r>
          </a:p>
          <a:p>
            <a:pPr marL="349248" indent="-257175">
              <a:buFont typeface="Arial" panose="020B0604020202020204" pitchFamily="34" charset="0"/>
              <a:buChar char="•"/>
            </a:pPr>
            <a:endParaRPr lang="fr-FR" sz="1350" dirty="0"/>
          </a:p>
          <a:p>
            <a:pPr marL="349248" indent="-257175">
              <a:buFont typeface="Arial" panose="020B0604020202020204" pitchFamily="34" charset="0"/>
              <a:buChar char="•"/>
            </a:pPr>
            <a:r>
              <a:rPr lang="fr-FR" sz="1350" dirty="0"/>
              <a:t>Le actes hors nomenclatures </a:t>
            </a:r>
            <a:r>
              <a:rPr lang="fr-FR" sz="1350" dirty="0" smtClean="0"/>
              <a:t>(</a:t>
            </a:r>
            <a:r>
              <a:rPr lang="fr-FR" sz="1350" dirty="0"/>
              <a:t>RIHN et </a:t>
            </a:r>
            <a:r>
              <a:rPr lang="fr-FR" sz="1350" dirty="0" smtClean="0"/>
              <a:t>la liste complémentaire – LC), </a:t>
            </a:r>
            <a:r>
              <a:rPr lang="fr-FR" sz="1350" dirty="0"/>
              <a:t>sont financés au titre des MERRI par une enveloppe de crédits limitative, définie par la MERRI G03, dont le montant atteint </a:t>
            </a:r>
            <a:r>
              <a:rPr lang="fr-FR" sz="1350" dirty="0" smtClean="0"/>
              <a:t>507</a:t>
            </a:r>
            <a:r>
              <a:rPr lang="fr-FR" sz="1350" dirty="0" smtClean="0"/>
              <a:t> </a:t>
            </a:r>
            <a:r>
              <a:rPr lang="fr-FR" sz="1350" dirty="0"/>
              <a:t>M€ en </a:t>
            </a:r>
            <a:r>
              <a:rPr lang="fr-FR" sz="1350" dirty="0" smtClean="0"/>
              <a:t>2023.</a:t>
            </a:r>
            <a:endParaRPr lang="fr-FR" sz="1350" dirty="0"/>
          </a:p>
          <a:p>
            <a:pPr algn="just"/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1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914378">
                <a:defRPr/>
              </a:pPr>
              <a:t>3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914378">
              <a:defRPr/>
            </a:pPr>
            <a:fld id="{6A4A60EE-9D13-3442-9796-E718C6343EC1}" type="datetime1">
              <a:rPr lang="fr-FR" cap="all">
                <a:solidFill>
                  <a:srgbClr val="000000"/>
                </a:solidFill>
                <a:latin typeface="Arial"/>
              </a:rPr>
              <a:pPr defTabSz="914378">
                <a:defRPr/>
              </a:pPr>
              <a:t>31/01/2024</a:t>
            </a:fld>
            <a:endParaRPr lang="fr-FR" cap="all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Focus sur les AHN : travaux d’évolution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914378">
              <a:defRPr/>
            </a:pPr>
            <a:r>
              <a:rPr lang="fr-FR">
                <a:solidFill>
                  <a:srgbClr val="000000"/>
                </a:solidFill>
                <a:latin typeface="Arial"/>
              </a:rPr>
              <a:t>Direction générale de l’offre de soins</a:t>
            </a:r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5537" y="2251717"/>
            <a:ext cx="2988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8">
              <a:defRPr/>
            </a:pPr>
            <a:r>
              <a:rPr lang="fr-FR" sz="1200" dirty="0">
                <a:solidFill>
                  <a:srgbClr val="000000">
                    <a:lumMod val="95000"/>
                    <a:lumOff val="5000"/>
                  </a:srgbClr>
                </a:solidFill>
                <a:latin typeface="Marianne" panose="02000000000000000000" pitchFamily="2" charset="0"/>
              </a:rPr>
              <a:t>Dans la continuité des annonces du CSIS 2021 et du discours du PR du 29 juin 2021 « Faire de la France la 1ère nation européenne innovante et souveraine en santé </a:t>
            </a:r>
            <a:r>
              <a:rPr lang="fr-FR" sz="1200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Marianne" panose="02000000000000000000" pitchFamily="2" charset="0"/>
              </a:rPr>
              <a:t>», </a:t>
            </a:r>
            <a:r>
              <a:rPr lang="fr-FR" sz="1200" b="1" dirty="0" smtClean="0">
                <a:solidFill>
                  <a:srgbClr val="000000">
                    <a:lumMod val="95000"/>
                    <a:lumOff val="5000"/>
                  </a:srgbClr>
                </a:solidFill>
                <a:latin typeface="Marianne" panose="02000000000000000000" pitchFamily="2" charset="0"/>
              </a:rPr>
              <a:t>la DGOS a lancé une série de travaux </a:t>
            </a:r>
            <a:r>
              <a:rPr lang="fr-FR" sz="1200" b="1" dirty="0">
                <a:solidFill>
                  <a:srgbClr val="000000">
                    <a:lumMod val="95000"/>
                    <a:lumOff val="5000"/>
                  </a:srgbClr>
                </a:solidFill>
                <a:latin typeface="Marianne" panose="02000000000000000000" pitchFamily="2" charset="0"/>
              </a:rPr>
              <a:t>en cours sur les actes les +/- prescrits et sur la dynamisation du modèle RIHN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88910" y="2736464"/>
            <a:ext cx="4752777" cy="64633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Saisine de la HAS sur les actes onéreux </a:t>
            </a:r>
          </a:p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sym typeface="Wingdings" panose="05000000000000000000" pitchFamily="2" charset="2"/>
              </a:rPr>
              <a:t> </a:t>
            </a:r>
            <a:r>
              <a:rPr lang="fr-FR" dirty="0" smtClean="0">
                <a:solidFill>
                  <a:srgbClr val="000000"/>
                </a:solidFill>
                <a:latin typeface="Marianne" panose="02000000000000000000" pitchFamily="2" charset="0"/>
                <a:sym typeface="Wingdings" panose="05000000000000000000" pitchFamily="2" charset="2"/>
              </a:rPr>
              <a:t>Évaluations en 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sym typeface="Wingdings" panose="05000000000000000000" pitchFamily="2" charset="2"/>
              </a:rPr>
              <a:t>cours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995561" y="1775285"/>
            <a:ext cx="4752777" cy="64633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Enquête sur les actes peu prescrits </a:t>
            </a:r>
          </a:p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sym typeface="Wingdings" panose="05000000000000000000" pitchFamily="2" charset="2"/>
              </a:rPr>
              <a:t> MAJ liste publiée en février 2022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995561" y="3624693"/>
            <a:ext cx="4752777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Refonte des processus d’entrée/sortie objet d’une mesure dans </a:t>
            </a:r>
            <a:r>
              <a:rPr lang="fr-FR" dirty="0" smtClean="0">
                <a:solidFill>
                  <a:srgbClr val="000000"/>
                </a:solidFill>
                <a:latin typeface="Marianne" panose="02000000000000000000" pitchFamily="2" charset="0"/>
              </a:rPr>
              <a:t>la LFSS 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2023</a:t>
            </a:r>
          </a:p>
          <a:p>
            <a:pPr defTabSz="914378"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</a:rPr>
              <a:t>Projet de DCE en </a:t>
            </a:r>
            <a:r>
              <a:rPr lang="fr-FR" dirty="0" smtClean="0">
                <a:solidFill>
                  <a:srgbClr val="000000"/>
                </a:solidFill>
                <a:latin typeface="Marianne" panose="02000000000000000000" pitchFamily="2" charset="0"/>
              </a:rPr>
              <a:t>attente de passage au CE</a:t>
            </a:r>
            <a:endParaRPr lang="fr-FR" dirty="0">
              <a:solidFill>
                <a:srgbClr val="000000"/>
              </a:solidFill>
              <a:latin typeface="Marianne" panose="02000000000000000000" pitchFamily="2" charset="0"/>
            </a:endParaRPr>
          </a:p>
        </p:txBody>
      </p:sp>
      <p:cxnSp>
        <p:nvCxnSpPr>
          <p:cNvPr id="12" name="Connecteur droit 11"/>
          <p:cNvCxnSpPr>
            <a:stCxn id="8" idx="3"/>
            <a:endCxn id="9" idx="1"/>
          </p:cNvCxnSpPr>
          <p:nvPr/>
        </p:nvCxnSpPr>
        <p:spPr>
          <a:xfrm>
            <a:off x="3383744" y="3036547"/>
            <a:ext cx="605166" cy="23083"/>
          </a:xfrm>
          <a:prstGeom prst="line">
            <a:avLst/>
          </a:prstGeom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stCxn id="8" idx="3"/>
            <a:endCxn id="10" idx="1"/>
          </p:cNvCxnSpPr>
          <p:nvPr/>
        </p:nvCxnSpPr>
        <p:spPr>
          <a:xfrm flipV="1">
            <a:off x="3383744" y="2098451"/>
            <a:ext cx="611817" cy="938096"/>
          </a:xfrm>
          <a:prstGeom prst="line">
            <a:avLst/>
          </a:prstGeom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8" idx="3"/>
            <a:endCxn id="11" idx="1"/>
          </p:cNvCxnSpPr>
          <p:nvPr/>
        </p:nvCxnSpPr>
        <p:spPr>
          <a:xfrm>
            <a:off x="3383744" y="3036547"/>
            <a:ext cx="611817" cy="1188311"/>
          </a:xfrm>
          <a:prstGeom prst="line">
            <a:avLst/>
          </a:prstGeom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3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Versions 2022 du RIHN et de la liste complémentaire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491630"/>
            <a:ext cx="8424334" cy="3096344"/>
          </a:xfrm>
        </p:spPr>
        <p:txBody>
          <a:bodyPr/>
          <a:lstStyle/>
          <a:p>
            <a:r>
              <a:rPr lang="fr-FR" sz="1200" dirty="0">
                <a:hlinkClick r:id="rId3"/>
              </a:rPr>
              <a:t>https://</a:t>
            </a:r>
            <a:r>
              <a:rPr lang="fr-FR" sz="1200" dirty="0" smtClean="0">
                <a:hlinkClick r:id="rId3"/>
              </a:rPr>
              <a:t>solidarites-sante.gouv.fr/systeme-de-sante-et-medico-social/recherche-et-innovation/rihn</a:t>
            </a:r>
            <a:endParaRPr lang="fr-FR" sz="1200" dirty="0" smtClean="0"/>
          </a:p>
          <a:p>
            <a:endParaRPr lang="fr-FR" dirty="0"/>
          </a:p>
          <a:p>
            <a:r>
              <a:rPr lang="fr-FR" dirty="0" smtClean="0">
                <a:solidFill>
                  <a:schemeClr val="accent2"/>
                </a:solidFill>
              </a:rPr>
              <a:t>34 actes ont été retirés des versions 2022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95557" y="2571750"/>
          <a:ext cx="828092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2145">
                  <a:extLst>
                    <a:ext uri="{9D8B030D-6E8A-4147-A177-3AD203B41FA5}">
                      <a16:colId xmlns:a16="http://schemas.microsoft.com/office/drawing/2014/main" val="1157319896"/>
                    </a:ext>
                  </a:extLst>
                </a:gridCol>
                <a:gridCol w="2012925">
                  <a:extLst>
                    <a:ext uri="{9D8B030D-6E8A-4147-A177-3AD203B41FA5}">
                      <a16:colId xmlns:a16="http://schemas.microsoft.com/office/drawing/2014/main" val="712259102"/>
                    </a:ext>
                  </a:extLst>
                </a:gridCol>
                <a:gridCol w="2012925">
                  <a:extLst>
                    <a:ext uri="{9D8B030D-6E8A-4147-A177-3AD203B41FA5}">
                      <a16:colId xmlns:a16="http://schemas.microsoft.com/office/drawing/2014/main" val="2245509267"/>
                    </a:ext>
                  </a:extLst>
                </a:gridCol>
                <a:gridCol w="2012925">
                  <a:extLst>
                    <a:ext uri="{9D8B030D-6E8A-4147-A177-3AD203B41FA5}">
                      <a16:colId xmlns:a16="http://schemas.microsoft.com/office/drawing/2014/main" val="1448369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RIHN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Liste complémentaire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Total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5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Inscrits à la NABM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70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Avis défavorable</a:t>
                      </a:r>
                      <a:r>
                        <a:rPr lang="fr-FR" sz="1400" baseline="0" dirty="0" smtClean="0"/>
                        <a:t> HAS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2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Suite enquête*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5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26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31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878787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00891" y="4335966"/>
            <a:ext cx="83526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* Enquête menée auprès des CNP et FSMR sur les actes prescrits en moyenne moins de 150 fois/an sur 2017, 2018 et 2019 </a:t>
            </a:r>
          </a:p>
          <a:p>
            <a:r>
              <a:rPr lang="fr-FR" sz="1100" dirty="0" smtClean="0"/>
              <a:t>[64 actes du RIHN et 83 actes de la LC]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6839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DE37E-96C5-A646-9490-F1D378616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925" y="1150157"/>
            <a:ext cx="6534150" cy="995730"/>
          </a:xfrm>
        </p:spPr>
        <p:txBody>
          <a:bodyPr/>
          <a:lstStyle/>
          <a:p>
            <a:r>
              <a:rPr lang="fr-FR" dirty="0">
                <a:latin typeface="Arial"/>
                <a:cs typeface="Arial"/>
              </a:rPr>
              <a:t>Saisine de la HAS sur les actes de PCR multiplex et de séquençage haut débit inscrits au RIHN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30D439-322B-8545-937C-CB7A7DF9B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4925" y="2220578"/>
            <a:ext cx="6534150" cy="995730"/>
          </a:xfrm>
        </p:spPr>
        <p:txBody>
          <a:bodyPr vert="horz" lIns="0" tIns="0" rIns="0" bIns="0" rtlCol="0" anchor="t">
            <a:normAutofit/>
          </a:bodyPr>
          <a:lstStyle/>
          <a:p>
            <a:endParaRPr lang="fr-FR" sz="1350" b="1" dirty="0">
              <a:solidFill>
                <a:schemeClr val="accent1"/>
              </a:solidFill>
              <a:latin typeface="Arial"/>
              <a:cs typeface="Arial"/>
            </a:endParaRPr>
          </a:p>
          <a:p>
            <a:r>
              <a:rPr lang="fr-FR" sz="1350" b="1" dirty="0">
                <a:solidFill>
                  <a:schemeClr val="accent1"/>
                </a:solidFill>
                <a:latin typeface="Arial"/>
                <a:cs typeface="Arial"/>
              </a:rPr>
              <a:t>Cédric CARBONNEIL, </a:t>
            </a:r>
          </a:p>
          <a:p>
            <a:r>
              <a:rPr lang="fr-FR" sz="1350" b="1" dirty="0">
                <a:solidFill>
                  <a:schemeClr val="accent1"/>
                </a:solidFill>
                <a:latin typeface="Arial"/>
                <a:cs typeface="Arial"/>
              </a:rPr>
              <a:t>Chef du Service d’Evaluation des Actes Professionnels (SEAP),</a:t>
            </a:r>
          </a:p>
          <a:p>
            <a:r>
              <a:rPr lang="fr-FR" sz="1350" b="1" dirty="0">
                <a:solidFill>
                  <a:schemeClr val="accent1"/>
                </a:solidFill>
                <a:latin typeface="Arial"/>
                <a:cs typeface="Arial"/>
              </a:rPr>
              <a:t>Haute Autorité de Santé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548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E214-8B9A-AC48-BAB1-E73551A9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des évaluations : saisine DGOS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A9105A-7230-3148-8DC2-F1F1B74F9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5" y="951310"/>
            <a:ext cx="6507136" cy="3420665"/>
          </a:xfrm>
        </p:spPr>
        <p:txBody>
          <a:bodyPr vert="horz" lIns="0" tIns="0" rIns="0" bIns="0" rtlCol="0" anchor="t"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8F87453-FA64-4332-9C97-AF928B14CB2F}"/>
              </a:ext>
            </a:extLst>
          </p:cNvPr>
          <p:cNvSpPr/>
          <p:nvPr/>
        </p:nvSpPr>
        <p:spPr>
          <a:xfrm rot="5400000">
            <a:off x="4569704" y="2115069"/>
            <a:ext cx="248691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84015E3-91F7-49DD-9DC5-75B8FDA55CB7}"/>
              </a:ext>
            </a:extLst>
          </p:cNvPr>
          <p:cNvSpPr/>
          <p:nvPr/>
        </p:nvSpPr>
        <p:spPr>
          <a:xfrm rot="5400000">
            <a:off x="4575029" y="3732488"/>
            <a:ext cx="238040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DC533-3480-5DFB-062C-890C2E646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CC34C-3AEF-3143-83B5-CB08F30D3865}" type="slidenum"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1F3BA74-3456-45AD-9C13-EBBF55F317F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83541" y="833543"/>
          <a:ext cx="6376920" cy="1639113"/>
        </p:xfrm>
        <a:graphic>
          <a:graphicData uri="http://schemas.openxmlformats.org/drawingml/2006/table">
            <a:tbl>
              <a:tblPr/>
              <a:tblGrid>
                <a:gridCol w="612535">
                  <a:extLst>
                    <a:ext uri="{9D8B030D-6E8A-4147-A177-3AD203B41FA5}">
                      <a16:colId xmlns:a16="http://schemas.microsoft.com/office/drawing/2014/main" val="3236120469"/>
                    </a:ext>
                  </a:extLst>
                </a:gridCol>
                <a:gridCol w="5764385">
                  <a:extLst>
                    <a:ext uri="{9D8B030D-6E8A-4147-A177-3AD203B41FA5}">
                      <a16:colId xmlns:a16="http://schemas.microsoft.com/office/drawing/2014/main" val="1577776888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0" algn="just" defTabSz="914400" rtl="0" eaLnBrk="1" fontAlgn="base" latinLnBrk="0" hangingPunct="1"/>
                      <a:r>
                        <a:rPr lang="fr-FR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14-3-1-Génétique constitutionnelle postnatale </a:t>
                      </a:r>
                    </a:p>
                  </a:txBody>
                  <a:tcPr marL="68580" marR="68580" marT="34290" marB="3429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ase"/>
                      <a:endParaRPr lang="fr-FR" sz="1400" kern="1200">
                        <a:solidFill>
                          <a:srgbClr val="00499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7333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kern="1200" dirty="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Arial"/>
                        </a:rPr>
                        <a:t>Code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kern="1200" dirty="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Arial"/>
                        </a:rPr>
                        <a:t>Libellé du RIHN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52037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N350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</a:t>
                      </a:r>
                      <a:r>
                        <a:rPr lang="fr-F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NGS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&lt; 20 kb </a:t>
                      </a:r>
                      <a:r>
                        <a:rPr lang="fr-F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(cas index)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65520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N351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(NGS)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&gt; 20 kb et &lt; 100 kb </a:t>
                      </a:r>
                      <a:r>
                        <a:rPr lang="fr-F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(cas index)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911316"/>
                  </a:ext>
                </a:extLst>
              </a:tr>
              <a:tr h="61803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N352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(NGS)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&gt; 100 kb et &lt; 500 kb </a:t>
                      </a:r>
                      <a:r>
                        <a:rPr lang="fr-F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(cas index)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 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6237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3164FC0-A549-E60F-98F9-CD799840B17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90681" y="2469473"/>
          <a:ext cx="6376920" cy="1639113"/>
        </p:xfrm>
        <a:graphic>
          <a:graphicData uri="http://schemas.openxmlformats.org/drawingml/2006/table">
            <a:tbl>
              <a:tblPr/>
              <a:tblGrid>
                <a:gridCol w="612535">
                  <a:extLst>
                    <a:ext uri="{9D8B030D-6E8A-4147-A177-3AD203B41FA5}">
                      <a16:colId xmlns:a16="http://schemas.microsoft.com/office/drawing/2014/main" val="3236120469"/>
                    </a:ext>
                  </a:extLst>
                </a:gridCol>
                <a:gridCol w="5764385">
                  <a:extLst>
                    <a:ext uri="{9D8B030D-6E8A-4147-A177-3AD203B41FA5}">
                      <a16:colId xmlns:a16="http://schemas.microsoft.com/office/drawing/2014/main" val="1577776888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0" algn="just" defTabSz="914400" rtl="0" eaLnBrk="1" fontAlgn="base" latinLnBrk="0" hangingPunct="1"/>
                      <a:r>
                        <a:rPr lang="fr-FR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14-3-2-Génétique somatique des cancers</a:t>
                      </a:r>
                    </a:p>
                  </a:txBody>
                  <a:tcPr marL="68580" marR="68580" marT="34290" marB="3429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base"/>
                      <a:endParaRPr lang="fr-FR" sz="1400" kern="1200">
                        <a:solidFill>
                          <a:srgbClr val="00499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7333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kern="1200" dirty="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Arial"/>
                        </a:rPr>
                        <a:t>Code 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fr-FR" sz="1100" kern="1200" dirty="0">
                          <a:solidFill>
                            <a:srgbClr val="004990"/>
                          </a:solidFill>
                          <a:latin typeface="+mn-lt"/>
                          <a:ea typeface="+mn-ea"/>
                          <a:cs typeface="Arial"/>
                        </a:rPr>
                        <a:t>Libellé du RIHN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52037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N452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</a:t>
                      </a:r>
                      <a:r>
                        <a:rPr lang="fr-FR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NGS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&lt; 20 kb</a:t>
                      </a:r>
                      <a:endParaRPr lang="fr-FR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65520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N453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(NGS)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&gt; 20 kb et &lt; 100 kb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911316"/>
                  </a:ext>
                </a:extLst>
              </a:tr>
              <a:tr h="61803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N454</a:t>
                      </a: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Forfait séquençage haut débit (NGS)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/>
                        </a:rPr>
                        <a:t>&gt; 100 kb et &lt; 500 kb 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62376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A3F1088-A745-39DE-B96E-9A1E5F887CB6}"/>
              </a:ext>
            </a:extLst>
          </p:cNvPr>
          <p:cNvSpPr txBox="1"/>
          <p:nvPr/>
        </p:nvSpPr>
        <p:spPr>
          <a:xfrm>
            <a:off x="1349394" y="4051773"/>
            <a:ext cx="6609518" cy="95276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0" marR="0" lvl="0" indent="0" algn="just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14-2-Détection du génome infectieux</a:t>
            </a:r>
          </a:p>
          <a:p>
            <a:pPr marL="0" marR="0" lvl="0" indent="0" algn="just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/>
              </a:rPr>
              <a:t>Ainsi que 5 actes RIHN portant sur l’utilisation des PCR multiplexes dans les pathologies infectieuses (microbiologie, virologie, parasitologie, mycologie).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685800" marR="0" lvl="2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03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E214-8B9A-AC48-BAB1-E73551A9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des évaluations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A9105A-7230-3148-8DC2-F1F1B74F9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5" y="951310"/>
            <a:ext cx="6507136" cy="3420665"/>
          </a:xfrm>
        </p:spPr>
        <p:txBody>
          <a:bodyPr vert="horz" lIns="0" tIns="0" rIns="0" bIns="0" rtlCol="0" anchor="t"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62FC909-ACF9-4C82-9498-FB044A65BFD2}"/>
              </a:ext>
            </a:extLst>
          </p:cNvPr>
          <p:cNvSpPr txBox="1"/>
          <p:nvPr/>
        </p:nvSpPr>
        <p:spPr>
          <a:xfrm>
            <a:off x="1267242" y="851047"/>
            <a:ext cx="6609518" cy="116083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0" marR="0" lvl="0" indent="0" algn="just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/>
              </a:rPr>
              <a:t>Les libellés de ces actes étant peu informatifs, la HAS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/>
              </a:rPr>
              <a:t>commence son évaluation par une enquête auprès des structures concernées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/>
              </a:rPr>
              <a:t>: conseils nationaux professionnels, sociétés savantes, centres nationaux de référence plateformes hospitalières de génétique moléculaire, filières de santé maladies ; afin de connaître les pratiques actuelles en soins courants en France.</a:t>
            </a:r>
          </a:p>
          <a:p>
            <a:pPr marL="685800" marR="0" lvl="2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685800" marR="0" lvl="2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84015E3-91F7-49DD-9DC5-75B8FDA55CB7}"/>
              </a:ext>
            </a:extLst>
          </p:cNvPr>
          <p:cNvSpPr/>
          <p:nvPr/>
        </p:nvSpPr>
        <p:spPr>
          <a:xfrm rot="5400000">
            <a:off x="4567531" y="1401827"/>
            <a:ext cx="238040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2BCAD7-588C-4124-A643-A4D0FC4A3B2E}"/>
              </a:ext>
            </a:extLst>
          </p:cNvPr>
          <p:cNvSpPr txBox="1"/>
          <p:nvPr/>
        </p:nvSpPr>
        <p:spPr>
          <a:xfrm>
            <a:off x="555798" y="1692621"/>
            <a:ext cx="726523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2" indent="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Connaître </a:t>
            </a:r>
            <a:r>
              <a:rPr kumimoji="0" lang="fr-FR" sz="1050" b="1" i="0" u="sng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l’état des pratiques actuelles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France dans chacun des 3 domaines cités pour ce qui relève du soins (et non de la recherche) : quel tests/panels sont utilisés? Pour quelles indications? Quelle antériorité de la pratique?...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ce stade, il ne s’agit donc pas d’un processus d’évaluation.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DC533-3480-5DFB-062C-890C2E646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CC34C-3AEF-3143-83B5-CB08F30D3865}" type="slidenum"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A64F5D-7525-BFEE-4B1A-47E28B392EDC}"/>
              </a:ext>
            </a:extLst>
          </p:cNvPr>
          <p:cNvSpPr txBox="1"/>
          <p:nvPr/>
        </p:nvSpPr>
        <p:spPr>
          <a:xfrm>
            <a:off x="537750" y="2489178"/>
            <a:ext cx="740311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2" indent="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fonction des résultats des enquêtes et de l’existence de données cliniques disponibles :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priorisation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sujets à traiter avec les professionnels de santé : par quoi commence-t-on? 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Arial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964D886-1B80-3967-ED07-D2D1326DEE3D}"/>
              </a:ext>
            </a:extLst>
          </p:cNvPr>
          <p:cNvSpPr/>
          <p:nvPr/>
        </p:nvSpPr>
        <p:spPr>
          <a:xfrm rot="5400000">
            <a:off x="4582567" y="2183880"/>
            <a:ext cx="238040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3C935BC-2CAC-1852-7146-0BAA48A67C88}"/>
              </a:ext>
            </a:extLst>
          </p:cNvPr>
          <p:cNvSpPr/>
          <p:nvPr/>
        </p:nvSpPr>
        <p:spPr>
          <a:xfrm rot="5400000">
            <a:off x="4561508" y="2821556"/>
            <a:ext cx="238040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04802E-D74A-FEE2-6C89-A71254848671}"/>
              </a:ext>
            </a:extLst>
          </p:cNvPr>
          <p:cNvSpPr txBox="1"/>
          <p:nvPr/>
        </p:nvSpPr>
        <p:spPr>
          <a:xfrm>
            <a:off x="557386" y="3086428"/>
            <a:ext cx="726523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2" indent="0" algn="just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Puis évaluations,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avec analyse critique de la littérature, consultations d’experts pluridisciplinaires (professionnels de santé, patients) et de parties prenantes (CNP, Sociétés Savantes, associations de patients)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4895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CCF5D1-F1EA-8857-69BD-6BD8B998B3FC}"/>
              </a:ext>
            </a:extLst>
          </p:cNvPr>
          <p:cNvSpPr txBox="1"/>
          <p:nvPr/>
        </p:nvSpPr>
        <p:spPr>
          <a:xfrm>
            <a:off x="583530" y="3699704"/>
            <a:ext cx="737538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2" indent="0" algn="just" defTabSz="3429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4895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Transmission des conclusions de la HAS à l’Union nationale des caisses d’assurance maladie qui pourra alors, si elle le souhaite, inscrire sur la NABM/CCAM les actes ayant reçu un avis favorable de la HAS (= ont fait la preuve de leur intérêt médical dans le cadre du soin courant dans une indication définie)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8BDE69F3-E54C-75DB-C0AE-42EB1E96306D}"/>
              </a:ext>
            </a:extLst>
          </p:cNvPr>
          <p:cNvSpPr/>
          <p:nvPr/>
        </p:nvSpPr>
        <p:spPr>
          <a:xfrm rot="5400000">
            <a:off x="4567526" y="3432165"/>
            <a:ext cx="238040" cy="354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EFF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1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4FE2A3-507D-4A08-926D-28850AD34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5" y="195702"/>
            <a:ext cx="6534150" cy="562523"/>
          </a:xfrm>
        </p:spPr>
        <p:txBody>
          <a:bodyPr>
            <a:normAutofit fontScale="90000"/>
          </a:bodyPr>
          <a:lstStyle/>
          <a:p>
            <a:r>
              <a:rPr lang="fr-FR" dirty="0"/>
              <a:t>Calendrier Prévisionnel (PCR et Génétique somatique)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CCF930-F8A1-4884-96FD-41784280D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CC34C-3AEF-3143-83B5-CB08F30D3865}" type="slidenum"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600" b="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42056E7-456F-F5A9-EA4B-79EA1C70A4B9}"/>
              </a:ext>
            </a:extLst>
          </p:cNvPr>
          <p:cNvGrpSpPr>
            <a:grpSpLocks noChangeAspect="1"/>
          </p:cNvGrpSpPr>
          <p:nvPr/>
        </p:nvGrpSpPr>
        <p:grpSpPr>
          <a:xfrm>
            <a:off x="1358639" y="1121105"/>
            <a:ext cx="6426723" cy="3414887"/>
            <a:chOff x="-138425" y="-1"/>
            <a:chExt cx="8044068" cy="2932592"/>
          </a:xfrm>
        </p:grpSpPr>
        <p:grpSp>
          <p:nvGrpSpPr>
            <p:cNvPr id="11" name="Google Shape;54;p13">
              <a:extLst>
                <a:ext uri="{FF2B5EF4-FFF2-40B4-BE49-F238E27FC236}">
                  <a16:creationId xmlns:a16="http://schemas.microsoft.com/office/drawing/2014/main" id="{DFC0D480-32E6-40AB-A403-2DCB791EBA4F}"/>
                </a:ext>
              </a:extLst>
            </p:cNvPr>
            <p:cNvGrpSpPr/>
            <p:nvPr/>
          </p:nvGrpSpPr>
          <p:grpSpPr>
            <a:xfrm>
              <a:off x="-138425" y="5"/>
              <a:ext cx="1556760" cy="2448982"/>
              <a:chOff x="-138425" y="5"/>
              <a:chExt cx="1556760" cy="2448982"/>
            </a:xfrm>
          </p:grpSpPr>
          <p:cxnSp>
            <p:nvCxnSpPr>
              <p:cNvPr id="46" name="Google Shape;55;p13">
                <a:extLst>
                  <a:ext uri="{FF2B5EF4-FFF2-40B4-BE49-F238E27FC236}">
                    <a16:creationId xmlns:a16="http://schemas.microsoft.com/office/drawing/2014/main" id="{FBEC7A51-8BEA-44B5-B382-B13BF3FAA622}"/>
                  </a:ext>
                </a:extLst>
              </p:cNvPr>
              <p:cNvCxnSpPr/>
              <p:nvPr/>
            </p:nvCxnSpPr>
            <p:spPr>
              <a:xfrm>
                <a:off x="680457" y="121401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6124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7" name="Google Shape;56;p13">
                <a:extLst>
                  <a:ext uri="{FF2B5EF4-FFF2-40B4-BE49-F238E27FC236}">
                    <a16:creationId xmlns:a16="http://schemas.microsoft.com/office/drawing/2014/main" id="{E1655112-D777-452B-A566-168760CE15DE}"/>
                  </a:ext>
                </a:extLst>
              </p:cNvPr>
              <p:cNvSpPr/>
              <p:nvPr/>
            </p:nvSpPr>
            <p:spPr>
              <a:xfrm flipH="1">
                <a:off x="0" y="73260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B61249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Google Shape;57;p13">
                <a:extLst>
                  <a:ext uri="{FF2B5EF4-FFF2-40B4-BE49-F238E27FC236}">
                    <a16:creationId xmlns:a16="http://schemas.microsoft.com/office/drawing/2014/main" id="{EC162D6C-FADE-424A-8E0A-DE65F9600430}"/>
                  </a:ext>
                </a:extLst>
              </p:cNvPr>
              <p:cNvSpPr/>
              <p:nvPr/>
            </p:nvSpPr>
            <p:spPr>
              <a:xfrm>
                <a:off x="235" y="88643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40D3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49" name="Google Shape;58;p13">
                <a:extLst>
                  <a:ext uri="{FF2B5EF4-FFF2-40B4-BE49-F238E27FC236}">
                    <a16:creationId xmlns:a16="http://schemas.microsoft.com/office/drawing/2014/main" id="{AF1F951A-6936-474D-AD96-D6576BCD1999}"/>
                  </a:ext>
                </a:extLst>
              </p:cNvPr>
              <p:cNvGrpSpPr/>
              <p:nvPr/>
            </p:nvGrpSpPr>
            <p:grpSpPr>
              <a:xfrm>
                <a:off x="-138425" y="5"/>
                <a:ext cx="1520269" cy="2448982"/>
                <a:chOff x="-138425" y="5"/>
                <a:chExt cx="1520269" cy="2448982"/>
              </a:xfrm>
            </p:grpSpPr>
            <p:sp>
              <p:nvSpPr>
                <p:cNvPr id="50" name="Google Shape;59;p13">
                  <a:extLst>
                    <a:ext uri="{FF2B5EF4-FFF2-40B4-BE49-F238E27FC236}">
                      <a16:creationId xmlns:a16="http://schemas.microsoft.com/office/drawing/2014/main" id="{4D3C956D-1E26-4847-99F6-C93B49D5F74C}"/>
                    </a:ext>
                  </a:extLst>
                </p:cNvPr>
                <p:cNvSpPr txBox="1"/>
                <p:nvPr/>
              </p:nvSpPr>
              <p:spPr>
                <a:xfrm>
                  <a:off x="0" y="1111222"/>
                  <a:ext cx="1375888" cy="446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b" anchorCtr="0">
                  <a:noAutofit/>
                </a:bodyPr>
                <a:lstStyle/>
                <a:p>
                  <a:pPr marL="0" marR="0" lvl="0" indent="0" algn="l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Envoi des questionnaires</a:t>
                  </a:r>
                  <a:endParaRPr kumimoji="0" lang="fr-FR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Google Shape;60;p13">
                  <a:extLst>
                    <a:ext uri="{FF2B5EF4-FFF2-40B4-BE49-F238E27FC236}">
                      <a16:creationId xmlns:a16="http://schemas.microsoft.com/office/drawing/2014/main" id="{53EF67CD-4E38-4769-914F-E4822021A034}"/>
                    </a:ext>
                  </a:extLst>
                </p:cNvPr>
                <p:cNvSpPr txBox="1"/>
                <p:nvPr/>
              </p:nvSpPr>
              <p:spPr>
                <a:xfrm>
                  <a:off x="235" y="1576061"/>
                  <a:ext cx="1381609" cy="872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t" anchorCtr="0">
                  <a:noAutofit/>
                </a:bodyPr>
                <a:lstStyle/>
                <a:p>
                  <a:pPr marL="0" marR="0" lvl="0" indent="0" algn="l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82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Aux structures dédiées pour réaliser un état des lieux des pratiques actuelles en soins courants, en France.</a:t>
                  </a:r>
                  <a:endParaRPr kumimoji="0" lang="fr-FR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Google Shape;61;p13">
                  <a:extLst>
                    <a:ext uri="{FF2B5EF4-FFF2-40B4-BE49-F238E27FC236}">
                      <a16:creationId xmlns:a16="http://schemas.microsoft.com/office/drawing/2014/main" id="{C528D3DC-85A3-4C22-A074-B517AF1CE660}"/>
                    </a:ext>
                  </a:extLst>
                </p:cNvPr>
                <p:cNvSpPr txBox="1"/>
                <p:nvPr/>
              </p:nvSpPr>
              <p:spPr>
                <a:xfrm>
                  <a:off x="-138425" y="5"/>
                  <a:ext cx="862986" cy="3273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t" anchorCtr="0">
                  <a:noAutofit/>
                </a:bodyPr>
                <a:lstStyle/>
                <a:p>
                  <a:pPr marL="0" marR="0" lvl="0" indent="0" algn="r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8 juillet </a:t>
                  </a:r>
                  <a:r>
                    <a:rPr kumimoji="0" lang="fr-FR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2022</a:t>
                  </a: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" name="Google Shape;62;p13">
              <a:extLst>
                <a:ext uri="{FF2B5EF4-FFF2-40B4-BE49-F238E27FC236}">
                  <a16:creationId xmlns:a16="http://schemas.microsoft.com/office/drawing/2014/main" id="{2F5832E5-739F-4FEE-B167-B74295467688}"/>
                </a:ext>
              </a:extLst>
            </p:cNvPr>
            <p:cNvGrpSpPr/>
            <p:nvPr/>
          </p:nvGrpSpPr>
          <p:grpSpPr>
            <a:xfrm>
              <a:off x="761341" y="-1"/>
              <a:ext cx="1955246" cy="1738356"/>
              <a:chOff x="761341" y="-1"/>
              <a:chExt cx="1955246" cy="1738356"/>
            </a:xfrm>
          </p:grpSpPr>
          <p:cxnSp>
            <p:nvCxnSpPr>
              <p:cNvPr id="41" name="Google Shape;63;p13">
                <a:extLst>
                  <a:ext uri="{FF2B5EF4-FFF2-40B4-BE49-F238E27FC236}">
                    <a16:creationId xmlns:a16="http://schemas.microsoft.com/office/drawing/2014/main" id="{629B4E7A-6BEF-4D87-8303-ACA6977B1AA8}"/>
                  </a:ext>
                </a:extLst>
              </p:cNvPr>
              <p:cNvCxnSpPr/>
              <p:nvPr/>
            </p:nvCxnSpPr>
            <p:spPr>
              <a:xfrm>
                <a:off x="1978709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6124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2" name="Google Shape;64;p13">
                <a:extLst>
                  <a:ext uri="{FF2B5EF4-FFF2-40B4-BE49-F238E27FC236}">
                    <a16:creationId xmlns:a16="http://schemas.microsoft.com/office/drawing/2014/main" id="{E7E0448E-A84F-4224-851C-8ECB3B405B78}"/>
                  </a:ext>
                </a:extLst>
              </p:cNvPr>
              <p:cNvSpPr/>
              <p:nvPr/>
            </p:nvSpPr>
            <p:spPr>
              <a:xfrm flipH="1">
                <a:off x="1298253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B61249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Google Shape;65;p13">
                <a:extLst>
                  <a:ext uri="{FF2B5EF4-FFF2-40B4-BE49-F238E27FC236}">
                    <a16:creationId xmlns:a16="http://schemas.microsoft.com/office/drawing/2014/main" id="{17B2CE19-EC10-4763-A03B-DCF2E346330A}"/>
                  </a:ext>
                </a:extLst>
              </p:cNvPr>
              <p:cNvSpPr/>
              <p:nvPr/>
            </p:nvSpPr>
            <p:spPr>
              <a:xfrm>
                <a:off x="1298487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40D3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Google Shape;66;p13">
                <a:extLst>
                  <a:ext uri="{FF2B5EF4-FFF2-40B4-BE49-F238E27FC236}">
                    <a16:creationId xmlns:a16="http://schemas.microsoft.com/office/drawing/2014/main" id="{F5EA9280-D0CC-4E08-9F8B-65A519BE0048}"/>
                  </a:ext>
                </a:extLst>
              </p:cNvPr>
              <p:cNvSpPr txBox="1"/>
              <p:nvPr/>
            </p:nvSpPr>
            <p:spPr>
              <a:xfrm>
                <a:off x="1381843" y="1111506"/>
                <a:ext cx="1311673" cy="6268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AC114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Date limite de retour des questionnaires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Google Shape;67;p13">
                <a:extLst>
                  <a:ext uri="{FF2B5EF4-FFF2-40B4-BE49-F238E27FC236}">
                    <a16:creationId xmlns:a16="http://schemas.microsoft.com/office/drawing/2014/main" id="{E43C0BF3-9ADA-4B73-AD50-4D2C41ED4E76}"/>
                  </a:ext>
                </a:extLst>
              </p:cNvPr>
              <p:cNvSpPr txBox="1"/>
              <p:nvPr/>
            </p:nvSpPr>
            <p:spPr>
              <a:xfrm>
                <a:off x="761341" y="-1"/>
                <a:ext cx="1257436" cy="335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AC114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Fin septembre 2022 </a:t>
                </a:r>
              </a:p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oogle Shape;68;p13">
              <a:extLst>
                <a:ext uri="{FF2B5EF4-FFF2-40B4-BE49-F238E27FC236}">
                  <a16:creationId xmlns:a16="http://schemas.microsoft.com/office/drawing/2014/main" id="{C6569123-91E5-4BC0-AE7A-33DBFCD4A4D4}"/>
                </a:ext>
              </a:extLst>
            </p:cNvPr>
            <p:cNvGrpSpPr/>
            <p:nvPr/>
          </p:nvGrpSpPr>
          <p:grpSpPr>
            <a:xfrm>
              <a:off x="2557572" y="7749"/>
              <a:ext cx="1456060" cy="2729879"/>
              <a:chOff x="2557572" y="7749"/>
              <a:chExt cx="1456060" cy="2729879"/>
            </a:xfrm>
          </p:grpSpPr>
          <p:cxnSp>
            <p:nvCxnSpPr>
              <p:cNvPr id="35" name="Google Shape;69;p13">
                <a:extLst>
                  <a:ext uri="{FF2B5EF4-FFF2-40B4-BE49-F238E27FC236}">
                    <a16:creationId xmlns:a16="http://schemas.microsoft.com/office/drawing/2014/main" id="{957F79E2-9696-41CB-9BA0-196D5F6F7DD8}"/>
                  </a:ext>
                </a:extLst>
              </p:cNvPr>
              <p:cNvCxnSpPr/>
              <p:nvPr/>
            </p:nvCxnSpPr>
            <p:spPr>
              <a:xfrm>
                <a:off x="3275755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6" name="Google Shape;70;p13">
                <a:extLst>
                  <a:ext uri="{FF2B5EF4-FFF2-40B4-BE49-F238E27FC236}">
                    <a16:creationId xmlns:a16="http://schemas.microsoft.com/office/drawing/2014/main" id="{CF5BB80F-F64A-43E5-B574-539684E5714D}"/>
                  </a:ext>
                </a:extLst>
              </p:cNvPr>
              <p:cNvSpPr/>
              <p:nvPr/>
            </p:nvSpPr>
            <p:spPr>
              <a:xfrm flipH="1">
                <a:off x="2595298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Google Shape;71;p13">
                <a:extLst>
                  <a:ext uri="{FF2B5EF4-FFF2-40B4-BE49-F238E27FC236}">
                    <a16:creationId xmlns:a16="http://schemas.microsoft.com/office/drawing/2014/main" id="{30E5B46E-251A-418E-A81F-6B661BEF22F3}"/>
                  </a:ext>
                </a:extLst>
              </p:cNvPr>
              <p:cNvSpPr/>
              <p:nvPr/>
            </p:nvSpPr>
            <p:spPr>
              <a:xfrm>
                <a:off x="2595532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72;p13">
                <a:extLst>
                  <a:ext uri="{FF2B5EF4-FFF2-40B4-BE49-F238E27FC236}">
                    <a16:creationId xmlns:a16="http://schemas.microsoft.com/office/drawing/2014/main" id="{0043A793-0091-4ED7-BF7C-0B76AFE07972}"/>
                  </a:ext>
                </a:extLst>
              </p:cNvPr>
              <p:cNvSpPr txBox="1"/>
              <p:nvPr/>
            </p:nvSpPr>
            <p:spPr>
              <a:xfrm>
                <a:off x="2706100" y="1121005"/>
                <a:ext cx="1169459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Analyse des réponses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Google Shape;73;p13">
                <a:extLst>
                  <a:ext uri="{FF2B5EF4-FFF2-40B4-BE49-F238E27FC236}">
                    <a16:creationId xmlns:a16="http://schemas.microsoft.com/office/drawing/2014/main" id="{F1567BAC-0CAA-4472-9964-62DC0859E0E0}"/>
                  </a:ext>
                </a:extLst>
              </p:cNvPr>
              <p:cNvSpPr txBox="1"/>
              <p:nvPr/>
            </p:nvSpPr>
            <p:spPr>
              <a:xfrm>
                <a:off x="2708261" y="1577515"/>
                <a:ext cx="1167300" cy="1160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Synthèse des réponses pour aboutir à la réalisation de l’état des lieux.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Google Shape;74;p13">
                <a:extLst>
                  <a:ext uri="{FF2B5EF4-FFF2-40B4-BE49-F238E27FC236}">
                    <a16:creationId xmlns:a16="http://schemas.microsoft.com/office/drawing/2014/main" id="{F618CE94-3B15-4CE5-A6D8-C01C1FFB2913}"/>
                  </a:ext>
                </a:extLst>
              </p:cNvPr>
              <p:cNvSpPr txBox="1"/>
              <p:nvPr/>
            </p:nvSpPr>
            <p:spPr>
              <a:xfrm>
                <a:off x="2557572" y="7749"/>
                <a:ext cx="764699" cy="3118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Octobre 2022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oogle Shape;75;p13">
              <a:extLst>
                <a:ext uri="{FF2B5EF4-FFF2-40B4-BE49-F238E27FC236}">
                  <a16:creationId xmlns:a16="http://schemas.microsoft.com/office/drawing/2014/main" id="{D47727EF-D649-4F25-8590-4D10D108E26D}"/>
                </a:ext>
              </a:extLst>
            </p:cNvPr>
            <p:cNvGrpSpPr/>
            <p:nvPr/>
          </p:nvGrpSpPr>
          <p:grpSpPr>
            <a:xfrm>
              <a:off x="3830948" y="0"/>
              <a:ext cx="1509976" cy="2554908"/>
              <a:chOff x="3830948" y="0"/>
              <a:chExt cx="1509976" cy="2554908"/>
            </a:xfrm>
          </p:grpSpPr>
          <p:cxnSp>
            <p:nvCxnSpPr>
              <p:cNvPr id="29" name="Google Shape;76;p13">
                <a:extLst>
                  <a:ext uri="{FF2B5EF4-FFF2-40B4-BE49-F238E27FC236}">
                    <a16:creationId xmlns:a16="http://schemas.microsoft.com/office/drawing/2014/main" id="{8BBCE31A-FA9F-4F1A-8718-11DCB0E65168}"/>
                  </a:ext>
                </a:extLst>
              </p:cNvPr>
              <p:cNvCxnSpPr/>
              <p:nvPr/>
            </p:nvCxnSpPr>
            <p:spPr>
              <a:xfrm>
                <a:off x="4573181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0" name="Google Shape;77;p13">
                <a:extLst>
                  <a:ext uri="{FF2B5EF4-FFF2-40B4-BE49-F238E27FC236}">
                    <a16:creationId xmlns:a16="http://schemas.microsoft.com/office/drawing/2014/main" id="{DDA37D24-DAE1-4472-95C4-CE868E92B5F4}"/>
                  </a:ext>
                </a:extLst>
              </p:cNvPr>
              <p:cNvSpPr/>
              <p:nvPr/>
            </p:nvSpPr>
            <p:spPr>
              <a:xfrm flipH="1">
                <a:off x="3892724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Google Shape;78;p13">
                <a:extLst>
                  <a:ext uri="{FF2B5EF4-FFF2-40B4-BE49-F238E27FC236}">
                    <a16:creationId xmlns:a16="http://schemas.microsoft.com/office/drawing/2014/main" id="{AA9EA4C6-DE0D-4D07-8A37-ADF9FC71893A}"/>
                  </a:ext>
                </a:extLst>
              </p:cNvPr>
              <p:cNvSpPr/>
              <p:nvPr/>
            </p:nvSpPr>
            <p:spPr>
              <a:xfrm>
                <a:off x="3892959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79;p13">
                <a:extLst>
                  <a:ext uri="{FF2B5EF4-FFF2-40B4-BE49-F238E27FC236}">
                    <a16:creationId xmlns:a16="http://schemas.microsoft.com/office/drawing/2014/main" id="{E8C683ED-B085-49B9-93A1-6976BC933678}"/>
                  </a:ext>
                </a:extLst>
              </p:cNvPr>
              <p:cNvSpPr txBox="1"/>
              <p:nvPr/>
            </p:nvSpPr>
            <p:spPr>
              <a:xfrm>
                <a:off x="3966152" y="1121005"/>
                <a:ext cx="1374772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Priorisation 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rPr>
                  <a:t>de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 évaluations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Google Shape;80;p13">
                <a:extLst>
                  <a:ext uri="{FF2B5EF4-FFF2-40B4-BE49-F238E27FC236}">
                    <a16:creationId xmlns:a16="http://schemas.microsoft.com/office/drawing/2014/main" id="{5B26825F-64E0-464E-BF6F-4D9217A65EEF}"/>
                  </a:ext>
                </a:extLst>
              </p:cNvPr>
              <p:cNvSpPr txBox="1"/>
              <p:nvPr/>
            </p:nvSpPr>
            <p:spPr>
              <a:xfrm>
                <a:off x="3994256" y="1577514"/>
                <a:ext cx="1167300" cy="97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En fonction de l’état des lieux réalisé et de la littérature disponible.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Google Shape;81;p13">
                <a:extLst>
                  <a:ext uri="{FF2B5EF4-FFF2-40B4-BE49-F238E27FC236}">
                    <a16:creationId xmlns:a16="http://schemas.microsoft.com/office/drawing/2014/main" id="{7669B0E6-09B4-4735-8A67-F7B6EB7650D6}"/>
                  </a:ext>
                </a:extLst>
              </p:cNvPr>
              <p:cNvSpPr txBox="1"/>
              <p:nvPr/>
            </p:nvSpPr>
            <p:spPr>
              <a:xfrm>
                <a:off x="3830948" y="0"/>
                <a:ext cx="786000" cy="32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Fin octobre 2022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Google Shape;82;p13">
              <a:extLst>
                <a:ext uri="{FF2B5EF4-FFF2-40B4-BE49-F238E27FC236}">
                  <a16:creationId xmlns:a16="http://schemas.microsoft.com/office/drawing/2014/main" id="{629A5878-7A98-41F2-87A5-996AE28895A1}"/>
                </a:ext>
              </a:extLst>
            </p:cNvPr>
            <p:cNvGrpSpPr/>
            <p:nvPr/>
          </p:nvGrpSpPr>
          <p:grpSpPr>
            <a:xfrm>
              <a:off x="4902096" y="5"/>
              <a:ext cx="1742335" cy="2697005"/>
              <a:chOff x="4902096" y="5"/>
              <a:chExt cx="1742335" cy="2697005"/>
            </a:xfrm>
          </p:grpSpPr>
          <p:cxnSp>
            <p:nvCxnSpPr>
              <p:cNvPr id="23" name="Google Shape;83;p13">
                <a:extLst>
                  <a:ext uri="{FF2B5EF4-FFF2-40B4-BE49-F238E27FC236}">
                    <a16:creationId xmlns:a16="http://schemas.microsoft.com/office/drawing/2014/main" id="{589DB98E-4825-4331-96DE-E737C469E15D}"/>
                  </a:ext>
                </a:extLst>
              </p:cNvPr>
              <p:cNvCxnSpPr/>
              <p:nvPr/>
            </p:nvCxnSpPr>
            <p:spPr>
              <a:xfrm>
                <a:off x="5870339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4" name="Google Shape;84;p13">
                <a:extLst>
                  <a:ext uri="{FF2B5EF4-FFF2-40B4-BE49-F238E27FC236}">
                    <a16:creationId xmlns:a16="http://schemas.microsoft.com/office/drawing/2014/main" id="{774044D7-1CE2-41A1-AEB0-8CAF613B5210}"/>
                  </a:ext>
                </a:extLst>
              </p:cNvPr>
              <p:cNvSpPr/>
              <p:nvPr/>
            </p:nvSpPr>
            <p:spPr>
              <a:xfrm flipH="1">
                <a:off x="5189882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Google Shape;85;p13">
                <a:extLst>
                  <a:ext uri="{FF2B5EF4-FFF2-40B4-BE49-F238E27FC236}">
                    <a16:creationId xmlns:a16="http://schemas.microsoft.com/office/drawing/2014/main" id="{8FA5005B-7A1B-4FC2-856F-32268E3D7193}"/>
                  </a:ext>
                </a:extLst>
              </p:cNvPr>
              <p:cNvSpPr/>
              <p:nvPr/>
            </p:nvSpPr>
            <p:spPr>
              <a:xfrm>
                <a:off x="5190116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86;p13">
                <a:extLst>
                  <a:ext uri="{FF2B5EF4-FFF2-40B4-BE49-F238E27FC236}">
                    <a16:creationId xmlns:a16="http://schemas.microsoft.com/office/drawing/2014/main" id="{7242367A-02A8-49DA-92A0-D59290074B61}"/>
                  </a:ext>
                </a:extLst>
              </p:cNvPr>
              <p:cNvSpPr txBox="1"/>
              <p:nvPr/>
            </p:nvSpPr>
            <p:spPr>
              <a:xfrm>
                <a:off x="5300683" y="1121005"/>
                <a:ext cx="1343748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Démarrage 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Démarrage des évaluations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Google Shape;87;p13">
                <a:extLst>
                  <a:ext uri="{FF2B5EF4-FFF2-40B4-BE49-F238E27FC236}">
                    <a16:creationId xmlns:a16="http://schemas.microsoft.com/office/drawing/2014/main" id="{A1DBC85E-FE27-4FB1-AFBB-1E3DD55D8D8B}"/>
                  </a:ext>
                </a:extLst>
              </p:cNvPr>
              <p:cNvSpPr txBox="1"/>
              <p:nvPr/>
            </p:nvSpPr>
            <p:spPr>
              <a:xfrm>
                <a:off x="5302844" y="1577515"/>
                <a:ext cx="1167300" cy="1119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Chaque situation clinique fera l’objet d’une évaluation propre par la HAS.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Google Shape;88;p13">
                <a:extLst>
                  <a:ext uri="{FF2B5EF4-FFF2-40B4-BE49-F238E27FC236}">
                    <a16:creationId xmlns:a16="http://schemas.microsoft.com/office/drawing/2014/main" id="{0CC0107D-9490-4AB8-B51C-D81454981A32}"/>
                  </a:ext>
                </a:extLst>
              </p:cNvPr>
              <p:cNvSpPr txBox="1"/>
              <p:nvPr/>
            </p:nvSpPr>
            <p:spPr>
              <a:xfrm>
                <a:off x="4902096" y="5"/>
                <a:ext cx="1014010" cy="3273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à partir de novembre 2022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Google Shape;89;p13">
              <a:extLst>
                <a:ext uri="{FF2B5EF4-FFF2-40B4-BE49-F238E27FC236}">
                  <a16:creationId xmlns:a16="http://schemas.microsoft.com/office/drawing/2014/main" id="{66B5504C-6B0F-4226-9AA8-85864F6B506B}"/>
                </a:ext>
              </a:extLst>
            </p:cNvPr>
            <p:cNvGrpSpPr/>
            <p:nvPr/>
          </p:nvGrpSpPr>
          <p:grpSpPr>
            <a:xfrm>
              <a:off x="6031286" y="0"/>
              <a:ext cx="1874357" cy="2932591"/>
              <a:chOff x="6031286" y="0"/>
              <a:chExt cx="1874357" cy="2932591"/>
            </a:xfrm>
          </p:grpSpPr>
          <p:cxnSp>
            <p:nvCxnSpPr>
              <p:cNvPr id="17" name="Google Shape;90;p13">
                <a:extLst>
                  <a:ext uri="{FF2B5EF4-FFF2-40B4-BE49-F238E27FC236}">
                    <a16:creationId xmlns:a16="http://schemas.microsoft.com/office/drawing/2014/main" id="{D83896D2-D0A8-429A-808A-10F2966AED7A}"/>
                  </a:ext>
                </a:extLst>
              </p:cNvPr>
              <p:cNvCxnSpPr/>
              <p:nvPr/>
            </p:nvCxnSpPr>
            <p:spPr>
              <a:xfrm>
                <a:off x="7167765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8" name="Google Shape;91;p13">
                <a:extLst>
                  <a:ext uri="{FF2B5EF4-FFF2-40B4-BE49-F238E27FC236}">
                    <a16:creationId xmlns:a16="http://schemas.microsoft.com/office/drawing/2014/main" id="{960A755D-8F28-4EBC-ABB6-9BBAFFA13F6C}"/>
                  </a:ext>
                </a:extLst>
              </p:cNvPr>
              <p:cNvSpPr/>
              <p:nvPr/>
            </p:nvSpPr>
            <p:spPr>
              <a:xfrm flipH="1">
                <a:off x="6487308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Google Shape;92;p13">
                <a:extLst>
                  <a:ext uri="{FF2B5EF4-FFF2-40B4-BE49-F238E27FC236}">
                    <a16:creationId xmlns:a16="http://schemas.microsoft.com/office/drawing/2014/main" id="{B4779EA1-8EC5-4C85-B5E4-CA7C7D4D1CC0}"/>
                  </a:ext>
                </a:extLst>
              </p:cNvPr>
              <p:cNvSpPr/>
              <p:nvPr/>
            </p:nvSpPr>
            <p:spPr>
              <a:xfrm>
                <a:off x="6487543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93;p13">
                <a:extLst>
                  <a:ext uri="{FF2B5EF4-FFF2-40B4-BE49-F238E27FC236}">
                    <a16:creationId xmlns:a16="http://schemas.microsoft.com/office/drawing/2014/main" id="{6E9131D3-5393-4FAA-953C-CE47737E4775}"/>
                  </a:ext>
                </a:extLst>
              </p:cNvPr>
              <p:cNvSpPr txBox="1"/>
              <p:nvPr/>
            </p:nvSpPr>
            <p:spPr>
              <a:xfrm>
                <a:off x="6629951" y="1121005"/>
                <a:ext cx="1167300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Rendu des conclusions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Google Shape;94;p13">
                <a:extLst>
                  <a:ext uri="{FF2B5EF4-FFF2-40B4-BE49-F238E27FC236}">
                    <a16:creationId xmlns:a16="http://schemas.microsoft.com/office/drawing/2014/main" id="{01E64A50-10B1-47FF-A340-A8DBA7351B01}"/>
                  </a:ext>
                </a:extLst>
              </p:cNvPr>
              <p:cNvSpPr txBox="1"/>
              <p:nvPr/>
            </p:nvSpPr>
            <p:spPr>
              <a:xfrm>
                <a:off x="6632109" y="1577804"/>
                <a:ext cx="1167300" cy="13547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Les conclusions de chaque évaluation seront transmises au fur et à mesure de leur aboutissement à l’Assurance maladie.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Google Shape;95;p13">
                <a:extLst>
                  <a:ext uri="{FF2B5EF4-FFF2-40B4-BE49-F238E27FC236}">
                    <a16:creationId xmlns:a16="http://schemas.microsoft.com/office/drawing/2014/main" id="{6278EBFE-2366-49C0-BE2D-87B022E132FE}"/>
                  </a:ext>
                </a:extLst>
              </p:cNvPr>
              <p:cNvSpPr txBox="1"/>
              <p:nvPr/>
            </p:nvSpPr>
            <p:spPr>
              <a:xfrm>
                <a:off x="6031286" y="0"/>
                <a:ext cx="1178075" cy="2806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Etape 4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02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4FE2A3-507D-4A08-926D-28850AD3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Calendrier Prévisionnel (Génétique constitutionnelle)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CCF930-F8A1-4884-96FD-41784280D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CC34C-3AEF-3143-83B5-CB08F30D3865}" type="slidenum"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600" b="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42056E7-456F-F5A9-EA4B-79EA1C70A4B9}"/>
              </a:ext>
            </a:extLst>
          </p:cNvPr>
          <p:cNvGrpSpPr>
            <a:grpSpLocks noChangeAspect="1"/>
          </p:cNvGrpSpPr>
          <p:nvPr/>
        </p:nvGrpSpPr>
        <p:grpSpPr>
          <a:xfrm>
            <a:off x="1358639" y="1121105"/>
            <a:ext cx="6426723" cy="3414887"/>
            <a:chOff x="-138425" y="-1"/>
            <a:chExt cx="8044068" cy="2932592"/>
          </a:xfrm>
        </p:grpSpPr>
        <p:grpSp>
          <p:nvGrpSpPr>
            <p:cNvPr id="11" name="Google Shape;54;p13">
              <a:extLst>
                <a:ext uri="{FF2B5EF4-FFF2-40B4-BE49-F238E27FC236}">
                  <a16:creationId xmlns:a16="http://schemas.microsoft.com/office/drawing/2014/main" id="{DFC0D480-32E6-40AB-A403-2DCB791EBA4F}"/>
                </a:ext>
              </a:extLst>
            </p:cNvPr>
            <p:cNvGrpSpPr/>
            <p:nvPr/>
          </p:nvGrpSpPr>
          <p:grpSpPr>
            <a:xfrm>
              <a:off x="-138425" y="5"/>
              <a:ext cx="1556760" cy="2448982"/>
              <a:chOff x="-138425" y="5"/>
              <a:chExt cx="1556760" cy="2448982"/>
            </a:xfrm>
          </p:grpSpPr>
          <p:cxnSp>
            <p:nvCxnSpPr>
              <p:cNvPr id="46" name="Google Shape;55;p13">
                <a:extLst>
                  <a:ext uri="{FF2B5EF4-FFF2-40B4-BE49-F238E27FC236}">
                    <a16:creationId xmlns:a16="http://schemas.microsoft.com/office/drawing/2014/main" id="{FBEC7A51-8BEA-44B5-B382-B13BF3FAA622}"/>
                  </a:ext>
                </a:extLst>
              </p:cNvPr>
              <p:cNvCxnSpPr/>
              <p:nvPr/>
            </p:nvCxnSpPr>
            <p:spPr>
              <a:xfrm>
                <a:off x="680457" y="121401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6124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7" name="Google Shape;56;p13">
                <a:extLst>
                  <a:ext uri="{FF2B5EF4-FFF2-40B4-BE49-F238E27FC236}">
                    <a16:creationId xmlns:a16="http://schemas.microsoft.com/office/drawing/2014/main" id="{E1655112-D777-452B-A566-168760CE15DE}"/>
                  </a:ext>
                </a:extLst>
              </p:cNvPr>
              <p:cNvSpPr/>
              <p:nvPr/>
            </p:nvSpPr>
            <p:spPr>
              <a:xfrm flipH="1">
                <a:off x="0" y="73260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B61249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Google Shape;57;p13">
                <a:extLst>
                  <a:ext uri="{FF2B5EF4-FFF2-40B4-BE49-F238E27FC236}">
                    <a16:creationId xmlns:a16="http://schemas.microsoft.com/office/drawing/2014/main" id="{EC162D6C-FADE-424A-8E0A-DE65F9600430}"/>
                  </a:ext>
                </a:extLst>
              </p:cNvPr>
              <p:cNvSpPr/>
              <p:nvPr/>
            </p:nvSpPr>
            <p:spPr>
              <a:xfrm>
                <a:off x="235" y="88643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40D3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49" name="Google Shape;58;p13">
                <a:extLst>
                  <a:ext uri="{FF2B5EF4-FFF2-40B4-BE49-F238E27FC236}">
                    <a16:creationId xmlns:a16="http://schemas.microsoft.com/office/drawing/2014/main" id="{AF1F951A-6936-474D-AD96-D6576BCD1999}"/>
                  </a:ext>
                </a:extLst>
              </p:cNvPr>
              <p:cNvGrpSpPr/>
              <p:nvPr/>
            </p:nvGrpSpPr>
            <p:grpSpPr>
              <a:xfrm>
                <a:off x="-138425" y="5"/>
                <a:ext cx="1520269" cy="2448982"/>
                <a:chOff x="-138425" y="5"/>
                <a:chExt cx="1520269" cy="2448982"/>
              </a:xfrm>
            </p:grpSpPr>
            <p:sp>
              <p:nvSpPr>
                <p:cNvPr id="50" name="Google Shape;59;p13">
                  <a:extLst>
                    <a:ext uri="{FF2B5EF4-FFF2-40B4-BE49-F238E27FC236}">
                      <a16:creationId xmlns:a16="http://schemas.microsoft.com/office/drawing/2014/main" id="{4D3C956D-1E26-4847-99F6-C93B49D5F74C}"/>
                    </a:ext>
                  </a:extLst>
                </p:cNvPr>
                <p:cNvSpPr txBox="1"/>
                <p:nvPr/>
              </p:nvSpPr>
              <p:spPr>
                <a:xfrm>
                  <a:off x="0" y="1111222"/>
                  <a:ext cx="1375888" cy="446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b" anchorCtr="0">
                  <a:noAutofit/>
                </a:bodyPr>
                <a:lstStyle/>
                <a:p>
                  <a:pPr marL="0" marR="0" lvl="0" indent="0" algn="l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Envoi des questionnaires</a:t>
                  </a:r>
                  <a:endParaRPr kumimoji="0" lang="fr-FR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Google Shape;60;p13">
                  <a:extLst>
                    <a:ext uri="{FF2B5EF4-FFF2-40B4-BE49-F238E27FC236}">
                      <a16:creationId xmlns:a16="http://schemas.microsoft.com/office/drawing/2014/main" id="{53EF67CD-4E38-4769-914F-E4822021A034}"/>
                    </a:ext>
                  </a:extLst>
                </p:cNvPr>
                <p:cNvSpPr txBox="1"/>
                <p:nvPr/>
              </p:nvSpPr>
              <p:spPr>
                <a:xfrm>
                  <a:off x="235" y="1576061"/>
                  <a:ext cx="1381609" cy="872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t" anchorCtr="0">
                  <a:noAutofit/>
                </a:bodyPr>
                <a:lstStyle/>
                <a:p>
                  <a:pPr marL="0" marR="0" lvl="0" indent="0" algn="l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82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Aux structures dédiées pour réaliser un état des lieux des pratiques actuelles en soins courants, en France.</a:t>
                  </a:r>
                  <a:endParaRPr kumimoji="0" lang="fr-FR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Google Shape;61;p13">
                  <a:extLst>
                    <a:ext uri="{FF2B5EF4-FFF2-40B4-BE49-F238E27FC236}">
                      <a16:creationId xmlns:a16="http://schemas.microsoft.com/office/drawing/2014/main" id="{C528D3DC-85A3-4C22-A074-B517AF1CE660}"/>
                    </a:ext>
                  </a:extLst>
                </p:cNvPr>
                <p:cNvSpPr txBox="1"/>
                <p:nvPr/>
              </p:nvSpPr>
              <p:spPr>
                <a:xfrm>
                  <a:off x="-138425" y="5"/>
                  <a:ext cx="862986" cy="3273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68569" rIns="68569" bIns="68569" anchor="t" anchorCtr="0">
                  <a:noAutofit/>
                </a:bodyPr>
                <a:lstStyle/>
                <a:p>
                  <a:pPr marL="0" marR="0" lvl="0" indent="0" algn="r" defTabSz="34290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8 juillet </a:t>
                  </a:r>
                  <a:r>
                    <a:rPr kumimoji="0" lang="fr-FR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AC1145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2022</a:t>
                  </a: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89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" name="Google Shape;62;p13">
              <a:extLst>
                <a:ext uri="{FF2B5EF4-FFF2-40B4-BE49-F238E27FC236}">
                  <a16:creationId xmlns:a16="http://schemas.microsoft.com/office/drawing/2014/main" id="{2F5832E5-739F-4FEE-B167-B74295467688}"/>
                </a:ext>
              </a:extLst>
            </p:cNvPr>
            <p:cNvGrpSpPr/>
            <p:nvPr/>
          </p:nvGrpSpPr>
          <p:grpSpPr>
            <a:xfrm>
              <a:off x="761341" y="-1"/>
              <a:ext cx="1955246" cy="1738356"/>
              <a:chOff x="761341" y="-1"/>
              <a:chExt cx="1955246" cy="1738356"/>
            </a:xfrm>
          </p:grpSpPr>
          <p:cxnSp>
            <p:nvCxnSpPr>
              <p:cNvPr id="41" name="Google Shape;63;p13">
                <a:extLst>
                  <a:ext uri="{FF2B5EF4-FFF2-40B4-BE49-F238E27FC236}">
                    <a16:creationId xmlns:a16="http://schemas.microsoft.com/office/drawing/2014/main" id="{629B4E7A-6BEF-4D87-8303-ACA6977B1AA8}"/>
                  </a:ext>
                </a:extLst>
              </p:cNvPr>
              <p:cNvCxnSpPr/>
              <p:nvPr/>
            </p:nvCxnSpPr>
            <p:spPr>
              <a:xfrm>
                <a:off x="1978709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61249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42" name="Google Shape;64;p13">
                <a:extLst>
                  <a:ext uri="{FF2B5EF4-FFF2-40B4-BE49-F238E27FC236}">
                    <a16:creationId xmlns:a16="http://schemas.microsoft.com/office/drawing/2014/main" id="{E7E0448E-A84F-4224-851C-8ECB3B405B78}"/>
                  </a:ext>
                </a:extLst>
              </p:cNvPr>
              <p:cNvSpPr/>
              <p:nvPr/>
            </p:nvSpPr>
            <p:spPr>
              <a:xfrm flipH="1">
                <a:off x="1298253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B61249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Google Shape;65;p13">
                <a:extLst>
                  <a:ext uri="{FF2B5EF4-FFF2-40B4-BE49-F238E27FC236}">
                    <a16:creationId xmlns:a16="http://schemas.microsoft.com/office/drawing/2014/main" id="{17B2CE19-EC10-4763-A03B-DCF2E346330A}"/>
                  </a:ext>
                </a:extLst>
              </p:cNvPr>
              <p:cNvSpPr/>
              <p:nvPr/>
            </p:nvSpPr>
            <p:spPr>
              <a:xfrm>
                <a:off x="1298487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40D3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Google Shape;66;p13">
                <a:extLst>
                  <a:ext uri="{FF2B5EF4-FFF2-40B4-BE49-F238E27FC236}">
                    <a16:creationId xmlns:a16="http://schemas.microsoft.com/office/drawing/2014/main" id="{F5EA9280-D0CC-4E08-9F8B-65A519BE0048}"/>
                  </a:ext>
                </a:extLst>
              </p:cNvPr>
              <p:cNvSpPr txBox="1"/>
              <p:nvPr/>
            </p:nvSpPr>
            <p:spPr>
              <a:xfrm>
                <a:off x="1381843" y="1111506"/>
                <a:ext cx="1311673" cy="6268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AC114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Date limite de retour des questionnaires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Google Shape;67;p13">
                <a:extLst>
                  <a:ext uri="{FF2B5EF4-FFF2-40B4-BE49-F238E27FC236}">
                    <a16:creationId xmlns:a16="http://schemas.microsoft.com/office/drawing/2014/main" id="{E43C0BF3-9ADA-4B73-AD50-4D2C41ED4E76}"/>
                  </a:ext>
                </a:extLst>
              </p:cNvPr>
              <p:cNvSpPr txBox="1"/>
              <p:nvPr/>
            </p:nvSpPr>
            <p:spPr>
              <a:xfrm>
                <a:off x="761341" y="-1"/>
                <a:ext cx="1257436" cy="335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AC114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Décembre 2022 </a:t>
                </a:r>
              </a:p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oogle Shape;68;p13">
              <a:extLst>
                <a:ext uri="{FF2B5EF4-FFF2-40B4-BE49-F238E27FC236}">
                  <a16:creationId xmlns:a16="http://schemas.microsoft.com/office/drawing/2014/main" id="{C6569123-91E5-4BC0-AE7A-33DBFCD4A4D4}"/>
                </a:ext>
              </a:extLst>
            </p:cNvPr>
            <p:cNvGrpSpPr/>
            <p:nvPr/>
          </p:nvGrpSpPr>
          <p:grpSpPr>
            <a:xfrm>
              <a:off x="2557572" y="-1"/>
              <a:ext cx="1456060" cy="2737629"/>
              <a:chOff x="2557572" y="-1"/>
              <a:chExt cx="1456060" cy="2737629"/>
            </a:xfrm>
          </p:grpSpPr>
          <p:cxnSp>
            <p:nvCxnSpPr>
              <p:cNvPr id="35" name="Google Shape;69;p13">
                <a:extLst>
                  <a:ext uri="{FF2B5EF4-FFF2-40B4-BE49-F238E27FC236}">
                    <a16:creationId xmlns:a16="http://schemas.microsoft.com/office/drawing/2014/main" id="{957F79E2-9696-41CB-9BA0-196D5F6F7DD8}"/>
                  </a:ext>
                </a:extLst>
              </p:cNvPr>
              <p:cNvCxnSpPr/>
              <p:nvPr/>
            </p:nvCxnSpPr>
            <p:spPr>
              <a:xfrm>
                <a:off x="3275755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6" name="Google Shape;70;p13">
                <a:extLst>
                  <a:ext uri="{FF2B5EF4-FFF2-40B4-BE49-F238E27FC236}">
                    <a16:creationId xmlns:a16="http://schemas.microsoft.com/office/drawing/2014/main" id="{CF5BB80F-F64A-43E5-B574-539684E5714D}"/>
                  </a:ext>
                </a:extLst>
              </p:cNvPr>
              <p:cNvSpPr/>
              <p:nvPr/>
            </p:nvSpPr>
            <p:spPr>
              <a:xfrm flipH="1">
                <a:off x="2595298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Google Shape;71;p13">
                <a:extLst>
                  <a:ext uri="{FF2B5EF4-FFF2-40B4-BE49-F238E27FC236}">
                    <a16:creationId xmlns:a16="http://schemas.microsoft.com/office/drawing/2014/main" id="{30E5B46E-251A-418E-A81F-6B661BEF22F3}"/>
                  </a:ext>
                </a:extLst>
              </p:cNvPr>
              <p:cNvSpPr/>
              <p:nvPr/>
            </p:nvSpPr>
            <p:spPr>
              <a:xfrm>
                <a:off x="2595532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72;p13">
                <a:extLst>
                  <a:ext uri="{FF2B5EF4-FFF2-40B4-BE49-F238E27FC236}">
                    <a16:creationId xmlns:a16="http://schemas.microsoft.com/office/drawing/2014/main" id="{0043A793-0091-4ED7-BF7C-0B76AFE07972}"/>
                  </a:ext>
                </a:extLst>
              </p:cNvPr>
              <p:cNvSpPr txBox="1"/>
              <p:nvPr/>
            </p:nvSpPr>
            <p:spPr>
              <a:xfrm>
                <a:off x="2706100" y="1121005"/>
                <a:ext cx="1169459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Analyse des réponses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Google Shape;73;p13">
                <a:extLst>
                  <a:ext uri="{FF2B5EF4-FFF2-40B4-BE49-F238E27FC236}">
                    <a16:creationId xmlns:a16="http://schemas.microsoft.com/office/drawing/2014/main" id="{F1567BAC-0CAA-4472-9964-62DC0859E0E0}"/>
                  </a:ext>
                </a:extLst>
              </p:cNvPr>
              <p:cNvSpPr txBox="1"/>
              <p:nvPr/>
            </p:nvSpPr>
            <p:spPr>
              <a:xfrm>
                <a:off x="2708261" y="1577515"/>
                <a:ext cx="1167300" cy="1160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Synthèse des réponses pour aboutir à la réalisation de l’état des lieux.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Google Shape;74;p13">
                <a:extLst>
                  <a:ext uri="{FF2B5EF4-FFF2-40B4-BE49-F238E27FC236}">
                    <a16:creationId xmlns:a16="http://schemas.microsoft.com/office/drawing/2014/main" id="{F618CE94-3B15-4CE5-A6D8-C01C1FFB2913}"/>
                  </a:ext>
                </a:extLst>
              </p:cNvPr>
              <p:cNvSpPr txBox="1"/>
              <p:nvPr/>
            </p:nvSpPr>
            <p:spPr>
              <a:xfrm>
                <a:off x="2557572" y="-1"/>
                <a:ext cx="764699" cy="3118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Janvier 2023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oogle Shape;75;p13">
              <a:extLst>
                <a:ext uri="{FF2B5EF4-FFF2-40B4-BE49-F238E27FC236}">
                  <a16:creationId xmlns:a16="http://schemas.microsoft.com/office/drawing/2014/main" id="{D47727EF-D649-4F25-8590-4D10D108E26D}"/>
                </a:ext>
              </a:extLst>
            </p:cNvPr>
            <p:cNvGrpSpPr/>
            <p:nvPr/>
          </p:nvGrpSpPr>
          <p:grpSpPr>
            <a:xfrm>
              <a:off x="3830948" y="0"/>
              <a:ext cx="1509976" cy="2554908"/>
              <a:chOff x="3830948" y="0"/>
              <a:chExt cx="1509976" cy="2554908"/>
            </a:xfrm>
          </p:grpSpPr>
          <p:cxnSp>
            <p:nvCxnSpPr>
              <p:cNvPr id="29" name="Google Shape;76;p13">
                <a:extLst>
                  <a:ext uri="{FF2B5EF4-FFF2-40B4-BE49-F238E27FC236}">
                    <a16:creationId xmlns:a16="http://schemas.microsoft.com/office/drawing/2014/main" id="{8BBCE31A-FA9F-4F1A-8718-11DCB0E65168}"/>
                  </a:ext>
                </a:extLst>
              </p:cNvPr>
              <p:cNvCxnSpPr/>
              <p:nvPr/>
            </p:nvCxnSpPr>
            <p:spPr>
              <a:xfrm>
                <a:off x="4573181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0" name="Google Shape;77;p13">
                <a:extLst>
                  <a:ext uri="{FF2B5EF4-FFF2-40B4-BE49-F238E27FC236}">
                    <a16:creationId xmlns:a16="http://schemas.microsoft.com/office/drawing/2014/main" id="{DDA37D24-DAE1-4472-95C4-CE868E92B5F4}"/>
                  </a:ext>
                </a:extLst>
              </p:cNvPr>
              <p:cNvSpPr/>
              <p:nvPr/>
            </p:nvSpPr>
            <p:spPr>
              <a:xfrm flipH="1">
                <a:off x="3892724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Google Shape;78;p13">
                <a:extLst>
                  <a:ext uri="{FF2B5EF4-FFF2-40B4-BE49-F238E27FC236}">
                    <a16:creationId xmlns:a16="http://schemas.microsoft.com/office/drawing/2014/main" id="{AA9EA4C6-DE0D-4D07-8A37-ADF9FC71893A}"/>
                  </a:ext>
                </a:extLst>
              </p:cNvPr>
              <p:cNvSpPr/>
              <p:nvPr/>
            </p:nvSpPr>
            <p:spPr>
              <a:xfrm>
                <a:off x="3892959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79;p13">
                <a:extLst>
                  <a:ext uri="{FF2B5EF4-FFF2-40B4-BE49-F238E27FC236}">
                    <a16:creationId xmlns:a16="http://schemas.microsoft.com/office/drawing/2014/main" id="{E8C683ED-B085-49B9-93A1-6976BC933678}"/>
                  </a:ext>
                </a:extLst>
              </p:cNvPr>
              <p:cNvSpPr txBox="1"/>
              <p:nvPr/>
            </p:nvSpPr>
            <p:spPr>
              <a:xfrm>
                <a:off x="3966152" y="1121005"/>
                <a:ext cx="1374772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Priorisation 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rPr>
                  <a:t>de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 évaluations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Google Shape;80;p13">
                <a:extLst>
                  <a:ext uri="{FF2B5EF4-FFF2-40B4-BE49-F238E27FC236}">
                    <a16:creationId xmlns:a16="http://schemas.microsoft.com/office/drawing/2014/main" id="{5B26825F-64E0-464E-BF6F-4D9217A65EEF}"/>
                  </a:ext>
                </a:extLst>
              </p:cNvPr>
              <p:cNvSpPr txBox="1"/>
              <p:nvPr/>
            </p:nvSpPr>
            <p:spPr>
              <a:xfrm>
                <a:off x="3994256" y="1577514"/>
                <a:ext cx="1167300" cy="97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En fonction de l’état des lieux réalisé et de la littérature disponible.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Google Shape;81;p13">
                <a:extLst>
                  <a:ext uri="{FF2B5EF4-FFF2-40B4-BE49-F238E27FC236}">
                    <a16:creationId xmlns:a16="http://schemas.microsoft.com/office/drawing/2014/main" id="{7669B0E6-09B4-4735-8A67-F7B6EB7650D6}"/>
                  </a:ext>
                </a:extLst>
              </p:cNvPr>
              <p:cNvSpPr txBox="1"/>
              <p:nvPr/>
            </p:nvSpPr>
            <p:spPr>
              <a:xfrm>
                <a:off x="3830948" y="0"/>
                <a:ext cx="786000" cy="32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Début Février 2023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Google Shape;82;p13">
              <a:extLst>
                <a:ext uri="{FF2B5EF4-FFF2-40B4-BE49-F238E27FC236}">
                  <a16:creationId xmlns:a16="http://schemas.microsoft.com/office/drawing/2014/main" id="{629A5878-7A98-41F2-87A5-996AE28895A1}"/>
                </a:ext>
              </a:extLst>
            </p:cNvPr>
            <p:cNvGrpSpPr/>
            <p:nvPr/>
          </p:nvGrpSpPr>
          <p:grpSpPr>
            <a:xfrm>
              <a:off x="4902096" y="5"/>
              <a:ext cx="1742335" cy="2697005"/>
              <a:chOff x="4902096" y="5"/>
              <a:chExt cx="1742335" cy="2697005"/>
            </a:xfrm>
          </p:grpSpPr>
          <p:cxnSp>
            <p:nvCxnSpPr>
              <p:cNvPr id="23" name="Google Shape;83;p13">
                <a:extLst>
                  <a:ext uri="{FF2B5EF4-FFF2-40B4-BE49-F238E27FC236}">
                    <a16:creationId xmlns:a16="http://schemas.microsoft.com/office/drawing/2014/main" id="{589DB98E-4825-4331-96DE-E737C469E15D}"/>
                  </a:ext>
                </a:extLst>
              </p:cNvPr>
              <p:cNvCxnSpPr/>
              <p:nvPr/>
            </p:nvCxnSpPr>
            <p:spPr>
              <a:xfrm>
                <a:off x="5870339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4" name="Google Shape;84;p13">
                <a:extLst>
                  <a:ext uri="{FF2B5EF4-FFF2-40B4-BE49-F238E27FC236}">
                    <a16:creationId xmlns:a16="http://schemas.microsoft.com/office/drawing/2014/main" id="{774044D7-1CE2-41A1-AEB0-8CAF613B5210}"/>
                  </a:ext>
                </a:extLst>
              </p:cNvPr>
              <p:cNvSpPr/>
              <p:nvPr/>
            </p:nvSpPr>
            <p:spPr>
              <a:xfrm flipH="1">
                <a:off x="5189882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Google Shape;85;p13">
                <a:extLst>
                  <a:ext uri="{FF2B5EF4-FFF2-40B4-BE49-F238E27FC236}">
                    <a16:creationId xmlns:a16="http://schemas.microsoft.com/office/drawing/2014/main" id="{8FA5005B-7A1B-4FC2-856F-32268E3D7193}"/>
                  </a:ext>
                </a:extLst>
              </p:cNvPr>
              <p:cNvSpPr/>
              <p:nvPr/>
            </p:nvSpPr>
            <p:spPr>
              <a:xfrm>
                <a:off x="5190116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86;p13">
                <a:extLst>
                  <a:ext uri="{FF2B5EF4-FFF2-40B4-BE49-F238E27FC236}">
                    <a16:creationId xmlns:a16="http://schemas.microsoft.com/office/drawing/2014/main" id="{7242367A-02A8-49DA-92A0-D59290074B61}"/>
                  </a:ext>
                </a:extLst>
              </p:cNvPr>
              <p:cNvSpPr txBox="1"/>
              <p:nvPr/>
            </p:nvSpPr>
            <p:spPr>
              <a:xfrm>
                <a:off x="5300683" y="1121005"/>
                <a:ext cx="1343748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Démarrage 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Démarrage des évaluations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Google Shape;87;p13">
                <a:extLst>
                  <a:ext uri="{FF2B5EF4-FFF2-40B4-BE49-F238E27FC236}">
                    <a16:creationId xmlns:a16="http://schemas.microsoft.com/office/drawing/2014/main" id="{A1DBC85E-FE27-4FB1-AFBB-1E3DD55D8D8B}"/>
                  </a:ext>
                </a:extLst>
              </p:cNvPr>
              <p:cNvSpPr txBox="1"/>
              <p:nvPr/>
            </p:nvSpPr>
            <p:spPr>
              <a:xfrm>
                <a:off x="5302844" y="1577515"/>
                <a:ext cx="1167300" cy="1119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Chaque situation clinique fera l’objet d’une évaluation propre par la HAS.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Google Shape;88;p13">
                <a:extLst>
                  <a:ext uri="{FF2B5EF4-FFF2-40B4-BE49-F238E27FC236}">
                    <a16:creationId xmlns:a16="http://schemas.microsoft.com/office/drawing/2014/main" id="{0CC0107D-9490-4AB8-B51C-D81454981A32}"/>
                  </a:ext>
                </a:extLst>
              </p:cNvPr>
              <p:cNvSpPr txBox="1"/>
              <p:nvPr/>
            </p:nvSpPr>
            <p:spPr>
              <a:xfrm>
                <a:off x="4902096" y="5"/>
                <a:ext cx="1014010" cy="3273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Fin Février 2023</a:t>
                </a: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Google Shape;89;p13">
              <a:extLst>
                <a:ext uri="{FF2B5EF4-FFF2-40B4-BE49-F238E27FC236}">
                  <a16:creationId xmlns:a16="http://schemas.microsoft.com/office/drawing/2014/main" id="{66B5504C-6B0F-4226-9AA8-85864F6B506B}"/>
                </a:ext>
              </a:extLst>
            </p:cNvPr>
            <p:cNvGrpSpPr/>
            <p:nvPr/>
          </p:nvGrpSpPr>
          <p:grpSpPr>
            <a:xfrm>
              <a:off x="6031286" y="0"/>
              <a:ext cx="1874357" cy="2932591"/>
              <a:chOff x="6031286" y="0"/>
              <a:chExt cx="1874357" cy="2932591"/>
            </a:xfrm>
          </p:grpSpPr>
          <p:cxnSp>
            <p:nvCxnSpPr>
              <p:cNvPr id="17" name="Google Shape;90;p13">
                <a:extLst>
                  <a:ext uri="{FF2B5EF4-FFF2-40B4-BE49-F238E27FC236}">
                    <a16:creationId xmlns:a16="http://schemas.microsoft.com/office/drawing/2014/main" id="{D83896D2-D0A8-429A-808A-10F2966AED7A}"/>
                  </a:ext>
                </a:extLst>
              </p:cNvPr>
              <p:cNvCxnSpPr/>
              <p:nvPr/>
            </p:nvCxnSpPr>
            <p:spPr>
              <a:xfrm>
                <a:off x="7167765" y="119596"/>
                <a:ext cx="718500" cy="741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2C2C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8" name="Google Shape;91;p13">
                <a:extLst>
                  <a:ext uri="{FF2B5EF4-FFF2-40B4-BE49-F238E27FC236}">
                    <a16:creationId xmlns:a16="http://schemas.microsoft.com/office/drawing/2014/main" id="{960A755D-8F28-4EBC-ABB6-9BBAFFA13F6C}"/>
                  </a:ext>
                </a:extLst>
              </p:cNvPr>
              <p:cNvSpPr/>
              <p:nvPr/>
            </p:nvSpPr>
            <p:spPr>
              <a:xfrm flipH="1">
                <a:off x="6487308" y="730800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C2C2C2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 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Google Shape;92;p13">
                <a:extLst>
                  <a:ext uri="{FF2B5EF4-FFF2-40B4-BE49-F238E27FC236}">
                    <a16:creationId xmlns:a16="http://schemas.microsoft.com/office/drawing/2014/main" id="{B4779EA1-8EC5-4C85-B5E4-CA7C7D4D1CC0}"/>
                  </a:ext>
                </a:extLst>
              </p:cNvPr>
              <p:cNvSpPr/>
              <p:nvPr/>
            </p:nvSpPr>
            <p:spPr>
              <a:xfrm>
                <a:off x="6487543" y="884625"/>
                <a:ext cx="1418100" cy="143400"/>
              </a:xfrm>
              <a:prstGeom prst="parallelogram">
                <a:avLst>
                  <a:gd name="adj" fmla="val 96952"/>
                </a:avLst>
              </a:prstGeom>
              <a:solidFill>
                <a:srgbClr val="85858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93;p13">
                <a:extLst>
                  <a:ext uri="{FF2B5EF4-FFF2-40B4-BE49-F238E27FC236}">
                    <a16:creationId xmlns:a16="http://schemas.microsoft.com/office/drawing/2014/main" id="{6E9131D3-5393-4FAA-953C-CE47737E4775}"/>
                  </a:ext>
                </a:extLst>
              </p:cNvPr>
              <p:cNvSpPr txBox="1"/>
              <p:nvPr/>
            </p:nvSpPr>
            <p:spPr>
              <a:xfrm>
                <a:off x="6629951" y="1121005"/>
                <a:ext cx="1167300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b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Rendu des conclusions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Google Shape;94;p13">
                <a:extLst>
                  <a:ext uri="{FF2B5EF4-FFF2-40B4-BE49-F238E27FC236}">
                    <a16:creationId xmlns:a16="http://schemas.microsoft.com/office/drawing/2014/main" id="{01E64A50-10B1-47FF-A340-A8DBA7351B01}"/>
                  </a:ext>
                </a:extLst>
              </p:cNvPr>
              <p:cNvSpPr txBox="1"/>
              <p:nvPr/>
            </p:nvSpPr>
            <p:spPr>
              <a:xfrm>
                <a:off x="6632109" y="1577804"/>
                <a:ext cx="1167300" cy="13547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l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25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Les conclusions de chaque évaluation seront transmises au fur et à mesure de leur aboutissement à l’Assurance maladie.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Google Shape;95;p13">
                <a:extLst>
                  <a:ext uri="{FF2B5EF4-FFF2-40B4-BE49-F238E27FC236}">
                    <a16:creationId xmlns:a16="http://schemas.microsoft.com/office/drawing/2014/main" id="{6278EBFE-2366-49C0-BE2D-87B022E132FE}"/>
                  </a:ext>
                </a:extLst>
              </p:cNvPr>
              <p:cNvSpPr txBox="1"/>
              <p:nvPr/>
            </p:nvSpPr>
            <p:spPr>
              <a:xfrm>
                <a:off x="6031286" y="0"/>
                <a:ext cx="1178075" cy="2806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marL="0" marR="0" lvl="0" indent="0" algn="r" defTabSz="3429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858585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Etape 4</a:t>
                </a: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00489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7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4114" y="681114"/>
            <a:ext cx="8424863" cy="539991"/>
          </a:xfrm>
        </p:spPr>
        <p:txBody>
          <a:bodyPr/>
          <a:lstStyle/>
          <a:p>
            <a:r>
              <a:rPr lang="fr-FR" dirty="0"/>
              <a:t>Refonte des processus d’entrée/sortie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4379" y="1220819"/>
            <a:ext cx="8424334" cy="2880320"/>
          </a:xfrm>
        </p:spPr>
        <p:txBody>
          <a:bodyPr/>
          <a:lstStyle/>
          <a:p>
            <a:pPr marL="0" lvl="0" indent="-228600" algn="just">
              <a:lnSpc>
                <a:spcPts val="1500"/>
              </a:lnSpc>
              <a:spcAft>
                <a:spcPts val="600"/>
              </a:spcAft>
            </a:pPr>
            <a:r>
              <a:rPr lang="fr-FR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Cette réforme comporte 4 grands objectifs :</a:t>
            </a:r>
          </a:p>
          <a:p>
            <a:pPr marL="0" lvl="0" indent="-228600" algn="just">
              <a:lnSpc>
                <a:spcPts val="1500"/>
              </a:lnSpc>
              <a:spcAft>
                <a:spcPts val="600"/>
              </a:spcAft>
            </a:pPr>
            <a:endParaRPr lang="fr-FR" sz="12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Dynamiser les procédures d’inscription et de radiation du RIHN en fixant une durée d’inscription </a:t>
            </a:r>
            <a:r>
              <a:rPr lang="fr-FR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des </a:t>
            </a:r>
            <a:r>
              <a:rPr lang="fr-FR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actes dans le RIHN.</a:t>
            </a: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Accroître le recueil de données en vie réelle pour permettre une évaluation rapide des actes et leur sortie du RIHN, en impliquant la HAS en amont du processus</a:t>
            </a:r>
            <a:r>
              <a:rPr lang="fr-FR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fr-FR" sz="16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fr-FR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fr-FR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Accélérer la tarification et la procédure de remboursement dans le droit commun.</a:t>
            </a: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r>
              <a:rPr lang="fr-FR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Permettre un dépôt plus fluide des actes et rendre possible le dépôt par des industriels.</a:t>
            </a:r>
          </a:p>
          <a:p>
            <a:pPr marL="800100" lvl="1" indent="-342900" algn="just">
              <a:lnSpc>
                <a:spcPts val="1500"/>
              </a:lnSpc>
              <a:spcBef>
                <a:spcPts val="0"/>
              </a:spcBef>
              <a:buSzTx/>
              <a:buFont typeface="+mj-lt"/>
              <a:buAutoNum type="arabicPeriod"/>
            </a:pPr>
            <a:endParaRPr lang="fr-FR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257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535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1BEB74D3-1C77-402D-911C-58309731975E}" vid="{5B0B7FD5-DF69-4F45-AC30-FE877C159988}"/>
    </a:ext>
  </a:extLst>
</a:theme>
</file>

<file path=ppt/theme/theme2.xml><?xml version="1.0" encoding="utf-8"?>
<a:theme xmlns:a="http://schemas.openxmlformats.org/drawingml/2006/main" name="Thème Office">
  <a:themeElements>
    <a:clrScheme name="Masque HAS">
      <a:dk1>
        <a:srgbClr val="004895"/>
      </a:dk1>
      <a:lt1>
        <a:srgbClr val="FEFFFD"/>
      </a:lt1>
      <a:dk2>
        <a:srgbClr val="004894"/>
      </a:dk2>
      <a:lt2>
        <a:srgbClr val="FEFFFE"/>
      </a:lt2>
      <a:accent1>
        <a:srgbClr val="FE5061"/>
      </a:accent1>
      <a:accent2>
        <a:srgbClr val="34BADC"/>
      </a:accent2>
      <a:accent3>
        <a:srgbClr val="E7530D"/>
      </a:accent3>
      <a:accent4>
        <a:srgbClr val="318E36"/>
      </a:accent4>
      <a:accent5>
        <a:srgbClr val="F5A828"/>
      </a:accent5>
      <a:accent6>
        <a:srgbClr val="00A9AE"/>
      </a:accent6>
      <a:hlink>
        <a:srgbClr val="004792"/>
      </a:hlink>
      <a:folHlink>
        <a:srgbClr val="0047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Template_presentation ppt_DGOS</Template>
  <TotalTime>58</TotalTime>
  <Words>1183</Words>
  <Application>Microsoft Office PowerPoint</Application>
  <PresentationFormat>Affichage à l'écran (16:9)</PresentationFormat>
  <Paragraphs>154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Calibri</vt:lpstr>
      <vt:lpstr>Marianne</vt:lpstr>
      <vt:lpstr>Police système Courant</vt:lpstr>
      <vt:lpstr>Roboto</vt:lpstr>
      <vt:lpstr>Times New Roman</vt:lpstr>
      <vt:lpstr>Wingdings</vt:lpstr>
      <vt:lpstr>TEMPLATE_INTITULE_OFFICIEL</vt:lpstr>
      <vt:lpstr>Thème Office</vt:lpstr>
      <vt:lpstr>Présentation PowerPoint</vt:lpstr>
      <vt:lpstr>Actes hors nomenclatures (RIHN et LC)</vt:lpstr>
      <vt:lpstr>Focus sur les AHN : travaux d’évolution</vt:lpstr>
      <vt:lpstr>Versions 2022 du RIHN et de la liste complémentaire</vt:lpstr>
      <vt:lpstr>Saisine de la HAS sur les actes de PCR multiplex et de séquençage haut débit inscrits au RIHN</vt:lpstr>
      <vt:lpstr>Contexte des évaluations : saisine DGOS</vt:lpstr>
      <vt:lpstr>Contexte des évaluations</vt:lpstr>
      <vt:lpstr>Calendrier Prévisionnel (PCR et Génétique somatique)</vt:lpstr>
      <vt:lpstr>Calendrier Prévisionnel (Génétique constitutionnelle)</vt:lpstr>
      <vt:lpstr>Refonte des processus d’entrée/sortie</vt:lpstr>
      <vt:lpstr>Présentation PowerPoint</vt:lpstr>
    </vt:vector>
  </TitlesOfParts>
  <Manager>Client</Manager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FABRE, Pierre (DGOS/SOUS-DIR PILOTAGE PERFORMANCE/PF4)</dc:creator>
  <cp:lastModifiedBy>FABRE, Pierre (DGOS/SOUS-DIR PILOTAGE PERFORMANCE/PF4)</cp:lastModifiedBy>
  <cp:revision>6</cp:revision>
  <dcterms:created xsi:type="dcterms:W3CDTF">2024-01-30T15:25:25Z</dcterms:created>
  <dcterms:modified xsi:type="dcterms:W3CDTF">2024-01-31T08:41:15Z</dcterms:modified>
</cp:coreProperties>
</file>