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2" r:id="rId2"/>
    <p:sldId id="269" r:id="rId3"/>
    <p:sldId id="273" r:id="rId4"/>
    <p:sldId id="274" r:id="rId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1"/>
    <a:srgbClr val="4F55C5"/>
    <a:srgbClr val="CE614A"/>
    <a:srgbClr val="7A337F"/>
    <a:srgbClr val="6E445A"/>
    <a:srgbClr val="39A984"/>
    <a:srgbClr val="465F9D"/>
    <a:srgbClr val="869ECE"/>
    <a:srgbClr val="68A532"/>
    <a:srgbClr val="E5E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9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10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8C754A-13C0-423F-BA72-9DB144A5D81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19C2F-9DA7-45D0-B4AE-1EF87EDD12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13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31850" y="1917024"/>
            <a:ext cx="10515600" cy="2324099"/>
          </a:xfrm>
        </p:spPr>
        <p:txBody>
          <a:bodyPr anchor="b">
            <a:normAutofit/>
          </a:bodyPr>
          <a:lstStyle>
            <a:lvl1pPr algn="l">
              <a:defRPr sz="4000" cap="all" spc="-150" baseline="0">
                <a:solidFill>
                  <a:srgbClr val="000091"/>
                </a:solidFill>
                <a:latin typeface="Marianne ExtraBold" panose="02000000000000000000" pitchFamily="2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31850" y="4268111"/>
            <a:ext cx="10515600" cy="124936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  <a:latin typeface="Marianne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917715" y="0"/>
            <a:ext cx="0" cy="1584000"/>
          </a:xfrm>
          <a:prstGeom prst="line">
            <a:avLst/>
          </a:prstGeom>
          <a:ln w="25400">
            <a:solidFill>
              <a:srgbClr val="00009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856234" y="0"/>
            <a:ext cx="2794" cy="119380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20" y="9065"/>
            <a:ext cx="2888574" cy="1560187"/>
          </a:xfrm>
          <a:prstGeom prst="rect">
            <a:avLst/>
          </a:prstGeom>
        </p:spPr>
      </p:pic>
      <p:sp>
        <p:nvSpPr>
          <p:cNvPr id="12" name="ZoneTexte 11"/>
          <p:cNvSpPr txBox="1"/>
          <p:nvPr userDrawn="1"/>
        </p:nvSpPr>
        <p:spPr>
          <a:xfrm>
            <a:off x="8930449" y="639802"/>
            <a:ext cx="290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500" dirty="0" smtClean="0">
                <a:latin typeface="Marianne Medium" panose="02000000000000000000" pitchFamily="2" charset="0"/>
              </a:rPr>
              <a:t>Direction </a:t>
            </a:r>
          </a:p>
          <a:p>
            <a:pPr algn="r"/>
            <a:r>
              <a:rPr lang="fr-FR" sz="1500" dirty="0" smtClean="0">
                <a:latin typeface="Marianne Medium" panose="02000000000000000000" pitchFamily="2" charset="0"/>
              </a:rPr>
              <a:t>de la sécurité sociale</a:t>
            </a:r>
            <a:endParaRPr lang="fr-FR" sz="1500" dirty="0">
              <a:latin typeface="Marianne Medium" panose="02000000000000000000" pitchFamily="2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3"/>
          <a:stretch/>
        </p:blipFill>
        <p:spPr>
          <a:xfrm>
            <a:off x="11061287" y="6283350"/>
            <a:ext cx="674913" cy="554939"/>
          </a:xfrm>
          <a:prstGeom prst="rect">
            <a:avLst/>
          </a:prstGeom>
        </p:spPr>
      </p:pic>
      <p:cxnSp>
        <p:nvCxnSpPr>
          <p:cNvPr id="14" name="Connecteur droit 13"/>
          <p:cNvCxnSpPr/>
          <p:nvPr userDrawn="1"/>
        </p:nvCxnSpPr>
        <p:spPr>
          <a:xfrm>
            <a:off x="10899146" y="6505575"/>
            <a:ext cx="0" cy="353234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>
            <a:off x="10942546" y="6283350"/>
            <a:ext cx="1" cy="574650"/>
          </a:xfrm>
          <a:prstGeom prst="line">
            <a:avLst/>
          </a:prstGeom>
          <a:ln w="19050">
            <a:solidFill>
              <a:srgbClr val="00009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616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6350" y="1178890"/>
            <a:ext cx="12192000" cy="5080000"/>
          </a:xfrm>
          <a:prstGeom prst="rect">
            <a:avLst/>
          </a:prstGeom>
          <a:solidFill>
            <a:srgbClr val="000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468438"/>
            <a:ext cx="10515600" cy="2852737"/>
          </a:xfrm>
        </p:spPr>
        <p:txBody>
          <a:bodyPr anchor="b">
            <a:normAutofit/>
          </a:bodyPr>
          <a:lstStyle>
            <a:lvl1pPr>
              <a:defRPr sz="4000" cap="none" baseline="0">
                <a:solidFill>
                  <a:schemeClr val="bg1"/>
                </a:solidFill>
                <a:latin typeface="Marianne Medium" panose="02000000000000000000" pitchFamily="2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4370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Espace réservé du pied de page 6"/>
          <p:cNvSpPr txBox="1">
            <a:spLocks/>
          </p:cNvSpPr>
          <p:nvPr userDrawn="1"/>
        </p:nvSpPr>
        <p:spPr>
          <a:xfrm>
            <a:off x="10346399" y="6481616"/>
            <a:ext cx="1740826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Direction</a:t>
            </a:r>
          </a:p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de la sécurité sociale</a:t>
            </a:r>
            <a:endParaRPr lang="fr-FR" sz="1000" dirty="0">
              <a:solidFill>
                <a:schemeClr val="tx1"/>
              </a:solidFill>
              <a:latin typeface="Marianne" panose="02000000000000000000" pitchFamily="2" charset="0"/>
            </a:endParaRP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0280021" y="6576781"/>
            <a:ext cx="0" cy="282028"/>
          </a:xfrm>
          <a:prstGeom prst="line">
            <a:avLst/>
          </a:prstGeom>
          <a:ln w="1905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 flipH="1">
            <a:off x="10323421" y="6430247"/>
            <a:ext cx="1679" cy="427753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0" y="914896"/>
            <a:ext cx="3026664" cy="0"/>
          </a:xfrm>
          <a:prstGeom prst="line">
            <a:avLst/>
          </a:prstGeom>
          <a:ln w="25400">
            <a:solidFill>
              <a:srgbClr val="00009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>
            <a:off x="0" y="962234"/>
            <a:ext cx="2386584" cy="3059"/>
          </a:xfrm>
          <a:prstGeom prst="line">
            <a:avLst/>
          </a:prstGeom>
          <a:ln w="2540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956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31850" y="1917024"/>
            <a:ext cx="10515600" cy="2324099"/>
          </a:xfrm>
        </p:spPr>
        <p:txBody>
          <a:bodyPr anchor="b">
            <a:normAutofit/>
          </a:bodyPr>
          <a:lstStyle>
            <a:lvl1pPr algn="l">
              <a:defRPr sz="4000" cap="all" baseline="0">
                <a:solidFill>
                  <a:srgbClr val="000091"/>
                </a:solidFill>
                <a:latin typeface="Marianne ExtraBold" panose="02000000000000000000" pitchFamily="2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31850" y="4268111"/>
            <a:ext cx="10515600" cy="124936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  <a:latin typeface="Marianne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 dirty="0"/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907967" y="6492875"/>
            <a:ext cx="2743200" cy="365125"/>
          </a:xfrm>
        </p:spPr>
        <p:txBody>
          <a:bodyPr/>
          <a:lstStyle>
            <a:lvl1pPr algn="ctr">
              <a:defRPr sz="900">
                <a:latin typeface="Marianne Light" panose="02000000000000000000" pitchFamily="2" charset="0"/>
              </a:defRPr>
            </a:lvl1pPr>
          </a:lstStyle>
          <a:p>
            <a:r>
              <a:rPr lang="fr-FR" dirty="0" smtClean="0"/>
              <a:t>07/03/2022</a:t>
            </a:r>
            <a:endParaRPr lang="fr-FR" dirty="0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06052" y="6527981"/>
            <a:ext cx="2743200" cy="322768"/>
          </a:xfrm>
        </p:spPr>
        <p:txBody>
          <a:bodyPr/>
          <a:lstStyle>
            <a:lvl1pPr algn="l">
              <a:defRPr sz="900">
                <a:latin typeface="Marianne Light" panose="02000000000000000000" pitchFamily="2" charset="0"/>
              </a:defRPr>
            </a:lvl1pPr>
          </a:lstStyle>
          <a:p>
            <a:fld id="{AC80634F-54D4-4991-8178-46D6FC01B5BA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Espace réservé du pied de page 6"/>
          <p:cNvSpPr txBox="1">
            <a:spLocks/>
          </p:cNvSpPr>
          <p:nvPr userDrawn="1"/>
        </p:nvSpPr>
        <p:spPr>
          <a:xfrm>
            <a:off x="10346399" y="6481616"/>
            <a:ext cx="1740826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Direction</a:t>
            </a:r>
          </a:p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de la sécurité sociale</a:t>
            </a:r>
            <a:endParaRPr lang="fr-FR" sz="1000" dirty="0">
              <a:solidFill>
                <a:schemeClr val="tx1"/>
              </a:solidFill>
              <a:latin typeface="Marianne" panose="02000000000000000000" pitchFamily="2" charset="0"/>
            </a:endParaRP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10280021" y="6576781"/>
            <a:ext cx="0" cy="282028"/>
          </a:xfrm>
          <a:prstGeom prst="line">
            <a:avLst/>
          </a:prstGeom>
          <a:ln w="1905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 flipH="1">
            <a:off x="10323421" y="6430247"/>
            <a:ext cx="1679" cy="427753"/>
          </a:xfrm>
          <a:prstGeom prst="line">
            <a:avLst/>
          </a:prstGeom>
          <a:ln w="19050">
            <a:solidFill>
              <a:srgbClr val="00009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265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6054" y="1634410"/>
            <a:ext cx="11179891" cy="4733131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latin typeface="Marianne" panose="02000000000000000000" pitchFamily="2" charset="0"/>
              </a:defRPr>
            </a:lvl1pPr>
            <a:lvl2pPr marL="685800" indent="-2286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latin typeface="Marianne" panose="02000000000000000000" pitchFamily="2" charset="0"/>
              </a:defRPr>
            </a:lvl2pPr>
            <a:lvl3pPr marL="1143000" indent="-2286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latin typeface="Marianne" panose="02000000000000000000" pitchFamily="2" charset="0"/>
              </a:defRPr>
            </a:lvl3pPr>
            <a:lvl4pPr>
              <a:defRPr sz="1600">
                <a:latin typeface="Marianne" panose="02000000000000000000" pitchFamily="2" charset="0"/>
              </a:defRPr>
            </a:lvl4pPr>
            <a:lvl5pPr>
              <a:defRPr sz="1600">
                <a:latin typeface="Marianne" panose="02000000000000000000" pitchFamily="2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907967" y="6492875"/>
            <a:ext cx="2743200" cy="365125"/>
          </a:xfrm>
        </p:spPr>
        <p:txBody>
          <a:bodyPr/>
          <a:lstStyle>
            <a:lvl1pPr algn="ctr">
              <a:defRPr sz="900">
                <a:latin typeface="Marianne Light" panose="02000000000000000000" pitchFamily="2" charset="0"/>
              </a:defRPr>
            </a:lvl1pPr>
          </a:lstStyle>
          <a:p>
            <a:fld id="{05ED2FD2-FC14-4BFB-BC19-F49B9F6B197A}" type="datetime1">
              <a:rPr lang="fr-FR" smtClean="0"/>
              <a:pPr/>
              <a:t>31/01/2024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06052" y="6522928"/>
            <a:ext cx="2743200" cy="322768"/>
          </a:xfrm>
        </p:spPr>
        <p:txBody>
          <a:bodyPr/>
          <a:lstStyle>
            <a:lvl1pPr algn="l">
              <a:defRPr sz="900">
                <a:latin typeface="Marianne Light" panose="02000000000000000000" pitchFamily="2" charset="0"/>
              </a:defRPr>
            </a:lvl1pPr>
          </a:lstStyle>
          <a:p>
            <a:fld id="{04E1D17B-B724-472F-BED0-3567D97250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506053" y="1087120"/>
            <a:ext cx="11179891" cy="42770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>
                <a:solidFill>
                  <a:schemeClr val="bg2">
                    <a:lumMod val="50000"/>
                  </a:schemeClr>
                </a:solidFill>
                <a:latin typeface="Marianne Medium" panose="02000000000000000000" pitchFamily="2" charset="0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Titre 4"/>
          <p:cNvSpPr>
            <a:spLocks noGrp="1"/>
          </p:cNvSpPr>
          <p:nvPr>
            <p:ph type="title"/>
          </p:nvPr>
        </p:nvSpPr>
        <p:spPr>
          <a:xfrm>
            <a:off x="506052" y="259492"/>
            <a:ext cx="11179892" cy="646049"/>
          </a:xfrm>
        </p:spPr>
        <p:txBody>
          <a:bodyPr>
            <a:noAutofit/>
          </a:bodyPr>
          <a:lstStyle>
            <a:lvl1pPr>
              <a:defRPr sz="3600" b="0" cap="none" spc="-50" baseline="0">
                <a:solidFill>
                  <a:srgbClr val="000091"/>
                </a:solidFill>
                <a:latin typeface="Marianne Medium" panose="02000000000000000000" pitchFamily="2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1" name="Espace réservé du pied de page 6"/>
          <p:cNvSpPr txBox="1">
            <a:spLocks/>
          </p:cNvSpPr>
          <p:nvPr userDrawn="1"/>
        </p:nvSpPr>
        <p:spPr>
          <a:xfrm>
            <a:off x="10346399" y="6481616"/>
            <a:ext cx="1740826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Direction</a:t>
            </a:r>
          </a:p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de la sécurité sociale</a:t>
            </a:r>
            <a:endParaRPr lang="fr-FR" sz="1000" dirty="0">
              <a:solidFill>
                <a:schemeClr val="tx1"/>
              </a:solidFill>
              <a:latin typeface="Marianne" panose="02000000000000000000" pitchFamily="2" charset="0"/>
            </a:endParaRP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914896"/>
            <a:ext cx="3026664" cy="0"/>
          </a:xfrm>
          <a:prstGeom prst="line">
            <a:avLst/>
          </a:prstGeom>
          <a:ln w="25400">
            <a:solidFill>
              <a:srgbClr val="00009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962234"/>
            <a:ext cx="2386584" cy="3059"/>
          </a:xfrm>
          <a:prstGeom prst="line">
            <a:avLst/>
          </a:prstGeom>
          <a:ln w="2540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>
            <a:off x="10280021" y="6576781"/>
            <a:ext cx="0" cy="282028"/>
          </a:xfrm>
          <a:prstGeom prst="line">
            <a:avLst/>
          </a:prstGeom>
          <a:ln w="1905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 flipH="1">
            <a:off x="10323421" y="6430247"/>
            <a:ext cx="1679" cy="427753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42374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6054" y="1181100"/>
            <a:ext cx="11179891" cy="513000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latin typeface="Marianne" panose="02000000000000000000" pitchFamily="2" charset="0"/>
              </a:defRPr>
            </a:lvl1pPr>
            <a:lvl2pPr marL="685800" indent="-2286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latin typeface="Marianne" panose="02000000000000000000" pitchFamily="2" charset="0"/>
              </a:defRPr>
            </a:lvl2pPr>
            <a:lvl3pPr marL="1143000" indent="-2286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latin typeface="Marianne" panose="02000000000000000000" pitchFamily="2" charset="0"/>
              </a:defRPr>
            </a:lvl3pPr>
            <a:lvl4pPr>
              <a:defRPr sz="1600">
                <a:latin typeface="Marianne" panose="02000000000000000000" pitchFamily="2" charset="0"/>
              </a:defRPr>
            </a:lvl4pPr>
            <a:lvl5pPr>
              <a:defRPr sz="1600">
                <a:latin typeface="Marianne" panose="02000000000000000000" pitchFamily="2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907967" y="6492875"/>
            <a:ext cx="2743200" cy="365125"/>
          </a:xfrm>
        </p:spPr>
        <p:txBody>
          <a:bodyPr/>
          <a:lstStyle>
            <a:lvl1pPr algn="ctr">
              <a:defRPr sz="900">
                <a:latin typeface="Marianne Light" panose="02000000000000000000" pitchFamily="2" charset="0"/>
              </a:defRPr>
            </a:lvl1pPr>
          </a:lstStyle>
          <a:p>
            <a:fld id="{6A88D15F-064A-4089-8287-365A9713BF80}" type="datetime1">
              <a:rPr lang="fr-FR" smtClean="0"/>
              <a:pPr/>
              <a:t>31/01/2024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06052" y="6527981"/>
            <a:ext cx="2743200" cy="322768"/>
          </a:xfrm>
        </p:spPr>
        <p:txBody>
          <a:bodyPr/>
          <a:lstStyle>
            <a:lvl1pPr algn="l">
              <a:defRPr sz="900">
                <a:latin typeface="Marianne Light" panose="02000000000000000000" pitchFamily="2" charset="0"/>
              </a:defRPr>
            </a:lvl1pPr>
          </a:lstStyle>
          <a:p>
            <a:fld id="{3492DEED-D3AC-4802-9689-308DB40E125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4"/>
          <p:cNvSpPr>
            <a:spLocks noGrp="1"/>
          </p:cNvSpPr>
          <p:nvPr>
            <p:ph type="title"/>
          </p:nvPr>
        </p:nvSpPr>
        <p:spPr>
          <a:xfrm>
            <a:off x="506052" y="259492"/>
            <a:ext cx="11179892" cy="646049"/>
          </a:xfrm>
        </p:spPr>
        <p:txBody>
          <a:bodyPr>
            <a:noAutofit/>
          </a:bodyPr>
          <a:lstStyle>
            <a:lvl1pPr>
              <a:defRPr sz="3600" b="0" cap="none" spc="-50" baseline="0">
                <a:solidFill>
                  <a:srgbClr val="000091"/>
                </a:solidFill>
                <a:latin typeface="Marianne Medium" panose="02000000000000000000" pitchFamily="2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1" name="Espace réservé du pied de page 6"/>
          <p:cNvSpPr txBox="1">
            <a:spLocks/>
          </p:cNvSpPr>
          <p:nvPr userDrawn="1"/>
        </p:nvSpPr>
        <p:spPr>
          <a:xfrm>
            <a:off x="10346399" y="6481616"/>
            <a:ext cx="1740826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Direction</a:t>
            </a:r>
          </a:p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de la sécurité sociale</a:t>
            </a:r>
            <a:endParaRPr lang="fr-FR" sz="1000" dirty="0">
              <a:solidFill>
                <a:schemeClr val="tx1"/>
              </a:solidFill>
              <a:latin typeface="Marianne" panose="02000000000000000000" pitchFamily="2" charset="0"/>
            </a:endParaRP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914896"/>
            <a:ext cx="3026664" cy="0"/>
          </a:xfrm>
          <a:prstGeom prst="line">
            <a:avLst/>
          </a:prstGeom>
          <a:ln w="25400">
            <a:solidFill>
              <a:srgbClr val="00009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962234"/>
            <a:ext cx="2386584" cy="3059"/>
          </a:xfrm>
          <a:prstGeom prst="line">
            <a:avLst/>
          </a:prstGeom>
          <a:ln w="2540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>
            <a:off x="10280021" y="6576781"/>
            <a:ext cx="0" cy="282028"/>
          </a:xfrm>
          <a:prstGeom prst="line">
            <a:avLst/>
          </a:prstGeom>
          <a:ln w="1905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 flipH="1">
            <a:off x="10323421" y="6430247"/>
            <a:ext cx="1679" cy="427753"/>
          </a:xfrm>
          <a:prstGeom prst="line">
            <a:avLst/>
          </a:prstGeom>
          <a:ln w="19050">
            <a:solidFill>
              <a:srgbClr val="00009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57634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06054" y="1180800"/>
            <a:ext cx="5513746" cy="5130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199" y="1180800"/>
            <a:ext cx="5513745" cy="5130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724399" y="6527981"/>
            <a:ext cx="2743200" cy="317754"/>
          </a:xfrm>
        </p:spPr>
        <p:txBody>
          <a:bodyPr/>
          <a:lstStyle>
            <a:lvl1pPr algn="ctr">
              <a:defRPr sz="900">
                <a:latin typeface="Marianne Light" panose="02000000000000000000" pitchFamily="2" charset="0"/>
              </a:defRPr>
            </a:lvl1pPr>
          </a:lstStyle>
          <a:p>
            <a:fld id="{EC15913E-DEED-467C-8C7B-34E255CE8A4C}" type="datetime1">
              <a:rPr lang="fr-FR" smtClean="0"/>
              <a:pPr/>
              <a:t>31/01/2024</a:t>
            </a:fld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496977" y="6527980"/>
            <a:ext cx="2743200" cy="324000"/>
          </a:xfrm>
        </p:spPr>
        <p:txBody>
          <a:bodyPr/>
          <a:lstStyle>
            <a:lvl1pPr algn="l">
              <a:defRPr sz="900">
                <a:latin typeface="Marianne Light" panose="02000000000000000000" pitchFamily="2" charset="0"/>
              </a:defRPr>
            </a:lvl1pPr>
          </a:lstStyle>
          <a:p>
            <a:fld id="{EE101142-BFE4-46C1-946B-93C78A7BE89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6"/>
          <p:cNvSpPr txBox="1">
            <a:spLocks/>
          </p:cNvSpPr>
          <p:nvPr userDrawn="1"/>
        </p:nvSpPr>
        <p:spPr>
          <a:xfrm>
            <a:off x="10346399" y="6481616"/>
            <a:ext cx="1740826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Direction</a:t>
            </a:r>
          </a:p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de la sécurité sociale</a:t>
            </a:r>
            <a:endParaRPr lang="fr-FR" sz="1000" dirty="0">
              <a:solidFill>
                <a:schemeClr val="tx1"/>
              </a:solidFill>
              <a:latin typeface="Marianne" panose="02000000000000000000" pitchFamily="2" charset="0"/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0280021" y="6576781"/>
            <a:ext cx="0" cy="282028"/>
          </a:xfrm>
          <a:prstGeom prst="line">
            <a:avLst/>
          </a:prstGeom>
          <a:ln w="1905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 flipH="1">
            <a:off x="10323421" y="6430247"/>
            <a:ext cx="1679" cy="427753"/>
          </a:xfrm>
          <a:prstGeom prst="line">
            <a:avLst/>
          </a:prstGeom>
          <a:ln w="19050">
            <a:solidFill>
              <a:srgbClr val="00009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>
            <a:off x="0" y="914896"/>
            <a:ext cx="3026664" cy="0"/>
          </a:xfrm>
          <a:prstGeom prst="line">
            <a:avLst/>
          </a:prstGeom>
          <a:ln w="25400">
            <a:solidFill>
              <a:srgbClr val="00009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>
            <a:off x="0" y="962234"/>
            <a:ext cx="2386584" cy="3059"/>
          </a:xfrm>
          <a:prstGeom prst="line">
            <a:avLst/>
          </a:prstGeom>
          <a:ln w="2540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itre 4"/>
          <p:cNvSpPr>
            <a:spLocks noGrp="1"/>
          </p:cNvSpPr>
          <p:nvPr>
            <p:ph type="title"/>
          </p:nvPr>
        </p:nvSpPr>
        <p:spPr>
          <a:xfrm>
            <a:off x="506052" y="259492"/>
            <a:ext cx="11179892" cy="646049"/>
          </a:xfrm>
        </p:spPr>
        <p:txBody>
          <a:bodyPr>
            <a:noAutofit/>
          </a:bodyPr>
          <a:lstStyle>
            <a:lvl1pPr>
              <a:defRPr sz="3600" b="0" cap="none" spc="-50" baseline="0">
                <a:solidFill>
                  <a:srgbClr val="000091"/>
                </a:solidFill>
                <a:latin typeface="Marianne Medium" panose="02000000000000000000" pitchFamily="2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9365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907967" y="6492875"/>
            <a:ext cx="2743200" cy="365125"/>
          </a:xfrm>
        </p:spPr>
        <p:txBody>
          <a:bodyPr/>
          <a:lstStyle>
            <a:lvl1pPr algn="ctr">
              <a:defRPr sz="900">
                <a:latin typeface="Marianne Light" panose="02000000000000000000" pitchFamily="2" charset="0"/>
              </a:defRPr>
            </a:lvl1pPr>
          </a:lstStyle>
          <a:p>
            <a:fld id="{A603F930-4957-4706-8BC7-1C75CCE9B242}" type="datetime1">
              <a:rPr lang="fr-FR" smtClean="0"/>
              <a:pPr/>
              <a:t>31/01/2024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06052" y="6527981"/>
            <a:ext cx="2743200" cy="322768"/>
          </a:xfrm>
        </p:spPr>
        <p:txBody>
          <a:bodyPr/>
          <a:lstStyle>
            <a:lvl1pPr algn="l">
              <a:defRPr sz="900">
                <a:latin typeface="Marianne Light" panose="02000000000000000000" pitchFamily="2" charset="0"/>
              </a:defRPr>
            </a:lvl1pPr>
          </a:lstStyle>
          <a:p>
            <a:fld id="{FCAB8ADF-4DA5-4D8E-AC6B-904C7255BD6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506053" y="1087120"/>
            <a:ext cx="11179891" cy="42770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>
                <a:solidFill>
                  <a:schemeClr val="bg1">
                    <a:lumMod val="50000"/>
                  </a:schemeClr>
                </a:solidFill>
                <a:latin typeface="Marianne Medium" panose="02000000000000000000" pitchFamily="2" charset="0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Titre 4"/>
          <p:cNvSpPr>
            <a:spLocks noGrp="1"/>
          </p:cNvSpPr>
          <p:nvPr>
            <p:ph type="title"/>
          </p:nvPr>
        </p:nvSpPr>
        <p:spPr>
          <a:xfrm>
            <a:off x="506052" y="259492"/>
            <a:ext cx="11179892" cy="646049"/>
          </a:xfrm>
        </p:spPr>
        <p:txBody>
          <a:bodyPr>
            <a:noAutofit/>
          </a:bodyPr>
          <a:lstStyle>
            <a:lvl1pPr>
              <a:defRPr sz="3600" b="0" cap="none" spc="-50" baseline="0">
                <a:solidFill>
                  <a:srgbClr val="000091"/>
                </a:solidFill>
                <a:latin typeface="Marianne Medium" panose="02000000000000000000" pitchFamily="2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1" name="Espace réservé du pied de page 6"/>
          <p:cNvSpPr txBox="1">
            <a:spLocks/>
          </p:cNvSpPr>
          <p:nvPr userDrawn="1"/>
        </p:nvSpPr>
        <p:spPr>
          <a:xfrm>
            <a:off x="10346399" y="6481616"/>
            <a:ext cx="1740826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Direction</a:t>
            </a:r>
          </a:p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de la sécurité sociale</a:t>
            </a:r>
            <a:endParaRPr lang="fr-FR" sz="1000" dirty="0">
              <a:solidFill>
                <a:schemeClr val="tx1"/>
              </a:solidFill>
              <a:latin typeface="Marianne" panose="02000000000000000000" pitchFamily="2" charset="0"/>
            </a:endParaRP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914896"/>
            <a:ext cx="3026664" cy="0"/>
          </a:xfrm>
          <a:prstGeom prst="line">
            <a:avLst/>
          </a:prstGeom>
          <a:ln w="25400">
            <a:solidFill>
              <a:srgbClr val="00009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962234"/>
            <a:ext cx="2386584" cy="3059"/>
          </a:xfrm>
          <a:prstGeom prst="line">
            <a:avLst/>
          </a:prstGeom>
          <a:ln w="2540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>
            <a:off x="10280021" y="6576781"/>
            <a:ext cx="0" cy="282028"/>
          </a:xfrm>
          <a:prstGeom prst="line">
            <a:avLst/>
          </a:prstGeom>
          <a:ln w="1905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 flipH="1">
            <a:off x="10323421" y="6430247"/>
            <a:ext cx="1679" cy="427753"/>
          </a:xfrm>
          <a:prstGeom prst="line">
            <a:avLst/>
          </a:prstGeom>
          <a:ln w="19050">
            <a:solidFill>
              <a:srgbClr val="00009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Espace réservé du contenu 2"/>
          <p:cNvSpPr>
            <a:spLocks noGrp="1"/>
          </p:cNvSpPr>
          <p:nvPr>
            <p:ph sz="half" idx="14"/>
          </p:nvPr>
        </p:nvSpPr>
        <p:spPr>
          <a:xfrm>
            <a:off x="506054" y="1625054"/>
            <a:ext cx="5513746" cy="474773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17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199" y="1625054"/>
            <a:ext cx="5513745" cy="474773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71733532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724399" y="6492874"/>
            <a:ext cx="2743200" cy="365125"/>
          </a:xfrm>
        </p:spPr>
        <p:txBody>
          <a:bodyPr/>
          <a:lstStyle>
            <a:lvl1pPr algn="ctr">
              <a:defRPr sz="900">
                <a:latin typeface="Marianne Light" panose="02000000000000000000" pitchFamily="2" charset="0"/>
              </a:defRPr>
            </a:lvl1pPr>
          </a:lstStyle>
          <a:p>
            <a:fld id="{17C7D494-E8F7-4FCF-A59B-F5580C05D04D}" type="datetime1">
              <a:rPr lang="fr-FR" smtClean="0"/>
              <a:pPr/>
              <a:t>31/01/2024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506054" y="6492875"/>
            <a:ext cx="2743200" cy="365125"/>
          </a:xfrm>
        </p:spPr>
        <p:txBody>
          <a:bodyPr/>
          <a:lstStyle>
            <a:lvl1pPr algn="l">
              <a:defRPr sz="900">
                <a:latin typeface="Marianne Light" panose="02000000000000000000" pitchFamily="2" charset="0"/>
              </a:defRPr>
            </a:lvl1pPr>
          </a:lstStyle>
          <a:p>
            <a:fld id="{C1823B0A-DB99-4DAE-96EA-7ED1CB6855B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pied de page 6"/>
          <p:cNvSpPr txBox="1">
            <a:spLocks/>
          </p:cNvSpPr>
          <p:nvPr userDrawn="1"/>
        </p:nvSpPr>
        <p:spPr>
          <a:xfrm>
            <a:off x="10346399" y="6481616"/>
            <a:ext cx="1740826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Direction</a:t>
            </a:r>
          </a:p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de la sécurité sociale</a:t>
            </a:r>
            <a:endParaRPr lang="fr-FR" sz="1000" dirty="0">
              <a:solidFill>
                <a:schemeClr val="tx1"/>
              </a:solidFill>
              <a:latin typeface="Marianne" panose="02000000000000000000" pitchFamily="2" charset="0"/>
            </a:endParaRP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10280021" y="6576781"/>
            <a:ext cx="0" cy="282028"/>
          </a:xfrm>
          <a:prstGeom prst="line">
            <a:avLst/>
          </a:prstGeom>
          <a:ln w="1905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 flipH="1">
            <a:off x="10323421" y="6430247"/>
            <a:ext cx="1679" cy="427753"/>
          </a:xfrm>
          <a:prstGeom prst="line">
            <a:avLst/>
          </a:prstGeom>
          <a:ln w="19050">
            <a:solidFill>
              <a:srgbClr val="00009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664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6054" y="457200"/>
            <a:ext cx="4450957" cy="1600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rgbClr val="00009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5611" y="457200"/>
            <a:ext cx="6500333" cy="57149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6054" y="2122822"/>
            <a:ext cx="4450957" cy="40493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723200" y="6484519"/>
            <a:ext cx="2743200" cy="365125"/>
          </a:xfrm>
        </p:spPr>
        <p:txBody>
          <a:bodyPr/>
          <a:lstStyle>
            <a:lvl1pPr algn="ctr">
              <a:defRPr sz="900">
                <a:latin typeface="Marianne Light" panose="02000000000000000000" pitchFamily="2" charset="0"/>
              </a:defRPr>
            </a:lvl1pPr>
          </a:lstStyle>
          <a:p>
            <a:fld id="{796C1A70-8C17-4E2E-9E51-86B3C98471EB}" type="datetime1">
              <a:rPr lang="fr-FR" smtClean="0"/>
              <a:pPr/>
              <a:t>31/01/2024</a:t>
            </a:fld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506054" y="6484519"/>
            <a:ext cx="2743200" cy="365125"/>
          </a:xfrm>
        </p:spPr>
        <p:txBody>
          <a:bodyPr/>
          <a:lstStyle>
            <a:lvl1pPr algn="l">
              <a:defRPr sz="900">
                <a:latin typeface="Marianne Light" panose="02000000000000000000" pitchFamily="2" charset="0"/>
              </a:defRPr>
            </a:lvl1pPr>
          </a:lstStyle>
          <a:p>
            <a:fld id="{76BFFBA1-D441-4ACE-A4EE-5CAF44B2BFD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6"/>
          <p:cNvSpPr txBox="1">
            <a:spLocks/>
          </p:cNvSpPr>
          <p:nvPr userDrawn="1"/>
        </p:nvSpPr>
        <p:spPr>
          <a:xfrm>
            <a:off x="10346399" y="6481616"/>
            <a:ext cx="1740826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Direction</a:t>
            </a:r>
          </a:p>
          <a:p>
            <a:pPr algn="l"/>
            <a:r>
              <a:rPr lang="fr-FR" sz="1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de la sécurité sociale</a:t>
            </a:r>
            <a:endParaRPr lang="fr-FR" sz="1000" dirty="0">
              <a:solidFill>
                <a:schemeClr val="tx1"/>
              </a:solidFill>
              <a:latin typeface="Marianne" panose="02000000000000000000" pitchFamily="2" charset="0"/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0280021" y="6576781"/>
            <a:ext cx="0" cy="282028"/>
          </a:xfrm>
          <a:prstGeom prst="line">
            <a:avLst/>
          </a:prstGeom>
          <a:ln w="19050">
            <a:solidFill>
              <a:srgbClr val="68A53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 flipH="1">
            <a:off x="10323421" y="6430247"/>
            <a:ext cx="1679" cy="427753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19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724400" y="64778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arianne Light" panose="02000000000000000000" pitchFamily="2" charset="0"/>
              </a:defRPr>
            </a:lvl1pPr>
          </a:lstStyle>
          <a:p>
            <a:fld id="{E0B9DFD8-23E0-43C3-B7DF-9757BFEB2448}" type="datetime1">
              <a:rPr lang="fr-FR" smtClean="0"/>
              <a:pPr/>
              <a:t>31/01/2024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8200" y="649354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Marianne Light" panose="02000000000000000000" pitchFamily="2" charset="0"/>
              </a:defRPr>
            </a:lvl1pPr>
          </a:lstStyle>
          <a:p>
            <a:fld id="{B8ED5F09-128B-4FCF-A6F2-4CD09D525C3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61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  <p:sldLayoutId id="2147483650" r:id="rId4"/>
    <p:sldLayoutId id="2147483660" r:id="rId5"/>
    <p:sldLayoutId id="2147483652" r:id="rId6"/>
    <p:sldLayoutId id="2147483661" r:id="rId7"/>
    <p:sldLayoutId id="2147483655" r:id="rId8"/>
    <p:sldLayoutId id="2147483656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0091"/>
          </a:solidFill>
          <a:latin typeface="Marianne Medium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lang="fr-FR" sz="2000" kern="1200" dirty="0" smtClean="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lang="fr-FR" sz="1800" kern="1200" dirty="0" smtClean="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lang="fr-FR" sz="1600" kern="1200" dirty="0" smtClean="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Protocole d’accord sur la biologie médicale 2024-2026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7823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506050" y="2216796"/>
            <a:ext cx="11179889" cy="5771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 smtClean="0"/>
              <a:t>Le protocole d’accord sur la biologie médicale pour la période 2024-2026 a été signé le </a:t>
            </a:r>
            <a:r>
              <a:rPr lang="fr-FR" dirty="0" smtClean="0"/>
              <a:t>27 juillet </a:t>
            </a:r>
            <a:r>
              <a:rPr lang="fr-FR" dirty="0" smtClean="0"/>
              <a:t>2023. Il prévoit : 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D15F-064A-4089-8287-365A9713BF80}" type="datetime1">
              <a:rPr lang="fr-FR" smtClean="0"/>
              <a:pPr/>
              <a:t>31/01/2024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1. Une enveloppe de dépenses de biologie de 11,4 Mds € sur 3 ans</a:t>
            </a:r>
            <a:endParaRPr lang="fr-FR" sz="2800" dirty="0"/>
          </a:p>
        </p:txBody>
      </p:sp>
      <p:sp>
        <p:nvSpPr>
          <p:cNvPr id="8" name="Espace réservé du contenu 5"/>
          <p:cNvSpPr txBox="1">
            <a:spLocks/>
          </p:cNvSpPr>
          <p:nvPr/>
        </p:nvSpPr>
        <p:spPr>
          <a:xfrm>
            <a:off x="1110649" y="3198159"/>
            <a:ext cx="3797318" cy="1235276"/>
          </a:xfrm>
          <a:prstGeom prst="rect">
            <a:avLst/>
          </a:prstGeom>
          <a:ln>
            <a:solidFill>
              <a:srgbClr val="00009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1900" dirty="0" smtClean="0"/>
              <a:t>Un montant servant de base à la définition des enveloppes annuelles (périmètre AMO) de </a:t>
            </a:r>
            <a:r>
              <a:rPr lang="fr-FR" sz="1900" b="1" dirty="0" smtClean="0"/>
              <a:t>3,769 Mds €</a:t>
            </a:r>
            <a:endParaRPr lang="fr-FR" sz="1900" b="1" dirty="0"/>
          </a:p>
        </p:txBody>
      </p:sp>
      <p:sp>
        <p:nvSpPr>
          <p:cNvPr id="9" name="Espace réservé du contenu 5"/>
          <p:cNvSpPr txBox="1">
            <a:spLocks/>
          </p:cNvSpPr>
          <p:nvPr/>
        </p:nvSpPr>
        <p:spPr>
          <a:xfrm>
            <a:off x="7267788" y="3312329"/>
            <a:ext cx="3544917" cy="859239"/>
          </a:xfrm>
          <a:prstGeom prst="rect">
            <a:avLst/>
          </a:prstGeom>
          <a:ln>
            <a:solidFill>
              <a:srgbClr val="00009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900" dirty="0" smtClean="0"/>
              <a:t>Une évolution annuelle de ce montant de </a:t>
            </a:r>
            <a:r>
              <a:rPr lang="fr-FR" sz="1900" b="1" dirty="0" smtClean="0"/>
              <a:t>+0,4 %</a:t>
            </a:r>
            <a:endParaRPr lang="fr-FR" sz="1900" b="1" dirty="0"/>
          </a:p>
        </p:txBody>
      </p:sp>
      <p:sp>
        <p:nvSpPr>
          <p:cNvPr id="10" name="Espace réservé du contenu 5"/>
          <p:cNvSpPr txBox="1">
            <a:spLocks/>
          </p:cNvSpPr>
          <p:nvPr/>
        </p:nvSpPr>
        <p:spPr>
          <a:xfrm>
            <a:off x="5969085" y="3469711"/>
            <a:ext cx="620963" cy="506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dirty="0" smtClean="0">
                <a:solidFill>
                  <a:srgbClr val="000091"/>
                </a:solidFill>
              </a:rPr>
              <a:t>+</a:t>
            </a:r>
            <a:endParaRPr lang="fr-FR" sz="3200" b="1" dirty="0">
              <a:solidFill>
                <a:srgbClr val="000091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652387"/>
              </p:ext>
            </p:extLst>
          </p:nvPr>
        </p:nvGraphicFramePr>
        <p:xfrm>
          <a:off x="1593696" y="5181847"/>
          <a:ext cx="9004600" cy="1311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150">
                  <a:extLst>
                    <a:ext uri="{9D8B030D-6E8A-4147-A177-3AD203B41FA5}">
                      <a16:colId xmlns:a16="http://schemas.microsoft.com/office/drawing/2014/main" val="4205946340"/>
                    </a:ext>
                  </a:extLst>
                </a:gridCol>
                <a:gridCol w="2251150">
                  <a:extLst>
                    <a:ext uri="{9D8B030D-6E8A-4147-A177-3AD203B41FA5}">
                      <a16:colId xmlns:a16="http://schemas.microsoft.com/office/drawing/2014/main" val="1370444099"/>
                    </a:ext>
                  </a:extLst>
                </a:gridCol>
                <a:gridCol w="2251150">
                  <a:extLst>
                    <a:ext uri="{9D8B030D-6E8A-4147-A177-3AD203B41FA5}">
                      <a16:colId xmlns:a16="http://schemas.microsoft.com/office/drawing/2014/main" val="3163414894"/>
                    </a:ext>
                  </a:extLst>
                </a:gridCol>
                <a:gridCol w="2251150">
                  <a:extLst>
                    <a:ext uri="{9D8B030D-6E8A-4147-A177-3AD203B41FA5}">
                      <a16:colId xmlns:a16="http://schemas.microsoft.com/office/drawing/2014/main" val="3783881165"/>
                    </a:ext>
                  </a:extLst>
                </a:gridCol>
              </a:tblGrid>
              <a:tr h="67722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2024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2025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2026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2024-2026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820592"/>
                  </a:ext>
                </a:extLst>
              </a:tr>
              <a:tr h="63380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3,78 Mds 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3,8 Mds 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3,81 Ms</a:t>
                      </a:r>
                      <a:r>
                        <a:rPr lang="fr-FR" baseline="0" dirty="0" smtClean="0"/>
                        <a:t> 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11,4</a:t>
                      </a:r>
                      <a:r>
                        <a:rPr lang="fr-FR" b="1" baseline="0" dirty="0" smtClean="0"/>
                        <a:t> Mds €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058877"/>
                  </a:ext>
                </a:extLst>
              </a:tr>
            </a:tbl>
          </a:graphicData>
        </a:graphic>
      </p:graphicFrame>
      <p:sp>
        <p:nvSpPr>
          <p:cNvPr id="11" name="Espace réservé du contenu 5"/>
          <p:cNvSpPr txBox="1">
            <a:spLocks/>
          </p:cNvSpPr>
          <p:nvPr/>
        </p:nvSpPr>
        <p:spPr>
          <a:xfrm>
            <a:off x="3724187" y="4734401"/>
            <a:ext cx="5110760" cy="396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b="1" dirty="0" smtClean="0"/>
              <a:t>Montant des enveloppes annuelles de dépenses</a:t>
            </a:r>
            <a:endParaRPr lang="fr-FR" sz="1600" b="1" dirty="0"/>
          </a:p>
        </p:txBody>
      </p:sp>
      <p:sp>
        <p:nvSpPr>
          <p:cNvPr id="12" name="Espace réservé du contenu 5"/>
          <p:cNvSpPr txBox="1">
            <a:spLocks/>
          </p:cNvSpPr>
          <p:nvPr/>
        </p:nvSpPr>
        <p:spPr>
          <a:xfrm>
            <a:off x="506050" y="1076792"/>
            <a:ext cx="11179889" cy="577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 smtClean="0"/>
              <a:t>Le protocole d’accord permet une contractualisation des dépenses AMO sur l’ensemble des dépenses AMO sur les actes de biologie remboursées </a:t>
            </a:r>
            <a:r>
              <a:rPr lang="fr-FR" dirty="0" smtClean="0"/>
              <a:t>par </a:t>
            </a:r>
            <a:r>
              <a:rPr lang="fr-FR" dirty="0" smtClean="0"/>
              <a:t>la CNAM (en </a:t>
            </a:r>
            <a:r>
              <a:rPr lang="fr-FR" dirty="0" smtClean="0"/>
              <a:t>ville et en établissements de santé pour l’activité externe)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4761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246233" y="1350268"/>
            <a:ext cx="11315847" cy="377734"/>
          </a:xfrm>
        </p:spPr>
        <p:txBody>
          <a:bodyPr>
            <a:normAutofit lnSpcReduction="10000"/>
          </a:bodyPr>
          <a:lstStyle/>
          <a:p>
            <a:r>
              <a:rPr lang="fr-FR" b="1" dirty="0" smtClean="0"/>
              <a:t>Les prévisions de dépenses sont contrôlées régulièrement par les parties au protocole*</a:t>
            </a:r>
            <a:r>
              <a:rPr lang="fr-FR" dirty="0" smtClean="0"/>
              <a:t> : 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D15F-064A-4089-8287-365A9713BF80}" type="datetime1">
              <a:rPr lang="fr-FR" smtClean="0"/>
              <a:pPr/>
              <a:t>31/01/2024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46233" y="153532"/>
            <a:ext cx="11945767" cy="646049"/>
          </a:xfrm>
        </p:spPr>
        <p:txBody>
          <a:bodyPr/>
          <a:lstStyle/>
          <a:p>
            <a:r>
              <a:rPr lang="fr-FR" sz="2800" dirty="0" smtClean="0"/>
              <a:t>2. Des mesures de régulation pour assurer le respect des enveloppes</a:t>
            </a:r>
            <a:endParaRPr lang="fr-FR" sz="2800" dirty="0"/>
          </a:p>
        </p:txBody>
      </p:sp>
      <p:sp>
        <p:nvSpPr>
          <p:cNvPr id="11" name="Espace réservé du contenu 5"/>
          <p:cNvSpPr txBox="1">
            <a:spLocks/>
          </p:cNvSpPr>
          <p:nvPr/>
        </p:nvSpPr>
        <p:spPr>
          <a:xfrm>
            <a:off x="406781" y="1932944"/>
            <a:ext cx="2395367" cy="465314"/>
          </a:xfrm>
          <a:prstGeom prst="rect">
            <a:avLst/>
          </a:prstGeom>
          <a:ln>
            <a:solidFill>
              <a:srgbClr val="00009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800" dirty="0" smtClean="0"/>
              <a:t>A l’automne N-1</a:t>
            </a:r>
            <a:endParaRPr lang="fr-FR" sz="1800" dirty="0"/>
          </a:p>
        </p:txBody>
      </p:sp>
      <p:sp>
        <p:nvSpPr>
          <p:cNvPr id="12" name="Espace réservé du contenu 5"/>
          <p:cNvSpPr txBox="1">
            <a:spLocks/>
          </p:cNvSpPr>
          <p:nvPr/>
        </p:nvSpPr>
        <p:spPr>
          <a:xfrm>
            <a:off x="3010053" y="1932944"/>
            <a:ext cx="2643675" cy="465314"/>
          </a:xfrm>
          <a:prstGeom prst="rect">
            <a:avLst/>
          </a:prstGeom>
          <a:ln>
            <a:solidFill>
              <a:srgbClr val="00009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800" dirty="0" smtClean="0"/>
              <a:t>En juin de l’année N</a:t>
            </a:r>
            <a:endParaRPr lang="fr-FR" sz="1800" dirty="0"/>
          </a:p>
        </p:txBody>
      </p:sp>
      <p:sp>
        <p:nvSpPr>
          <p:cNvPr id="13" name="Espace réservé du contenu 5"/>
          <p:cNvSpPr txBox="1">
            <a:spLocks/>
          </p:cNvSpPr>
          <p:nvPr/>
        </p:nvSpPr>
        <p:spPr>
          <a:xfrm>
            <a:off x="5861633" y="1932944"/>
            <a:ext cx="2750889" cy="465314"/>
          </a:xfrm>
          <a:prstGeom prst="rect">
            <a:avLst/>
          </a:prstGeom>
          <a:ln>
            <a:solidFill>
              <a:srgbClr val="00009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800" dirty="0" smtClean="0"/>
              <a:t>En juin de l’année N+1</a:t>
            </a:r>
            <a:endParaRPr lang="fr-FR" sz="1800" dirty="0"/>
          </a:p>
        </p:txBody>
      </p:sp>
      <p:sp>
        <p:nvSpPr>
          <p:cNvPr id="14" name="Espace réservé du contenu 5"/>
          <p:cNvSpPr txBox="1">
            <a:spLocks/>
          </p:cNvSpPr>
          <p:nvPr/>
        </p:nvSpPr>
        <p:spPr>
          <a:xfrm>
            <a:off x="8857127" y="1932944"/>
            <a:ext cx="2704953" cy="465314"/>
          </a:xfrm>
          <a:prstGeom prst="rect">
            <a:avLst/>
          </a:prstGeom>
          <a:ln>
            <a:solidFill>
              <a:srgbClr val="00009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800" dirty="0" smtClean="0"/>
              <a:t>En juin de l’année N+2</a:t>
            </a:r>
            <a:endParaRPr lang="fr-FR" sz="1800" dirty="0"/>
          </a:p>
        </p:txBody>
      </p:sp>
      <p:sp>
        <p:nvSpPr>
          <p:cNvPr id="15" name="Espace réservé du contenu 5"/>
          <p:cNvSpPr txBox="1">
            <a:spLocks/>
          </p:cNvSpPr>
          <p:nvPr/>
        </p:nvSpPr>
        <p:spPr>
          <a:xfrm>
            <a:off x="246233" y="3818344"/>
            <a:ext cx="5199527" cy="1153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/>
              <a:t>Le respect de l’enveloppe est assuré par deux mécanismes de régulation </a:t>
            </a:r>
            <a:r>
              <a:rPr lang="fr-FR" dirty="0" smtClean="0"/>
              <a:t>: </a:t>
            </a:r>
            <a:endParaRPr lang="fr-FR" dirty="0"/>
          </a:p>
        </p:txBody>
      </p:sp>
      <p:sp>
        <p:nvSpPr>
          <p:cNvPr id="16" name="Espace réservé du contenu 5"/>
          <p:cNvSpPr txBox="1">
            <a:spLocks/>
          </p:cNvSpPr>
          <p:nvPr/>
        </p:nvSpPr>
        <p:spPr>
          <a:xfrm>
            <a:off x="6487535" y="4397520"/>
            <a:ext cx="2982685" cy="746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D</a:t>
            </a:r>
            <a:r>
              <a:rPr lang="fr-FR" sz="1800" dirty="0" smtClean="0"/>
              <a:t>es actions de maîtrise médicalisée </a:t>
            </a:r>
            <a:endParaRPr lang="fr-FR" sz="1800" dirty="0"/>
          </a:p>
        </p:txBody>
      </p:sp>
      <p:sp>
        <p:nvSpPr>
          <p:cNvPr id="17" name="Espace réservé du contenu 5"/>
          <p:cNvSpPr txBox="1">
            <a:spLocks/>
          </p:cNvSpPr>
          <p:nvPr/>
        </p:nvSpPr>
        <p:spPr>
          <a:xfrm>
            <a:off x="6487535" y="3372177"/>
            <a:ext cx="4283852" cy="92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 smtClean="0"/>
              <a:t>Des ajustements de cotations à la NABM ou des tarifs par avenant conventionnel</a:t>
            </a:r>
            <a:endParaRPr lang="fr-FR" sz="1800" dirty="0"/>
          </a:p>
        </p:txBody>
      </p:sp>
      <p:sp>
        <p:nvSpPr>
          <p:cNvPr id="18" name="Espace réservé du contenu 5"/>
          <p:cNvSpPr txBox="1">
            <a:spLocks/>
          </p:cNvSpPr>
          <p:nvPr/>
        </p:nvSpPr>
        <p:spPr>
          <a:xfrm>
            <a:off x="246233" y="5225428"/>
            <a:ext cx="11732407" cy="11666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 smtClean="0"/>
              <a:t>Plusieurs dépenses ne sont pas prises en compte </a:t>
            </a:r>
            <a:r>
              <a:rPr lang="fr-FR" sz="1800" dirty="0" smtClean="0"/>
              <a:t>pour le contrôle du respect de l’enveloppe annuelle :</a:t>
            </a:r>
          </a:p>
          <a:p>
            <a:pPr lvl="1"/>
            <a:r>
              <a:rPr lang="fr-FR" sz="1400" dirty="0" smtClean="0"/>
              <a:t>Les dépenses issues de « chocs exogènes »</a:t>
            </a:r>
          </a:p>
          <a:p>
            <a:pPr lvl="1"/>
            <a:r>
              <a:rPr lang="fr-FR" sz="1400" dirty="0" smtClean="0"/>
              <a:t>Les dépenses résultant des décisions des pouvoirs publics ouvrant un accès direct à certains examens de biologie  </a:t>
            </a:r>
          </a:p>
          <a:p>
            <a:pPr lvl="1"/>
            <a:r>
              <a:rPr lang="fr-FR" sz="1400" dirty="0" smtClean="0"/>
              <a:t>Les actes en lien avec le COVID-19</a:t>
            </a:r>
            <a:endParaRPr lang="fr-FR" sz="1400" dirty="0"/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5653728" y="3834592"/>
            <a:ext cx="667657" cy="278904"/>
          </a:xfrm>
          <a:prstGeom prst="straightConnector1">
            <a:avLst/>
          </a:prstGeom>
          <a:ln>
            <a:solidFill>
              <a:srgbClr val="0000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5653728" y="4297007"/>
            <a:ext cx="667657" cy="207841"/>
          </a:xfrm>
          <a:prstGeom prst="straightConnector1">
            <a:avLst/>
          </a:prstGeom>
          <a:ln>
            <a:solidFill>
              <a:srgbClr val="0000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5"/>
          <p:cNvSpPr txBox="1">
            <a:spLocks/>
          </p:cNvSpPr>
          <p:nvPr/>
        </p:nvSpPr>
        <p:spPr>
          <a:xfrm>
            <a:off x="246233" y="2651597"/>
            <a:ext cx="11315847" cy="377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dirty="0" smtClean="0"/>
              <a:t>* Les données sont également mises à jour et communiquées mensuellement aux organisations syndicales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258619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246233" y="1350267"/>
            <a:ext cx="11315847" cy="975837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Face à la hausse du volume d’actes de biologie, les syndicats de biologistes médicaux et l’Assurance maladie on signé un avenant 12 à la convention sur les biologistes médicaux </a:t>
            </a:r>
            <a:r>
              <a:rPr lang="fr-FR" dirty="0" smtClean="0"/>
              <a:t>le 20 décembre 2023 afin </a:t>
            </a:r>
            <a:r>
              <a:rPr lang="fr-FR" dirty="0" smtClean="0"/>
              <a:t>d’assurer le respect de l’enveloppe de dépenses pour 2024.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46233" y="153532"/>
            <a:ext cx="11945767" cy="646049"/>
          </a:xfrm>
        </p:spPr>
        <p:txBody>
          <a:bodyPr/>
          <a:lstStyle/>
          <a:p>
            <a:r>
              <a:rPr lang="fr-FR" sz="2800" dirty="0"/>
              <a:t>3</a:t>
            </a:r>
            <a:r>
              <a:rPr lang="fr-FR" sz="2800" dirty="0" smtClean="0"/>
              <a:t>. L’avenant 12 : une première application du protocole 2024-2026</a:t>
            </a:r>
            <a:endParaRPr lang="fr-FR" sz="2800" dirty="0"/>
          </a:p>
        </p:txBody>
      </p:sp>
      <p:sp>
        <p:nvSpPr>
          <p:cNvPr id="20" name="Espace réservé du contenu 5"/>
          <p:cNvSpPr txBox="1">
            <a:spLocks/>
          </p:cNvSpPr>
          <p:nvPr/>
        </p:nvSpPr>
        <p:spPr>
          <a:xfrm>
            <a:off x="246233" y="2577488"/>
            <a:ext cx="11315847" cy="614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Cet avenant doit permettre de réduire de 200 M € le tendanciel des dépenses, grâce à : </a:t>
            </a:r>
            <a:endParaRPr lang="fr-FR" dirty="0"/>
          </a:p>
        </p:txBody>
      </p:sp>
      <p:sp>
        <p:nvSpPr>
          <p:cNvPr id="21" name="Espace réservé du contenu 5"/>
          <p:cNvSpPr txBox="1">
            <a:spLocks/>
          </p:cNvSpPr>
          <p:nvPr/>
        </p:nvSpPr>
        <p:spPr>
          <a:xfrm>
            <a:off x="775621" y="3256547"/>
            <a:ext cx="4341809" cy="2839453"/>
          </a:xfrm>
          <a:prstGeom prst="rect">
            <a:avLst/>
          </a:prstGeom>
          <a:ln>
            <a:solidFill>
              <a:srgbClr val="00009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 smtClean="0"/>
              <a:t>Une baisse du B de </a:t>
            </a:r>
            <a:r>
              <a:rPr lang="fr-FR" b="1" dirty="0" smtClean="0"/>
              <a:t>0,01 </a:t>
            </a:r>
            <a:r>
              <a:rPr lang="fr-FR" b="1" dirty="0" smtClean="0"/>
              <a:t>€ au 15 janvier 2024</a:t>
            </a:r>
          </a:p>
          <a:p>
            <a:r>
              <a:rPr lang="fr-FR" sz="1600" dirty="0" smtClean="0"/>
              <a:t>0,25€ en métropole </a:t>
            </a:r>
          </a:p>
          <a:p>
            <a:r>
              <a:rPr lang="fr-FR" sz="1600" dirty="0" smtClean="0"/>
              <a:t>0,30€ aux Antilles</a:t>
            </a:r>
          </a:p>
          <a:p>
            <a:r>
              <a:rPr lang="fr-FR" sz="1600" dirty="0" smtClean="0"/>
              <a:t>0,32€ en Guyane, à la Réunion et à Mayotte</a:t>
            </a:r>
          </a:p>
          <a:p>
            <a:r>
              <a:rPr lang="fr-FR" sz="1600" dirty="0" smtClean="0"/>
              <a:t>Impact estimé sur les établissements de santé : 14 M €</a:t>
            </a:r>
          </a:p>
        </p:txBody>
      </p:sp>
      <p:sp>
        <p:nvSpPr>
          <p:cNvPr id="22" name="Espace réservé du contenu 5"/>
          <p:cNvSpPr txBox="1">
            <a:spLocks/>
          </p:cNvSpPr>
          <p:nvPr/>
        </p:nvSpPr>
        <p:spPr>
          <a:xfrm>
            <a:off x="6219116" y="3256548"/>
            <a:ext cx="4539253" cy="2839452"/>
          </a:xfrm>
          <a:prstGeom prst="rect">
            <a:avLst/>
          </a:prstGeom>
          <a:ln>
            <a:solidFill>
              <a:srgbClr val="00009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fr-FR"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 smtClean="0"/>
              <a:t>Des mesures de maîtrise médicalisée</a:t>
            </a:r>
          </a:p>
          <a:p>
            <a:r>
              <a:rPr lang="fr-FR" sz="1600" dirty="0" smtClean="0"/>
              <a:t>Les dosages de vitamine D</a:t>
            </a:r>
          </a:p>
          <a:p>
            <a:r>
              <a:rPr lang="fr-FR" sz="1600" dirty="0" smtClean="0"/>
              <a:t>Les dosages de TSH</a:t>
            </a:r>
          </a:p>
          <a:p>
            <a:r>
              <a:rPr lang="fr-FR" sz="1600" dirty="0" smtClean="0"/>
              <a:t>Les tests de groupes sanguins</a:t>
            </a:r>
          </a:p>
          <a:p>
            <a:r>
              <a:rPr lang="fr-FR" sz="1600" dirty="0" smtClean="0"/>
              <a:t>Autres mesures à venir proposées par la commission gestion du risque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7689520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9020DA88-E542-46F7-8D3A-D933AC4ABF3E}" vid="{CE13971C-8484-488F-AABC-D89CBC043DA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DSS</Template>
  <TotalTime>145</TotalTime>
  <Words>417</Words>
  <Application>Microsoft Office PowerPoint</Application>
  <PresentationFormat>Grand écran</PresentationFormat>
  <Paragraphs>45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Calibri</vt:lpstr>
      <vt:lpstr>Marianne</vt:lpstr>
      <vt:lpstr>Marianne ExtraBold</vt:lpstr>
      <vt:lpstr>Marianne Light</vt:lpstr>
      <vt:lpstr>Marianne Medium</vt:lpstr>
      <vt:lpstr>Thème Office</vt:lpstr>
      <vt:lpstr>Protocole d’accord sur la biologie médicale 2024-2026</vt:lpstr>
      <vt:lpstr>1. Une enveloppe de dépenses de biologie de 11,4 Mds € sur 3 ans</vt:lpstr>
      <vt:lpstr>2. Des mesures de régulation pour assurer le respect des enveloppes</vt:lpstr>
      <vt:lpstr>3. L’avenant 12 : une première application du protocole 2024-2026</vt:lpstr>
    </vt:vector>
  </TitlesOfParts>
  <Company>BPT/DNUM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ARCADIAS, Annabelle (DSS/SD1/1B)</dc:creator>
  <cp:lastModifiedBy>ARCADIAS, Annabelle (DSS/SD1/1B)</cp:lastModifiedBy>
  <cp:revision>16</cp:revision>
  <cp:lastPrinted>2024-01-31T18:05:11Z</cp:lastPrinted>
  <dcterms:created xsi:type="dcterms:W3CDTF">2024-01-28T18:17:45Z</dcterms:created>
  <dcterms:modified xsi:type="dcterms:W3CDTF">2024-01-31T18:19:04Z</dcterms:modified>
</cp:coreProperties>
</file>