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handoutMasterIdLst>
    <p:handoutMasterId r:id="rId10"/>
  </p:handoutMasterIdLst>
  <p:sldIdLst>
    <p:sldId id="256" r:id="rId2"/>
    <p:sldId id="257" r:id="rId3"/>
    <p:sldId id="267" r:id="rId4"/>
    <p:sldId id="258" r:id="rId5"/>
    <p:sldId id="266" r:id="rId6"/>
    <p:sldId id="260" r:id="rId7"/>
    <p:sldId id="263"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1" autoAdjust="0"/>
    <p:restoredTop sz="94660"/>
  </p:normalViewPr>
  <p:slideViewPr>
    <p:cSldViewPr snapToGrid="0">
      <p:cViewPr varScale="1">
        <p:scale>
          <a:sx n="93" d="100"/>
          <a:sy n="93" d="100"/>
        </p:scale>
        <p:origin x="66" y="246"/>
      </p:cViewPr>
      <p:guideLst/>
    </p:cSldViewPr>
  </p:slideViewPr>
  <p:notesTextViewPr>
    <p:cViewPr>
      <p:scale>
        <a:sx n="1" d="1"/>
        <a:sy n="1" d="1"/>
      </p:scale>
      <p:origin x="0" y="0"/>
    </p:cViewPr>
  </p:notesText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3485A-D55B-4C88-8E44-1A9700D7F72F}" type="datetimeFigureOut">
              <a:rPr lang="fr-FR" smtClean="0"/>
              <a:t>29/01/2024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047073-2962-41F2-9AB3-958B6160E819}" type="slidenum">
              <a:rPr lang="fr-FR" smtClean="0"/>
              <a:t>‹N°›</a:t>
            </a:fld>
            <a:endParaRPr lang="fr-FR"/>
          </a:p>
        </p:txBody>
      </p:sp>
    </p:spTree>
    <p:extLst>
      <p:ext uri="{BB962C8B-B14F-4D97-AF65-F5344CB8AC3E}">
        <p14:creationId xmlns:p14="http://schemas.microsoft.com/office/powerpoint/2010/main" val="3739412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A1596-3517-486F-B529-B8959136CD0A}" type="datetimeFigureOut">
              <a:rPr lang="fr-FR" smtClean="0"/>
              <a:t>29/01/2024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7016C0-344D-45A8-A8A0-811FB70F26CC}" type="slidenum">
              <a:rPr lang="fr-FR" smtClean="0"/>
              <a:t>‹N°›</a:t>
            </a:fld>
            <a:endParaRPr lang="fr-FR"/>
          </a:p>
        </p:txBody>
      </p:sp>
    </p:spTree>
    <p:extLst>
      <p:ext uri="{BB962C8B-B14F-4D97-AF65-F5344CB8AC3E}">
        <p14:creationId xmlns:p14="http://schemas.microsoft.com/office/powerpoint/2010/main" val="1230386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smtClean="0">
                <a:effectLst/>
                <a:latin typeface="Calibri" panose="020F0502020204030204" pitchFamily="34" charset="0"/>
                <a:ea typeface="Calibri" panose="020F0502020204030204" pitchFamily="34" charset="0"/>
                <a:cs typeface="Times New Roman" panose="02020603050405020304" pitchFamily="18" charset="0"/>
              </a:rPr>
              <a:t>Règles actuelles / application / Règles optimales - vecteur ?</a:t>
            </a:r>
          </a:p>
          <a:p>
            <a:endParaRPr lang="fr-FR"/>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3</a:t>
            </a:fld>
            <a:endParaRPr lang="fr-FR"/>
          </a:p>
        </p:txBody>
      </p:sp>
    </p:spTree>
    <p:extLst>
      <p:ext uri="{BB962C8B-B14F-4D97-AF65-F5344CB8AC3E}">
        <p14:creationId xmlns:p14="http://schemas.microsoft.com/office/powerpoint/2010/main" val="3830905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01/02/2024</a:t>
            </a:r>
            <a:endParaRPr lang="fr-FR"/>
          </a:p>
        </p:txBody>
      </p:sp>
      <p:sp>
        <p:nvSpPr>
          <p:cNvPr id="5" name="Espace réservé du pied de page 4"/>
          <p:cNvSpPr>
            <a:spLocks noGrp="1"/>
          </p:cNvSpPr>
          <p:nvPr>
            <p:ph type="ftr" sz="quarter" idx="11"/>
          </p:nvPr>
        </p:nvSpPr>
        <p:spPr/>
        <p:txBody>
          <a:bodyPr/>
          <a:lstStyle/>
          <a:p>
            <a:r>
              <a:rPr lang="fr-FR" smtClean="0"/>
              <a:t>Direction générale de l’offre de soins</a:t>
            </a:r>
            <a:endParaRPr lang="fr-FR"/>
          </a:p>
        </p:txBody>
      </p:sp>
      <p:sp>
        <p:nvSpPr>
          <p:cNvPr id="6" name="Espace réservé du numéro de diapositive 5"/>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2818019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01/02/2024</a:t>
            </a:r>
            <a:endParaRPr lang="fr-FR"/>
          </a:p>
        </p:txBody>
      </p:sp>
      <p:sp>
        <p:nvSpPr>
          <p:cNvPr id="5" name="Espace réservé du pied de page 4"/>
          <p:cNvSpPr>
            <a:spLocks noGrp="1"/>
          </p:cNvSpPr>
          <p:nvPr>
            <p:ph type="ftr" sz="quarter" idx="11"/>
          </p:nvPr>
        </p:nvSpPr>
        <p:spPr/>
        <p:txBody>
          <a:bodyPr/>
          <a:lstStyle/>
          <a:p>
            <a:r>
              <a:rPr lang="fr-FR" smtClean="0"/>
              <a:t>Direction générale de l’offre de soins</a:t>
            </a:r>
            <a:endParaRPr lang="fr-FR"/>
          </a:p>
        </p:txBody>
      </p:sp>
      <p:sp>
        <p:nvSpPr>
          <p:cNvPr id="6" name="Espace réservé du numéro de diapositive 5"/>
          <p:cNvSpPr>
            <a:spLocks noGrp="1"/>
          </p:cNvSpPr>
          <p:nvPr>
            <p:ph type="sldNum" sz="quarter" idx="12"/>
          </p:nvPr>
        </p:nvSpPr>
        <p:spPr/>
        <p:txBody>
          <a:bodyPr/>
          <a:lstStyle/>
          <a:p>
            <a:fld id="{36B90774-7E7C-45DE-BECE-501E5C5B54FB}" type="slidenum">
              <a:rPr lang="fr-FR" smtClean="0"/>
              <a:t>‹N°›</a:t>
            </a:fld>
            <a:endParaRPr lang="fr-F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967" y="74645"/>
            <a:ext cx="1778015" cy="1362269"/>
          </a:xfrm>
          <a:prstGeom prst="rect">
            <a:avLst/>
          </a:prstGeom>
        </p:spPr>
      </p:pic>
    </p:spTree>
    <p:extLst>
      <p:ext uri="{BB962C8B-B14F-4D97-AF65-F5344CB8AC3E}">
        <p14:creationId xmlns:p14="http://schemas.microsoft.com/office/powerpoint/2010/main" val="515037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r>
              <a:rPr lang="fr-FR" smtClean="0"/>
              <a:t>01/02/2024</a:t>
            </a:r>
            <a:endParaRPr lang="fr-FR"/>
          </a:p>
        </p:txBody>
      </p:sp>
      <p:sp>
        <p:nvSpPr>
          <p:cNvPr id="5" name="Espace réservé du pied de page 4"/>
          <p:cNvSpPr>
            <a:spLocks noGrp="1"/>
          </p:cNvSpPr>
          <p:nvPr>
            <p:ph type="ftr" sz="quarter" idx="11"/>
          </p:nvPr>
        </p:nvSpPr>
        <p:spPr/>
        <p:txBody>
          <a:bodyPr/>
          <a:lstStyle/>
          <a:p>
            <a:r>
              <a:rPr lang="fr-FR" smtClean="0"/>
              <a:t>Direction générale de l’offre de soins</a:t>
            </a:r>
            <a:endParaRPr lang="fr-FR"/>
          </a:p>
        </p:txBody>
      </p:sp>
      <p:sp>
        <p:nvSpPr>
          <p:cNvPr id="6" name="Espace réservé du numéro de diapositive 5"/>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2433970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01/02/2024</a:t>
            </a:r>
            <a:endParaRPr lang="fr-FR"/>
          </a:p>
        </p:txBody>
      </p:sp>
      <p:sp>
        <p:nvSpPr>
          <p:cNvPr id="6" name="Espace réservé du pied de page 5"/>
          <p:cNvSpPr>
            <a:spLocks noGrp="1"/>
          </p:cNvSpPr>
          <p:nvPr>
            <p:ph type="ftr" sz="quarter" idx="11"/>
          </p:nvPr>
        </p:nvSpPr>
        <p:spPr/>
        <p:txBody>
          <a:bodyPr/>
          <a:lstStyle/>
          <a:p>
            <a:r>
              <a:rPr lang="fr-FR" smtClean="0"/>
              <a:t>Direction générale de l’offre de soins</a:t>
            </a:r>
            <a:endParaRPr lang="fr-FR"/>
          </a:p>
        </p:txBody>
      </p:sp>
      <p:sp>
        <p:nvSpPr>
          <p:cNvPr id="7" name="Espace réservé du numéro de diapositive 6"/>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2511787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01/02/2024</a:t>
            </a:r>
            <a:endParaRPr lang="fr-FR"/>
          </a:p>
        </p:txBody>
      </p:sp>
      <p:sp>
        <p:nvSpPr>
          <p:cNvPr id="8" name="Espace réservé du pied de page 7"/>
          <p:cNvSpPr>
            <a:spLocks noGrp="1"/>
          </p:cNvSpPr>
          <p:nvPr>
            <p:ph type="ftr" sz="quarter" idx="11"/>
          </p:nvPr>
        </p:nvSpPr>
        <p:spPr/>
        <p:txBody>
          <a:bodyPr/>
          <a:lstStyle/>
          <a:p>
            <a:r>
              <a:rPr lang="fr-FR" smtClean="0"/>
              <a:t>Direction générale de l’offre de soins</a:t>
            </a:r>
            <a:endParaRPr lang="fr-FR"/>
          </a:p>
        </p:txBody>
      </p:sp>
      <p:sp>
        <p:nvSpPr>
          <p:cNvPr id="9" name="Espace réservé du numéro de diapositive 8"/>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4212048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r>
              <a:rPr lang="fr-FR" smtClean="0"/>
              <a:t>01/02/2024</a:t>
            </a:r>
            <a:endParaRPr lang="fr-FR"/>
          </a:p>
        </p:txBody>
      </p:sp>
      <p:sp>
        <p:nvSpPr>
          <p:cNvPr id="4" name="Espace réservé du pied de page 3"/>
          <p:cNvSpPr>
            <a:spLocks noGrp="1"/>
          </p:cNvSpPr>
          <p:nvPr>
            <p:ph type="ftr" sz="quarter" idx="11"/>
          </p:nvPr>
        </p:nvSpPr>
        <p:spPr/>
        <p:txBody>
          <a:bodyPr/>
          <a:lstStyle/>
          <a:p>
            <a:r>
              <a:rPr lang="fr-FR" smtClean="0"/>
              <a:t>Direction générale de l’offre de soins</a:t>
            </a:r>
            <a:endParaRPr lang="fr-FR"/>
          </a:p>
        </p:txBody>
      </p:sp>
      <p:sp>
        <p:nvSpPr>
          <p:cNvPr id="5" name="Espace réservé du numéro de diapositive 4"/>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381412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01/02/2024</a:t>
            </a:r>
            <a:endParaRPr lang="fr-FR"/>
          </a:p>
        </p:txBody>
      </p:sp>
      <p:sp>
        <p:nvSpPr>
          <p:cNvPr id="3" name="Espace réservé du pied de page 2"/>
          <p:cNvSpPr>
            <a:spLocks noGrp="1"/>
          </p:cNvSpPr>
          <p:nvPr>
            <p:ph type="ftr" sz="quarter" idx="11"/>
          </p:nvPr>
        </p:nvSpPr>
        <p:spPr/>
        <p:txBody>
          <a:bodyPr/>
          <a:lstStyle/>
          <a:p>
            <a:r>
              <a:rPr lang="fr-FR" smtClean="0"/>
              <a:t>Direction générale de l’offre de soins</a:t>
            </a:r>
            <a:endParaRPr lang="fr-FR"/>
          </a:p>
        </p:txBody>
      </p:sp>
      <p:sp>
        <p:nvSpPr>
          <p:cNvPr id="4" name="Espace réservé du numéro de diapositive 3"/>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31354276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r>
              <a:rPr lang="fr-FR" smtClean="0"/>
              <a:t>01/02/2024</a:t>
            </a:r>
            <a:endParaRPr lang="fr-FR"/>
          </a:p>
        </p:txBody>
      </p:sp>
      <p:sp>
        <p:nvSpPr>
          <p:cNvPr id="6" name="Espace réservé du pied de page 5"/>
          <p:cNvSpPr>
            <a:spLocks noGrp="1"/>
          </p:cNvSpPr>
          <p:nvPr>
            <p:ph type="ftr" sz="quarter" idx="11"/>
          </p:nvPr>
        </p:nvSpPr>
        <p:spPr/>
        <p:txBody>
          <a:bodyPr/>
          <a:lstStyle/>
          <a:p>
            <a:r>
              <a:rPr lang="fr-FR" smtClean="0"/>
              <a:t>Direction générale de l’offre de soins</a:t>
            </a:r>
            <a:endParaRPr lang="fr-FR"/>
          </a:p>
        </p:txBody>
      </p:sp>
      <p:sp>
        <p:nvSpPr>
          <p:cNvPr id="7" name="Espace réservé du numéro de diapositive 6"/>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232829474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r>
              <a:rPr lang="fr-FR" smtClean="0"/>
              <a:t>01/02/2024</a:t>
            </a:r>
            <a:endParaRPr lang="fr-FR"/>
          </a:p>
        </p:txBody>
      </p:sp>
      <p:sp>
        <p:nvSpPr>
          <p:cNvPr id="6" name="Espace réservé du pied de page 5"/>
          <p:cNvSpPr>
            <a:spLocks noGrp="1"/>
          </p:cNvSpPr>
          <p:nvPr>
            <p:ph type="ftr" sz="quarter" idx="11"/>
          </p:nvPr>
        </p:nvSpPr>
        <p:spPr/>
        <p:txBody>
          <a:bodyPr/>
          <a:lstStyle/>
          <a:p>
            <a:r>
              <a:rPr lang="fr-FR" smtClean="0"/>
              <a:t>Direction générale de l’offre de soins</a:t>
            </a:r>
            <a:endParaRPr lang="fr-FR"/>
          </a:p>
        </p:txBody>
      </p:sp>
      <p:sp>
        <p:nvSpPr>
          <p:cNvPr id="7" name="Espace réservé du numéro de diapositive 6"/>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2028778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01/02/2024</a:t>
            </a:r>
            <a:endParaRPr lang="fr-FR"/>
          </a:p>
        </p:txBody>
      </p:sp>
      <p:sp>
        <p:nvSpPr>
          <p:cNvPr id="5" name="Espace réservé du pied de page 4"/>
          <p:cNvSpPr>
            <a:spLocks noGrp="1"/>
          </p:cNvSpPr>
          <p:nvPr>
            <p:ph type="ftr" sz="quarter" idx="11"/>
          </p:nvPr>
        </p:nvSpPr>
        <p:spPr/>
        <p:txBody>
          <a:bodyPr/>
          <a:lstStyle/>
          <a:p>
            <a:r>
              <a:rPr lang="fr-FR" smtClean="0"/>
              <a:t>Direction générale de l’offre de soins</a:t>
            </a:r>
            <a:endParaRPr lang="fr-FR"/>
          </a:p>
        </p:txBody>
      </p:sp>
      <p:sp>
        <p:nvSpPr>
          <p:cNvPr id="6" name="Espace réservé du numéro de diapositive 5"/>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1194313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01/02/2024</a:t>
            </a:r>
            <a:endParaRPr lang="fr-FR"/>
          </a:p>
        </p:txBody>
      </p:sp>
      <p:sp>
        <p:nvSpPr>
          <p:cNvPr id="5" name="Espace réservé du pied de page 4"/>
          <p:cNvSpPr>
            <a:spLocks noGrp="1"/>
          </p:cNvSpPr>
          <p:nvPr>
            <p:ph type="ftr" sz="quarter" idx="11"/>
          </p:nvPr>
        </p:nvSpPr>
        <p:spPr/>
        <p:txBody>
          <a:bodyPr/>
          <a:lstStyle/>
          <a:p>
            <a:r>
              <a:rPr lang="fr-FR" smtClean="0"/>
              <a:t>Direction générale de l’offre de soins</a:t>
            </a:r>
            <a:endParaRPr lang="fr-FR"/>
          </a:p>
        </p:txBody>
      </p:sp>
      <p:sp>
        <p:nvSpPr>
          <p:cNvPr id="6" name="Espace réservé du numéro de diapositive 5"/>
          <p:cNvSpPr>
            <a:spLocks noGrp="1"/>
          </p:cNvSpPr>
          <p:nvPr>
            <p:ph type="sldNum" sz="quarter" idx="12"/>
          </p:nvPr>
        </p:nvSpPr>
        <p:spPr/>
        <p:txBody>
          <a:bodyPr/>
          <a:lstStyle/>
          <a:p>
            <a:fld id="{36B90774-7E7C-45DE-BECE-501E5C5B54FB}" type="slidenum">
              <a:rPr lang="fr-FR" smtClean="0"/>
              <a:t>‹N°›</a:t>
            </a:fld>
            <a:endParaRPr lang="fr-FR"/>
          </a:p>
        </p:txBody>
      </p:sp>
    </p:spTree>
    <p:extLst>
      <p:ext uri="{BB962C8B-B14F-4D97-AF65-F5344CB8AC3E}">
        <p14:creationId xmlns:p14="http://schemas.microsoft.com/office/powerpoint/2010/main" val="376740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431371" y="2276872"/>
            <a:ext cx="3360000"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431801" y="6396842"/>
            <a:ext cx="1613913" cy="461159"/>
          </a:xfrm>
          <a:prstGeom prst="rect">
            <a:avLst/>
          </a:prstGeom>
        </p:spPr>
        <p:txBody>
          <a:bodyPr vert="horz" lIns="0" tIns="0" rIns="0" bIns="0" rtlCol="0" anchor="ctr" anchorCtr="0">
            <a:noAutofit/>
          </a:bodyPr>
          <a:lstStyle>
            <a:lvl1pPr algn="l">
              <a:defRPr sz="1000" b="1">
                <a:solidFill>
                  <a:schemeClr val="tx1"/>
                </a:solidFill>
              </a:defRPr>
            </a:lvl1pPr>
          </a:lstStyle>
          <a:p>
            <a:r>
              <a:rPr lang="fr-FR" cap="all" smtClean="0"/>
              <a:t>01/02/2024</a:t>
            </a:r>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431801" y="1664906"/>
            <a:ext cx="11232819" cy="323935"/>
          </a:xfrm>
        </p:spPr>
        <p:txBody>
          <a:bodyPr/>
          <a:lstStyle>
            <a:lvl1pPr marL="0" indent="1269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431801" y="910402"/>
            <a:ext cx="11233151" cy="719988"/>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4175787" y="2276872"/>
            <a:ext cx="7488832" cy="3840427"/>
          </a:xfrm>
        </p:spPr>
        <p:txBody>
          <a:bodyPr/>
          <a:lstStyle/>
          <a:p>
            <a:r>
              <a:rPr lang="fr-FR" smtClean="0"/>
              <a:t>Cliquez sur l'icône pour ajouter une image</a:t>
            </a:r>
            <a:endParaRPr lang="fr-F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4813373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01/02/2024</a:t>
            </a:r>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Direction générale de l’offre de soins</a:t>
            </a:r>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B90774-7E7C-45DE-BECE-501E5C5B54FB}" type="slidenum">
              <a:rPr lang="fr-FR" smtClean="0"/>
              <a:t>‹N°›</a:t>
            </a:fld>
            <a:endParaRPr lang="fr-FR"/>
          </a:p>
        </p:txBody>
      </p:sp>
      <p:pic>
        <p:nvPicPr>
          <p:cNvPr id="7" name="Imag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1967" y="74645"/>
            <a:ext cx="1778015" cy="1362269"/>
          </a:xfrm>
          <a:prstGeom prst="rect">
            <a:avLst/>
          </a:prstGeom>
        </p:spPr>
      </p:pic>
      <p:sp>
        <p:nvSpPr>
          <p:cNvPr id="8" name="ZoneTexte 7"/>
          <p:cNvSpPr txBox="1"/>
          <p:nvPr userDrawn="1"/>
        </p:nvSpPr>
        <p:spPr>
          <a:xfrm>
            <a:off x="10786188" y="44599"/>
            <a:ext cx="1405812" cy="461665"/>
          </a:xfrm>
          <a:prstGeom prst="rect">
            <a:avLst/>
          </a:prstGeom>
          <a:noFill/>
        </p:spPr>
        <p:txBody>
          <a:bodyPr wrap="square" rtlCol="0">
            <a:spAutoFit/>
          </a:bodyPr>
          <a:lstStyle/>
          <a:p>
            <a:r>
              <a:rPr lang="fr-FR" sz="1200" b="1" dirty="0" smtClean="0"/>
              <a:t>Direction Générale de l’offre de soins </a:t>
            </a:r>
            <a:endParaRPr lang="fr-FR" sz="1200" b="1" dirty="0"/>
          </a:p>
        </p:txBody>
      </p:sp>
    </p:spTree>
    <p:extLst>
      <p:ext uri="{BB962C8B-B14F-4D97-AF65-F5344CB8AC3E}">
        <p14:creationId xmlns:p14="http://schemas.microsoft.com/office/powerpoint/2010/main" val="342950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legifrance.gouv.fr/codes/article_lc/LEGIARTI000036511162"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289" y="111967"/>
            <a:ext cx="5187911" cy="3974841"/>
          </a:xfrm>
          <a:prstGeom prst="rect">
            <a:avLst/>
          </a:prstGeom>
        </p:spPr>
      </p:pic>
      <p:sp>
        <p:nvSpPr>
          <p:cNvPr id="6" name="ZoneTexte 5"/>
          <p:cNvSpPr txBox="1"/>
          <p:nvPr/>
        </p:nvSpPr>
        <p:spPr>
          <a:xfrm>
            <a:off x="3280786" y="3064917"/>
            <a:ext cx="7072462" cy="954107"/>
          </a:xfrm>
          <a:prstGeom prst="rect">
            <a:avLst/>
          </a:prstGeom>
          <a:solidFill>
            <a:schemeClr val="bg1"/>
          </a:solidFill>
        </p:spPr>
        <p:txBody>
          <a:bodyPr wrap="square" rtlCol="0">
            <a:spAutoFit/>
          </a:bodyPr>
          <a:lstStyle/>
          <a:p>
            <a:pPr algn="ctr"/>
            <a:r>
              <a:rPr lang="fr-FR" sz="2800" b="1" dirty="0" smtClean="0">
                <a:solidFill>
                  <a:schemeClr val="accent1">
                    <a:lumMod val="50000"/>
                  </a:schemeClr>
                </a:solidFill>
                <a:latin typeface="Arial" panose="020B0604020202020204" pitchFamily="34" charset="0"/>
                <a:cs typeface="Arial" panose="020B0604020202020204" pitchFamily="34" charset="0"/>
              </a:rPr>
              <a:t>  </a:t>
            </a:r>
          </a:p>
          <a:p>
            <a:pPr algn="ctr"/>
            <a:r>
              <a:rPr lang="fr-FR" sz="2800" b="1" dirty="0" smtClean="0">
                <a:solidFill>
                  <a:schemeClr val="accent1">
                    <a:lumMod val="50000"/>
                  </a:schemeClr>
                </a:solidFill>
                <a:latin typeface="Arial" panose="020B0604020202020204" pitchFamily="34" charset="0"/>
                <a:cs typeface="Arial" panose="020B0604020202020204" pitchFamily="34" charset="0"/>
              </a:rPr>
              <a:t>Atelier biologie</a:t>
            </a:r>
          </a:p>
        </p:txBody>
      </p:sp>
      <p:sp>
        <p:nvSpPr>
          <p:cNvPr id="7" name="ZoneTexte 6"/>
          <p:cNvSpPr txBox="1"/>
          <p:nvPr/>
        </p:nvSpPr>
        <p:spPr>
          <a:xfrm>
            <a:off x="9784456" y="6445710"/>
            <a:ext cx="2298687" cy="338554"/>
          </a:xfrm>
          <a:prstGeom prst="rect">
            <a:avLst/>
          </a:prstGeom>
          <a:solidFill>
            <a:schemeClr val="bg1"/>
          </a:solidFill>
        </p:spPr>
        <p:txBody>
          <a:bodyPr wrap="square" rtlCol="0">
            <a:spAutoFit/>
          </a:bodyPr>
          <a:lstStyle/>
          <a:p>
            <a:pPr algn="ctr"/>
            <a:r>
              <a:rPr lang="fr-FR" sz="1600" b="1" i="1" dirty="0" smtClean="0">
                <a:solidFill>
                  <a:schemeClr val="accent1">
                    <a:lumMod val="50000"/>
                  </a:schemeClr>
                </a:solidFill>
                <a:latin typeface="Arial" panose="020B0604020202020204" pitchFamily="34" charset="0"/>
                <a:cs typeface="Arial" panose="020B0604020202020204" pitchFamily="34" charset="0"/>
              </a:rPr>
              <a:t>1</a:t>
            </a:r>
            <a:r>
              <a:rPr lang="fr-FR" sz="1600" b="1" i="1" baseline="30000" dirty="0" smtClean="0">
                <a:solidFill>
                  <a:schemeClr val="accent1">
                    <a:lumMod val="50000"/>
                  </a:schemeClr>
                </a:solidFill>
                <a:latin typeface="Arial" panose="020B0604020202020204" pitchFamily="34" charset="0"/>
                <a:cs typeface="Arial" panose="020B0604020202020204" pitchFamily="34" charset="0"/>
              </a:rPr>
              <a:t>er</a:t>
            </a:r>
            <a:r>
              <a:rPr lang="fr-FR" sz="1600" b="1" i="1" dirty="0" smtClean="0">
                <a:solidFill>
                  <a:schemeClr val="accent1">
                    <a:lumMod val="50000"/>
                  </a:schemeClr>
                </a:solidFill>
                <a:latin typeface="Arial" panose="020B0604020202020204" pitchFamily="34" charset="0"/>
                <a:cs typeface="Arial" panose="020B0604020202020204" pitchFamily="34" charset="0"/>
              </a:rPr>
              <a:t> février 2024</a:t>
            </a:r>
          </a:p>
        </p:txBody>
      </p:sp>
    </p:spTree>
    <p:extLst>
      <p:ext uri="{BB962C8B-B14F-4D97-AF65-F5344CB8AC3E}">
        <p14:creationId xmlns:p14="http://schemas.microsoft.com/office/powerpoint/2010/main" val="2251757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isocèle 1"/>
          <p:cNvSpPr/>
          <p:nvPr/>
        </p:nvSpPr>
        <p:spPr>
          <a:xfrm rot="10800000">
            <a:off x="5411971" y="2187931"/>
            <a:ext cx="720080" cy="37885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b="1">
              <a:solidFill>
                <a:srgbClr val="FFFFFF"/>
              </a:solidFill>
              <a:latin typeface="Arial"/>
            </a:endParaRPr>
          </a:p>
        </p:txBody>
      </p:sp>
      <p:sp>
        <p:nvSpPr>
          <p:cNvPr id="3" name="Rectangle à coins arrondis 2"/>
          <p:cNvSpPr/>
          <p:nvPr/>
        </p:nvSpPr>
        <p:spPr>
          <a:xfrm>
            <a:off x="1998617" y="988489"/>
            <a:ext cx="7981405" cy="104045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2400" b="1" dirty="0" smtClean="0">
                <a:solidFill>
                  <a:schemeClr val="accent1">
                    <a:lumMod val="50000"/>
                  </a:schemeClr>
                </a:solidFill>
                <a:latin typeface="Arial"/>
              </a:rPr>
              <a:t>Retour sur le zonage L. 6222-5 </a:t>
            </a:r>
            <a:endParaRPr lang="fr-FR" sz="2400" b="1" dirty="0">
              <a:solidFill>
                <a:schemeClr val="accent1">
                  <a:lumMod val="50000"/>
                </a:schemeClr>
              </a:solidFill>
              <a:latin typeface="Arial"/>
            </a:endParaRPr>
          </a:p>
        </p:txBody>
      </p:sp>
      <p:sp>
        <p:nvSpPr>
          <p:cNvPr id="4" name="Rectangle à coins arrondis 3"/>
          <p:cNvSpPr/>
          <p:nvPr/>
        </p:nvSpPr>
        <p:spPr>
          <a:xfrm>
            <a:off x="1998617" y="2685810"/>
            <a:ext cx="7981405" cy="104045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2400" b="1" dirty="0" smtClean="0">
                <a:solidFill>
                  <a:schemeClr val="accent1">
                    <a:lumMod val="50000"/>
                  </a:schemeClr>
                </a:solidFill>
                <a:latin typeface="Arial"/>
              </a:rPr>
              <a:t>Retour sur l’évolution du nombre de sites L. 6222-2 </a:t>
            </a:r>
            <a:endParaRPr lang="fr-FR" sz="2400" b="1" dirty="0">
              <a:solidFill>
                <a:schemeClr val="accent1">
                  <a:lumMod val="50000"/>
                </a:schemeClr>
              </a:solidFill>
              <a:latin typeface="Arial"/>
            </a:endParaRPr>
          </a:p>
        </p:txBody>
      </p:sp>
      <p:sp>
        <p:nvSpPr>
          <p:cNvPr id="5" name="Rectangle à coins arrondis 4"/>
          <p:cNvSpPr/>
          <p:nvPr/>
        </p:nvSpPr>
        <p:spPr>
          <a:xfrm>
            <a:off x="2090057" y="4403213"/>
            <a:ext cx="7889965" cy="104045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2400" b="1" dirty="0">
                <a:solidFill>
                  <a:schemeClr val="accent1">
                    <a:lumMod val="50000"/>
                  </a:schemeClr>
                </a:solidFill>
                <a:latin typeface="Arial"/>
              </a:rPr>
              <a:t>Etat d’avancement des </a:t>
            </a:r>
            <a:r>
              <a:rPr lang="fr-FR" sz="2400" b="1" dirty="0" smtClean="0">
                <a:solidFill>
                  <a:schemeClr val="accent1">
                    <a:lumMod val="50000"/>
                  </a:schemeClr>
                </a:solidFill>
                <a:latin typeface="Arial"/>
              </a:rPr>
              <a:t>travaux- Biologie-Délocalisée</a:t>
            </a:r>
            <a:endParaRPr lang="fr-FR" sz="2400" b="1" dirty="0">
              <a:solidFill>
                <a:schemeClr val="accent1">
                  <a:lumMod val="50000"/>
                </a:schemeClr>
              </a:solidFill>
              <a:latin typeface="Arial"/>
            </a:endParaRPr>
          </a:p>
        </p:txBody>
      </p:sp>
      <p:sp>
        <p:nvSpPr>
          <p:cNvPr id="6" name="Triangle isocèle 5"/>
          <p:cNvSpPr/>
          <p:nvPr/>
        </p:nvSpPr>
        <p:spPr>
          <a:xfrm rot="10800000">
            <a:off x="5452577" y="3875312"/>
            <a:ext cx="720080" cy="37885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b="1">
              <a:solidFill>
                <a:srgbClr val="FFFFFF"/>
              </a:solidFill>
              <a:latin typeface="Arial"/>
            </a:endParaRPr>
          </a:p>
        </p:txBody>
      </p:sp>
      <p:sp>
        <p:nvSpPr>
          <p:cNvPr id="7" name="Espace réservé de la date 6"/>
          <p:cNvSpPr>
            <a:spLocks noGrp="1"/>
          </p:cNvSpPr>
          <p:nvPr>
            <p:ph type="dt" sz="half" idx="10"/>
          </p:nvPr>
        </p:nvSpPr>
        <p:spPr/>
        <p:txBody>
          <a:bodyPr/>
          <a:lstStyle/>
          <a:p>
            <a:r>
              <a:rPr lang="fr-FR" smtClean="0"/>
              <a:t>01/02/2024</a:t>
            </a:r>
            <a:endParaRPr lang="fr-FR"/>
          </a:p>
        </p:txBody>
      </p:sp>
      <p:sp>
        <p:nvSpPr>
          <p:cNvPr id="10" name="Espace réservé du numéro de diapositive 9"/>
          <p:cNvSpPr>
            <a:spLocks noGrp="1"/>
          </p:cNvSpPr>
          <p:nvPr>
            <p:ph type="sldNum" sz="quarter" idx="12"/>
          </p:nvPr>
        </p:nvSpPr>
        <p:spPr/>
        <p:txBody>
          <a:bodyPr/>
          <a:lstStyle/>
          <a:p>
            <a:fld id="{36B90774-7E7C-45DE-BECE-501E5C5B54FB}" type="slidenum">
              <a:rPr lang="fr-FR" smtClean="0"/>
              <a:t>2</a:t>
            </a:fld>
            <a:endParaRPr lang="fr-FR"/>
          </a:p>
        </p:txBody>
      </p:sp>
    </p:spTree>
    <p:extLst>
      <p:ext uri="{BB962C8B-B14F-4D97-AF65-F5344CB8AC3E}">
        <p14:creationId xmlns:p14="http://schemas.microsoft.com/office/powerpoint/2010/main" val="2601928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302901" y="31866"/>
            <a:ext cx="7820813" cy="946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rgbClr val="002060"/>
                </a:solidFill>
                <a:latin typeface="Arial" panose="020B0604020202020204" pitchFamily="34" charset="0"/>
                <a:cs typeface="Arial" panose="020B0604020202020204" pitchFamily="34" charset="0"/>
              </a:rPr>
              <a:t>Règles </a:t>
            </a:r>
            <a:r>
              <a:rPr lang="fr-FR" sz="2800" b="1" dirty="0" smtClean="0">
                <a:solidFill>
                  <a:srgbClr val="002060"/>
                </a:solidFill>
                <a:latin typeface="Arial" panose="020B0604020202020204" pitchFamily="34" charset="0"/>
                <a:cs typeface="Arial" panose="020B0604020202020204" pitchFamily="34" charset="0"/>
              </a:rPr>
              <a:t>prudentielles : synthèse des retours </a:t>
            </a:r>
            <a:endParaRPr lang="fr-FR" sz="2800" b="1" dirty="0">
              <a:solidFill>
                <a:srgbClr val="002060"/>
              </a:solidFill>
              <a:latin typeface="Arial" panose="020B0604020202020204" pitchFamily="34" charset="0"/>
              <a:cs typeface="Arial" panose="020B0604020202020204" pitchFamily="34" charset="0"/>
            </a:endParaRPr>
          </a:p>
        </p:txBody>
      </p:sp>
      <p:sp>
        <p:nvSpPr>
          <p:cNvPr id="2" name="ZoneTexte 1"/>
          <p:cNvSpPr txBox="1"/>
          <p:nvPr/>
        </p:nvSpPr>
        <p:spPr>
          <a:xfrm>
            <a:off x="479051" y="2192877"/>
            <a:ext cx="11125200" cy="4207562"/>
          </a:xfrm>
          <a:prstGeom prst="rect">
            <a:avLst/>
          </a:prstGeom>
          <a:noFill/>
        </p:spPr>
        <p:txBody>
          <a:bodyPr wrap="square" rtlCol="0">
            <a:spAutoFit/>
          </a:bodyPr>
          <a:lstStyle/>
          <a:p>
            <a:pPr algn="just">
              <a:lnSpc>
                <a:spcPct val="105000"/>
              </a:lnSpc>
            </a:pPr>
            <a:r>
              <a:rPr lang="fr-FR" b="1" dirty="0">
                <a:solidFill>
                  <a:srgbClr val="002060"/>
                </a:solidFill>
              </a:rPr>
              <a:t>1- Règle des 25% des besoins de la population </a:t>
            </a:r>
            <a:r>
              <a:rPr lang="fr-FR" b="1" u="sng" dirty="0"/>
              <a:t>Article L6222-2 </a:t>
            </a:r>
            <a:r>
              <a:rPr lang="fr-FR" b="1" dirty="0"/>
              <a:t>du CSP</a:t>
            </a:r>
          </a:p>
          <a:p>
            <a:pPr lvl="1" algn="just">
              <a:lnSpc>
                <a:spcPct val="107000"/>
              </a:lnSpc>
            </a:pPr>
            <a:r>
              <a:rPr lang="fr-FR" dirty="0"/>
              <a:t>Le directeur général de l'agence régionale de santé peut s'opposer à l'ouverture d'un laboratoire de biologie médicale ou d'un site d'un laboratoire de biologie médicale, lorsqu'elle aurait pour effet de porter, sur la zone déterminée en application du b du 2° de l'article L. 1434-9 considérée, l'offre d'examens de biologie médicale à un niveau supérieur de 25 % à celui des besoins de la population tels qu'ils sont définis par le schéma régional de santé prévu à l'article L. 1434-2.</a:t>
            </a:r>
          </a:p>
          <a:p>
            <a:pPr algn="just">
              <a:lnSpc>
                <a:spcPct val="105000"/>
              </a:lnSpc>
            </a:pPr>
            <a:endParaRPr lang="fr-FR" b="1" dirty="0">
              <a:solidFill>
                <a:srgbClr val="002060"/>
              </a:solidFill>
            </a:endParaRPr>
          </a:p>
          <a:p>
            <a:pPr algn="just">
              <a:lnSpc>
                <a:spcPct val="105000"/>
              </a:lnSpc>
            </a:pPr>
            <a:r>
              <a:rPr lang="fr-FR" b="1" dirty="0">
                <a:solidFill>
                  <a:srgbClr val="002060"/>
                </a:solidFill>
              </a:rPr>
              <a:t>2- Territoires limitrophes </a:t>
            </a:r>
            <a:r>
              <a:rPr lang="fr-FR" b="1" dirty="0">
                <a:hlinkClick r:id="rId3"/>
              </a:rPr>
              <a:t>Article L6222-5</a:t>
            </a:r>
            <a:r>
              <a:rPr lang="fr-FR" b="1" dirty="0"/>
              <a:t> du CSP</a:t>
            </a:r>
          </a:p>
          <a:p>
            <a:pPr lvl="1" algn="just">
              <a:lnSpc>
                <a:spcPct val="107000"/>
              </a:lnSpc>
            </a:pPr>
            <a:r>
              <a:rPr lang="fr-FR" dirty="0"/>
              <a:t>Les sites du laboratoire de biologie médicale sont localisés soit sur la même zone déterminée en application du b du 2° de l'article L. 1434-9, et au maximum sur trois de ces zones limitrophes, sauf dérogation accordée par le directeur général de l'agence régionale de santé dans des conditions déterminées par décret en Conseil d'Etat et prévue par le schéma régional de santé.</a:t>
            </a:r>
          </a:p>
          <a:p>
            <a:pPr algn="just">
              <a:lnSpc>
                <a:spcPct val="107000"/>
              </a:lnSpc>
            </a:pPr>
            <a:endParaRPr lang="fr-FR" dirty="0"/>
          </a:p>
          <a:p>
            <a:pPr algn="just">
              <a:lnSpc>
                <a:spcPct val="105000"/>
              </a:lnSpc>
            </a:pPr>
            <a:endParaRPr lang="fr-FR" dirty="0"/>
          </a:p>
        </p:txBody>
      </p:sp>
      <p:sp>
        <p:nvSpPr>
          <p:cNvPr id="4" name="Ellipse 3"/>
          <p:cNvSpPr/>
          <p:nvPr/>
        </p:nvSpPr>
        <p:spPr>
          <a:xfrm>
            <a:off x="1672047" y="946267"/>
            <a:ext cx="8307977" cy="914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lumMod val="50000"/>
                </a:schemeClr>
              </a:solidFill>
            </a:endParaRPr>
          </a:p>
        </p:txBody>
      </p:sp>
      <p:sp>
        <p:nvSpPr>
          <p:cNvPr id="5" name="ZoneTexte 4"/>
          <p:cNvSpPr txBox="1"/>
          <p:nvPr/>
        </p:nvSpPr>
        <p:spPr>
          <a:xfrm>
            <a:off x="3122024" y="1172634"/>
            <a:ext cx="6858000" cy="461665"/>
          </a:xfrm>
          <a:prstGeom prst="rect">
            <a:avLst/>
          </a:prstGeom>
          <a:noFill/>
        </p:spPr>
        <p:txBody>
          <a:bodyPr wrap="square" rtlCol="0">
            <a:spAutoFit/>
          </a:bodyPr>
          <a:lstStyle/>
          <a:p>
            <a:r>
              <a:rPr lang="fr-FR" sz="2400" b="1" dirty="0" smtClean="0">
                <a:solidFill>
                  <a:schemeClr val="accent1">
                    <a:lumMod val="50000"/>
                  </a:schemeClr>
                </a:solidFill>
                <a:latin typeface="Arial" panose="020B0604020202020204" pitchFamily="34" charset="0"/>
                <a:cs typeface="Arial" panose="020B0604020202020204" pitchFamily="34" charset="0"/>
              </a:rPr>
              <a:t>Un grand merci pour vos contributions !</a:t>
            </a:r>
            <a:endParaRPr lang="fr-FR" sz="2400" b="1" dirty="0">
              <a:solidFill>
                <a:schemeClr val="accent1">
                  <a:lumMod val="50000"/>
                </a:schemeClr>
              </a:solidFill>
              <a:latin typeface="Arial" panose="020B0604020202020204" pitchFamily="34" charset="0"/>
              <a:cs typeface="Arial" panose="020B0604020202020204" pitchFamily="34" charset="0"/>
            </a:endParaRPr>
          </a:p>
        </p:txBody>
      </p:sp>
      <p:sp>
        <p:nvSpPr>
          <p:cNvPr id="3" name="Espace réservé de la date 2"/>
          <p:cNvSpPr>
            <a:spLocks noGrp="1"/>
          </p:cNvSpPr>
          <p:nvPr>
            <p:ph type="dt" sz="half" idx="10"/>
          </p:nvPr>
        </p:nvSpPr>
        <p:spPr/>
        <p:txBody>
          <a:bodyPr/>
          <a:lstStyle/>
          <a:p>
            <a:r>
              <a:rPr lang="fr-FR" smtClean="0"/>
              <a:t>01/02/2024</a:t>
            </a:r>
            <a:endParaRPr lang="fr-FR"/>
          </a:p>
        </p:txBody>
      </p:sp>
      <p:sp>
        <p:nvSpPr>
          <p:cNvPr id="7" name="Espace réservé du numéro de diapositive 6"/>
          <p:cNvSpPr>
            <a:spLocks noGrp="1"/>
          </p:cNvSpPr>
          <p:nvPr>
            <p:ph type="sldNum" sz="quarter" idx="12"/>
          </p:nvPr>
        </p:nvSpPr>
        <p:spPr/>
        <p:txBody>
          <a:bodyPr/>
          <a:lstStyle/>
          <a:p>
            <a:fld id="{36B90774-7E7C-45DE-BECE-501E5C5B54FB}" type="slidenum">
              <a:rPr lang="fr-FR" smtClean="0"/>
              <a:t>3</a:t>
            </a:fld>
            <a:endParaRPr lang="fr-FR"/>
          </a:p>
        </p:txBody>
      </p:sp>
    </p:spTree>
    <p:extLst>
      <p:ext uri="{BB962C8B-B14F-4D97-AF65-F5344CB8AC3E}">
        <p14:creationId xmlns:p14="http://schemas.microsoft.com/office/powerpoint/2010/main" val="384900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835" y="1057731"/>
            <a:ext cx="11152261" cy="4093428"/>
          </a:xfrm>
          <a:prstGeom prst="rect">
            <a:avLst/>
          </a:prstGeom>
        </p:spPr>
        <p:txBody>
          <a:bodyPr wrap="square">
            <a:spAutoFit/>
          </a:bodyPr>
          <a:lstStyle/>
          <a:p>
            <a:pPr>
              <a:spcAft>
                <a:spcPts val="0"/>
              </a:spcAft>
            </a:pPr>
            <a:r>
              <a:rPr lang="fr-FR" sz="1600" dirty="0" smtClean="0">
                <a:solidFill>
                  <a:schemeClr val="accent1">
                    <a:lumMod val="50000"/>
                  </a:schemeClr>
                </a:solidFill>
                <a:ea typeface="Calibri" panose="020F0502020204030204" pitchFamily="34" charset="0"/>
                <a:cs typeface="Arial" panose="020B0604020202020204" pitchFamily="34" charset="0"/>
              </a:rPr>
              <a:t>	S</a:t>
            </a:r>
            <a:r>
              <a:rPr lang="fr-FR" sz="1600" dirty="0" smtClean="0">
                <a:solidFill>
                  <a:schemeClr val="accent1">
                    <a:lumMod val="50000"/>
                  </a:schemeClr>
                </a:solidFill>
                <a:effectLst/>
                <a:ea typeface="Calibri" panose="020F0502020204030204" pitchFamily="34" charset="0"/>
                <a:cs typeface="Arial" panose="020B0604020202020204" pitchFamily="34" charset="0"/>
              </a:rPr>
              <a:t>ynthèse de l’</a:t>
            </a:r>
            <a:r>
              <a:rPr lang="fr-FR" sz="1600" b="1" dirty="0">
                <a:solidFill>
                  <a:schemeClr val="accent1">
                    <a:lumMod val="50000"/>
                  </a:schemeClr>
                </a:solidFill>
                <a:cs typeface="Arial" panose="020B0604020202020204" pitchFamily="34" charset="0"/>
              </a:rPr>
              <a:t>é</a:t>
            </a:r>
            <a:r>
              <a:rPr lang="fr-FR" sz="1600" b="1" dirty="0" smtClean="0">
                <a:solidFill>
                  <a:schemeClr val="accent1">
                    <a:lumMod val="50000"/>
                  </a:schemeClr>
                </a:solidFill>
                <a:cs typeface="Arial" panose="020B0604020202020204" pitchFamily="34" charset="0"/>
              </a:rPr>
              <a:t>valuation état des lieux des pratiques sur le zonage en région</a:t>
            </a:r>
          </a:p>
          <a:p>
            <a:pPr>
              <a:spcAft>
                <a:spcPts val="0"/>
              </a:spcAft>
            </a:pPr>
            <a:r>
              <a:rPr lang="fr-FR" sz="1600" b="1" dirty="0" smtClean="0">
                <a:solidFill>
                  <a:schemeClr val="accent1">
                    <a:lumMod val="50000"/>
                  </a:schemeClr>
                </a:solidFill>
                <a:cs typeface="Arial" panose="020B0604020202020204" pitchFamily="34" charset="0"/>
              </a:rPr>
              <a:t> </a:t>
            </a:r>
            <a:endParaRPr lang="fr-FR" sz="1600" dirty="0" smtClean="0">
              <a:solidFill>
                <a:schemeClr val="accent1">
                  <a:lumMod val="50000"/>
                </a:schemeClr>
              </a:solidFill>
              <a:effectLst/>
              <a:ea typeface="Calibri" panose="020F0502020204030204" pitchFamily="34" charset="0"/>
              <a:cs typeface="Arial" panose="020B0604020202020204" pitchFamily="34" charset="0"/>
            </a:endParaRPr>
          </a:p>
          <a:p>
            <a:pPr>
              <a:spcAft>
                <a:spcPts val="0"/>
              </a:spcAft>
            </a:pPr>
            <a:r>
              <a:rPr lang="fr-FR" sz="1600" dirty="0" smtClean="0">
                <a:solidFill>
                  <a:schemeClr val="accent1">
                    <a:lumMod val="50000"/>
                  </a:schemeClr>
                </a:solidFill>
                <a:effectLst/>
                <a:ea typeface="Calibri" panose="020F0502020204030204" pitchFamily="34" charset="0"/>
                <a:cs typeface="Arial" panose="020B0604020202020204" pitchFamily="34" charset="0"/>
              </a:rPr>
              <a:t>Sur les 8 régions qui ont répondu à l’item : </a:t>
            </a:r>
            <a:r>
              <a:rPr lang="fr-FR" sz="1600" b="1" dirty="0" smtClean="0">
                <a:solidFill>
                  <a:schemeClr val="accent1">
                    <a:lumMod val="50000"/>
                  </a:schemeClr>
                </a:solidFill>
                <a:effectLst/>
                <a:ea typeface="Calibri" panose="020F0502020204030204" pitchFamily="34" charset="0"/>
                <a:cs typeface="Arial" panose="020B0604020202020204" pitchFamily="34" charset="0"/>
              </a:rPr>
              <a:t>S’agissant de l’application de la doctrine : «  zones considérées comme limitrophes entre elles »</a:t>
            </a:r>
            <a:r>
              <a:rPr lang="fr-FR" sz="1600" dirty="0" smtClean="0">
                <a:solidFill>
                  <a:schemeClr val="accent1">
                    <a:lumMod val="50000"/>
                  </a:schemeClr>
                </a:solidFill>
                <a:effectLst/>
                <a:ea typeface="Calibri" panose="020F0502020204030204" pitchFamily="34" charset="0"/>
                <a:cs typeface="Arial" panose="020B0604020202020204" pitchFamily="34" charset="0"/>
              </a:rPr>
              <a:t> </a:t>
            </a:r>
          </a:p>
          <a:p>
            <a:pPr marL="742950" lvl="1" indent="-285750">
              <a:spcAft>
                <a:spcPts val="0"/>
              </a:spcAft>
              <a:buFont typeface="Wingdings" panose="05000000000000000000" pitchFamily="2" charset="2"/>
              <a:buChar char="Ø"/>
            </a:pPr>
            <a:r>
              <a:rPr lang="fr-FR" sz="1600" dirty="0" smtClean="0">
                <a:solidFill>
                  <a:schemeClr val="accent1">
                    <a:lumMod val="50000"/>
                  </a:schemeClr>
                </a:solidFill>
                <a:effectLst/>
                <a:ea typeface="Calibri" panose="020F0502020204030204" pitchFamily="34" charset="0"/>
                <a:cs typeface="Arial" panose="020B0604020202020204" pitchFamily="34" charset="0"/>
              </a:rPr>
              <a:t>7 régions l’appliquent et considèrent qu’il ne faut pas adopter la situation la plus souple qui consisterait  à ne pas considérer les zones comme limitrophes entre elles</a:t>
            </a:r>
          </a:p>
          <a:p>
            <a:pPr marL="742950" lvl="1" indent="-285750">
              <a:spcAft>
                <a:spcPts val="0"/>
              </a:spcAft>
              <a:buFont typeface="Wingdings" panose="05000000000000000000" pitchFamily="2" charset="2"/>
              <a:buChar char="Ø"/>
            </a:pPr>
            <a:r>
              <a:rPr lang="fr-FR" sz="1600" dirty="0" smtClean="0">
                <a:solidFill>
                  <a:schemeClr val="accent1">
                    <a:lumMod val="50000"/>
                  </a:schemeClr>
                </a:solidFill>
                <a:effectLst/>
                <a:ea typeface="Calibri" panose="020F0502020204030204" pitchFamily="34" charset="0"/>
                <a:cs typeface="Arial" panose="020B0604020202020204" pitchFamily="34" charset="0"/>
              </a:rPr>
              <a:t>Une région ne l’applique pas </a:t>
            </a:r>
          </a:p>
          <a:p>
            <a:pPr lvl="0">
              <a:spcAft>
                <a:spcPts val="0"/>
              </a:spcAft>
            </a:pPr>
            <a:r>
              <a:rPr lang="fr-FR" sz="1600" dirty="0" smtClean="0">
                <a:solidFill>
                  <a:schemeClr val="accent1">
                    <a:lumMod val="50000"/>
                  </a:schemeClr>
                </a:solidFill>
                <a:effectLst/>
                <a:ea typeface="Calibri" panose="020F0502020204030204" pitchFamily="34" charset="0"/>
                <a:cs typeface="Arial" panose="020B0604020202020204" pitchFamily="34" charset="0"/>
              </a:rPr>
              <a:t>Sur les 7 régions qui ont répondu à l’item : </a:t>
            </a:r>
            <a:r>
              <a:rPr lang="fr-FR" sz="1600" b="1" dirty="0" smtClean="0">
                <a:solidFill>
                  <a:schemeClr val="accent1">
                    <a:lumMod val="50000"/>
                  </a:schemeClr>
                </a:solidFill>
                <a:effectLst/>
                <a:ea typeface="Calibri" panose="020F0502020204030204" pitchFamily="34" charset="0"/>
                <a:cs typeface="Arial" panose="020B0604020202020204" pitchFamily="34" charset="0"/>
              </a:rPr>
              <a:t>S’agissant des difficultés liées à l’organisation de la biologie actuelle</a:t>
            </a:r>
            <a:endParaRPr lang="fr-FR" sz="1600" dirty="0" smtClean="0">
              <a:solidFill>
                <a:schemeClr val="accent1">
                  <a:lumMod val="50000"/>
                </a:schemeClr>
              </a:solidFill>
              <a:effectLst/>
              <a:ea typeface="Calibri" panose="020F0502020204030204" pitchFamily="34" charset="0"/>
              <a:cs typeface="Arial" panose="020B0604020202020204" pitchFamily="34" charset="0"/>
            </a:endParaRPr>
          </a:p>
          <a:p>
            <a:pPr marL="742950" lvl="1" indent="-285750">
              <a:buFont typeface="Wingdings" panose="05000000000000000000" pitchFamily="2" charset="2"/>
              <a:buChar char="Ø"/>
            </a:pPr>
            <a:r>
              <a:rPr lang="fr-FR" sz="1600" dirty="0" smtClean="0">
                <a:solidFill>
                  <a:schemeClr val="accent1">
                    <a:lumMod val="50000"/>
                  </a:schemeClr>
                </a:solidFill>
                <a:effectLst/>
                <a:ea typeface="Calibri" panose="020F0502020204030204" pitchFamily="34" charset="0"/>
                <a:cs typeface="Arial" panose="020B0604020202020204" pitchFamily="34" charset="0"/>
              </a:rPr>
              <a:t>4 régions considèrent qu’il n’y a pas de difficultés</a:t>
            </a:r>
          </a:p>
          <a:p>
            <a:pPr marL="742950" lvl="1" indent="-285750">
              <a:buFont typeface="Wingdings" panose="05000000000000000000" pitchFamily="2" charset="2"/>
              <a:buChar char="Ø"/>
            </a:pPr>
            <a:r>
              <a:rPr lang="fr-FR" sz="1600" dirty="0" smtClean="0">
                <a:solidFill>
                  <a:schemeClr val="accent1">
                    <a:lumMod val="50000"/>
                  </a:schemeClr>
                </a:solidFill>
                <a:effectLst/>
                <a:ea typeface="Calibri" panose="020F0502020204030204" pitchFamily="34" charset="0"/>
                <a:cs typeface="Arial" panose="020B0604020202020204" pitchFamily="34" charset="0"/>
              </a:rPr>
              <a:t>2 régions considèrent qu’il y a des difficultés d’acheminement, de rendu de résultats dans des délais trop importants et de qualité insuffisante</a:t>
            </a:r>
          </a:p>
          <a:p>
            <a:pPr marL="742950" lvl="1" indent="-285750">
              <a:buFont typeface="Wingdings" panose="05000000000000000000" pitchFamily="2" charset="2"/>
              <a:buChar char="Ø"/>
            </a:pPr>
            <a:r>
              <a:rPr lang="fr-FR" sz="1600" dirty="0" smtClean="0">
                <a:solidFill>
                  <a:schemeClr val="accent1">
                    <a:lumMod val="50000"/>
                  </a:schemeClr>
                </a:solidFill>
                <a:effectLst/>
                <a:ea typeface="Calibri" panose="020F0502020204030204" pitchFamily="34" charset="0"/>
                <a:cs typeface="Arial" panose="020B0604020202020204" pitchFamily="34" charset="0"/>
              </a:rPr>
              <a:t>1 région rencontre des difficultés en termes de rendu de résultats dans des délais trop importants et de qualité insuffisante</a:t>
            </a:r>
          </a:p>
          <a:p>
            <a:pPr lvl="0">
              <a:spcAft>
                <a:spcPts val="0"/>
              </a:spcAft>
            </a:pPr>
            <a:r>
              <a:rPr lang="fr-FR" sz="1600" dirty="0" smtClean="0">
                <a:solidFill>
                  <a:schemeClr val="accent1">
                    <a:lumMod val="50000"/>
                  </a:schemeClr>
                </a:solidFill>
                <a:effectLst/>
                <a:ea typeface="Calibri" panose="020F0502020204030204" pitchFamily="34" charset="0"/>
                <a:cs typeface="Arial" panose="020B0604020202020204" pitchFamily="34" charset="0"/>
              </a:rPr>
              <a:t>Sur les 6 régions qui ont répondu à l’item : </a:t>
            </a:r>
            <a:r>
              <a:rPr lang="fr-FR" sz="1600" b="1" dirty="0" smtClean="0">
                <a:solidFill>
                  <a:schemeClr val="accent1">
                    <a:lumMod val="50000"/>
                  </a:schemeClr>
                </a:solidFill>
                <a:effectLst/>
                <a:ea typeface="Calibri" panose="020F0502020204030204" pitchFamily="34" charset="0"/>
                <a:cs typeface="Arial" panose="020B0604020202020204" pitchFamily="34" charset="0"/>
              </a:rPr>
              <a:t>Si confirmation de la doctrine anticipez-vous des difficultés</a:t>
            </a:r>
            <a:r>
              <a:rPr lang="fr-FR" sz="1600" dirty="0" smtClean="0">
                <a:solidFill>
                  <a:schemeClr val="accent1">
                    <a:lumMod val="50000"/>
                  </a:schemeClr>
                </a:solidFill>
                <a:effectLst/>
                <a:ea typeface="Calibri" panose="020F0502020204030204" pitchFamily="34" charset="0"/>
                <a:cs typeface="Arial" panose="020B0604020202020204" pitchFamily="34" charset="0"/>
              </a:rPr>
              <a:t> </a:t>
            </a:r>
          </a:p>
          <a:p>
            <a:pPr marL="742950" lvl="1" indent="-285750">
              <a:buFont typeface="Wingdings" panose="05000000000000000000" pitchFamily="2" charset="2"/>
              <a:buChar char="Ø"/>
            </a:pPr>
            <a:r>
              <a:rPr lang="fr-FR" sz="1600" dirty="0" smtClean="0">
                <a:solidFill>
                  <a:schemeClr val="accent1">
                    <a:lumMod val="50000"/>
                  </a:schemeClr>
                </a:solidFill>
                <a:effectLst/>
                <a:ea typeface="Calibri" panose="020F0502020204030204" pitchFamily="34" charset="0"/>
                <a:cs typeface="Arial" panose="020B0604020202020204" pitchFamily="34" charset="0"/>
              </a:rPr>
              <a:t>4 régions n’en envisagent pas alors que 2 régions l’envisagent.</a:t>
            </a:r>
          </a:p>
          <a:p>
            <a:pPr lvl="0">
              <a:spcAft>
                <a:spcPts val="0"/>
              </a:spcAft>
            </a:pPr>
            <a:r>
              <a:rPr lang="fr-FR" sz="1600" dirty="0" smtClean="0">
                <a:solidFill>
                  <a:schemeClr val="accent1">
                    <a:lumMod val="50000"/>
                  </a:schemeClr>
                </a:solidFill>
                <a:effectLst/>
                <a:ea typeface="Calibri" panose="020F0502020204030204" pitchFamily="34" charset="0"/>
                <a:cs typeface="Arial" panose="020B0604020202020204" pitchFamily="34" charset="0"/>
              </a:rPr>
              <a:t>Sur les 5 régions qui ont répondu à l’item : </a:t>
            </a:r>
            <a:r>
              <a:rPr lang="fr-FR" sz="1600" b="1" dirty="0" smtClean="0">
                <a:solidFill>
                  <a:schemeClr val="accent1">
                    <a:lumMod val="50000"/>
                  </a:schemeClr>
                </a:solidFill>
                <a:effectLst/>
                <a:ea typeface="Calibri" panose="020F0502020204030204" pitchFamily="34" charset="0"/>
                <a:cs typeface="Arial" panose="020B0604020202020204" pitchFamily="34" charset="0"/>
              </a:rPr>
              <a:t>quel serait le meilleur moyen de dépasser ces difficultés</a:t>
            </a:r>
            <a:r>
              <a:rPr lang="fr-FR" sz="1600" dirty="0" smtClean="0">
                <a:solidFill>
                  <a:schemeClr val="accent1">
                    <a:lumMod val="50000"/>
                  </a:schemeClr>
                </a:solidFill>
                <a:effectLst/>
                <a:ea typeface="Calibri" panose="020F0502020204030204" pitchFamily="34" charset="0"/>
                <a:cs typeface="Arial" panose="020B0604020202020204" pitchFamily="34" charset="0"/>
              </a:rPr>
              <a:t> </a:t>
            </a:r>
          </a:p>
          <a:p>
            <a:pPr marL="742950" lvl="1" indent="-285750">
              <a:buFont typeface="Wingdings" panose="05000000000000000000" pitchFamily="2" charset="2"/>
              <a:buChar char="Ø"/>
            </a:pPr>
            <a:r>
              <a:rPr lang="fr-FR" sz="1600" dirty="0" smtClean="0">
                <a:solidFill>
                  <a:schemeClr val="accent1">
                    <a:lumMod val="50000"/>
                  </a:schemeClr>
                </a:solidFill>
                <a:effectLst/>
                <a:ea typeface="Calibri" panose="020F0502020204030204" pitchFamily="34" charset="0"/>
                <a:cs typeface="Arial" panose="020B0604020202020204" pitchFamily="34" charset="0"/>
              </a:rPr>
              <a:t>3 régions proposent un délai de mise en conformité et 2 proposent d’exclure des structures déjà existantes</a:t>
            </a:r>
            <a:endParaRPr lang="fr-FR" sz="1600" dirty="0">
              <a:solidFill>
                <a:schemeClr val="accent1">
                  <a:lumMod val="50000"/>
                </a:schemeClr>
              </a:solidFill>
              <a:effectLst/>
              <a:ea typeface="Calibri" panose="020F0502020204030204" pitchFamily="34" charset="0"/>
              <a:cs typeface="Arial" panose="020B0604020202020204" pitchFamily="34" charset="0"/>
            </a:endParaRPr>
          </a:p>
        </p:txBody>
      </p:sp>
      <p:sp>
        <p:nvSpPr>
          <p:cNvPr id="3" name="Rectangle 2"/>
          <p:cNvSpPr/>
          <p:nvPr/>
        </p:nvSpPr>
        <p:spPr>
          <a:xfrm>
            <a:off x="2030064" y="309459"/>
            <a:ext cx="8550851" cy="7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rgbClr val="002060"/>
                </a:solidFill>
                <a:latin typeface="Arial" panose="020B0604020202020204" pitchFamily="34" charset="0"/>
                <a:cs typeface="Arial" panose="020B0604020202020204" pitchFamily="34" charset="0"/>
              </a:rPr>
              <a:t>Règles </a:t>
            </a:r>
            <a:r>
              <a:rPr lang="fr-FR" sz="2400" b="1" dirty="0" smtClean="0">
                <a:solidFill>
                  <a:srgbClr val="002060"/>
                </a:solidFill>
                <a:latin typeface="Arial" panose="020B0604020202020204" pitchFamily="34" charset="0"/>
                <a:cs typeface="Arial" panose="020B0604020202020204" pitchFamily="34" charset="0"/>
              </a:rPr>
              <a:t>prudentielles : </a:t>
            </a:r>
            <a:r>
              <a:rPr lang="fr-FR" sz="2400" b="1" dirty="0" smtClean="0">
                <a:solidFill>
                  <a:schemeClr val="accent6">
                    <a:lumMod val="75000"/>
                  </a:schemeClr>
                </a:solidFill>
                <a:latin typeface="Arial" panose="020B0604020202020204" pitchFamily="34" charset="0"/>
                <a:cs typeface="Arial" panose="020B0604020202020204" pitchFamily="34" charset="0"/>
              </a:rPr>
              <a:t>Zonage </a:t>
            </a:r>
            <a:r>
              <a:rPr lang="fr-FR" sz="2400" b="1" dirty="0">
                <a:solidFill>
                  <a:schemeClr val="accent6">
                    <a:lumMod val="75000"/>
                  </a:schemeClr>
                </a:solidFill>
                <a:latin typeface="Arial" panose="020B0604020202020204" pitchFamily="34" charset="0"/>
                <a:cs typeface="Arial" panose="020B0604020202020204" pitchFamily="34" charset="0"/>
              </a:rPr>
              <a:t>-</a:t>
            </a:r>
            <a:r>
              <a:rPr lang="fr-FR" sz="2400" b="1" dirty="0" smtClean="0">
                <a:solidFill>
                  <a:schemeClr val="accent6">
                    <a:lumMod val="75000"/>
                  </a:schemeClr>
                </a:solidFill>
                <a:latin typeface="Arial" panose="020B0604020202020204" pitchFamily="34" charset="0"/>
                <a:cs typeface="Arial" panose="020B0604020202020204" pitchFamily="34" charset="0"/>
              </a:rPr>
              <a:t> </a:t>
            </a:r>
            <a:r>
              <a:rPr lang="fr-FR" sz="2400" b="1" dirty="0">
                <a:solidFill>
                  <a:schemeClr val="accent6">
                    <a:lumMod val="75000"/>
                  </a:schemeClr>
                </a:solidFill>
                <a:latin typeface="Arial" panose="020B0604020202020204" pitchFamily="34" charset="0"/>
                <a:cs typeface="Arial" panose="020B0604020202020204" pitchFamily="34" charset="0"/>
              </a:rPr>
              <a:t>3 zones d’implantation </a:t>
            </a:r>
          </a:p>
        </p:txBody>
      </p:sp>
      <p:sp>
        <p:nvSpPr>
          <p:cNvPr id="4" name="ZoneTexte 3"/>
          <p:cNvSpPr txBox="1"/>
          <p:nvPr/>
        </p:nvSpPr>
        <p:spPr>
          <a:xfrm>
            <a:off x="527835" y="5165438"/>
            <a:ext cx="11334573" cy="646331"/>
          </a:xfrm>
          <a:prstGeom prst="rect">
            <a:avLst/>
          </a:prstGeom>
          <a:noFill/>
          <a:ln>
            <a:solidFill>
              <a:schemeClr val="accent1">
                <a:lumMod val="50000"/>
              </a:schemeClr>
            </a:solidFill>
          </a:ln>
        </p:spPr>
        <p:txBody>
          <a:bodyPr wrap="square" rtlCol="0">
            <a:spAutoFit/>
          </a:bodyPr>
          <a:lstStyle/>
          <a:p>
            <a:r>
              <a:rPr lang="fr-FR" b="1" dirty="0" smtClean="0">
                <a:solidFill>
                  <a:schemeClr val="accent1">
                    <a:lumMod val="50000"/>
                  </a:schemeClr>
                </a:solidFill>
              </a:rPr>
              <a:t>Majorité des ARS qui ont répondu considèrent que la notion de zones limitrophes doit être considérée comme « entre elles », même si </a:t>
            </a:r>
            <a:r>
              <a:rPr lang="fr-FR" b="1" dirty="0">
                <a:solidFill>
                  <a:schemeClr val="accent1">
                    <a:lumMod val="50000"/>
                  </a:schemeClr>
                </a:solidFill>
              </a:rPr>
              <a:t>4/7 </a:t>
            </a:r>
            <a:r>
              <a:rPr lang="fr-FR" b="1" dirty="0" smtClean="0">
                <a:solidFill>
                  <a:schemeClr val="accent1">
                    <a:lumMod val="50000"/>
                  </a:schemeClr>
                </a:solidFill>
              </a:rPr>
              <a:t>régions, l’organisation de la biologie ne permet pas de relever de difficulté. </a:t>
            </a:r>
          </a:p>
        </p:txBody>
      </p:sp>
      <p:sp>
        <p:nvSpPr>
          <p:cNvPr id="5" name="Flèche droite 4"/>
          <p:cNvSpPr/>
          <p:nvPr/>
        </p:nvSpPr>
        <p:spPr>
          <a:xfrm>
            <a:off x="1354324" y="5976686"/>
            <a:ext cx="589660" cy="188007"/>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2256577" y="5886024"/>
            <a:ext cx="5802595" cy="369332"/>
          </a:xfrm>
          <a:prstGeom prst="rect">
            <a:avLst/>
          </a:prstGeom>
          <a:noFill/>
          <a:ln>
            <a:solidFill>
              <a:schemeClr val="accent1">
                <a:lumMod val="50000"/>
              </a:schemeClr>
            </a:solidFill>
          </a:ln>
        </p:spPr>
        <p:txBody>
          <a:bodyPr wrap="square" rtlCol="0">
            <a:spAutoFit/>
          </a:bodyPr>
          <a:lstStyle/>
          <a:p>
            <a:r>
              <a:rPr lang="fr-FR" b="1" dirty="0" smtClean="0">
                <a:solidFill>
                  <a:schemeClr val="accent1">
                    <a:lumMod val="50000"/>
                  </a:schemeClr>
                </a:solidFill>
              </a:rPr>
              <a:t>Point intégré à la note de synthèse sur la biologie médicale</a:t>
            </a:r>
            <a:endParaRPr lang="fr-FR" b="1" dirty="0">
              <a:solidFill>
                <a:schemeClr val="accent1">
                  <a:lumMod val="50000"/>
                </a:schemeClr>
              </a:solidFill>
            </a:endParaRPr>
          </a:p>
        </p:txBody>
      </p:sp>
      <p:sp>
        <p:nvSpPr>
          <p:cNvPr id="7" name="Espace réservé de la date 6"/>
          <p:cNvSpPr>
            <a:spLocks noGrp="1"/>
          </p:cNvSpPr>
          <p:nvPr>
            <p:ph type="dt" sz="half" idx="10"/>
          </p:nvPr>
        </p:nvSpPr>
        <p:spPr>
          <a:xfrm>
            <a:off x="277554" y="6359944"/>
            <a:ext cx="2743200" cy="365125"/>
          </a:xfrm>
        </p:spPr>
        <p:txBody>
          <a:bodyPr/>
          <a:lstStyle/>
          <a:p>
            <a:r>
              <a:rPr lang="fr-FR" smtClean="0"/>
              <a:t>01/02/2024</a:t>
            </a:r>
            <a:endParaRPr lang="fr-FR"/>
          </a:p>
        </p:txBody>
      </p:sp>
      <p:sp>
        <p:nvSpPr>
          <p:cNvPr id="9" name="Espace réservé du numéro de diapositive 8"/>
          <p:cNvSpPr>
            <a:spLocks noGrp="1"/>
          </p:cNvSpPr>
          <p:nvPr>
            <p:ph type="sldNum" sz="quarter" idx="12"/>
          </p:nvPr>
        </p:nvSpPr>
        <p:spPr/>
        <p:txBody>
          <a:bodyPr/>
          <a:lstStyle/>
          <a:p>
            <a:fld id="{36B90774-7E7C-45DE-BECE-501E5C5B54FB}" type="slidenum">
              <a:rPr lang="fr-FR" smtClean="0"/>
              <a:t>4</a:t>
            </a:fld>
            <a:endParaRPr lang="fr-FR"/>
          </a:p>
        </p:txBody>
      </p:sp>
    </p:spTree>
    <p:extLst>
      <p:ext uri="{BB962C8B-B14F-4D97-AF65-F5344CB8AC3E}">
        <p14:creationId xmlns:p14="http://schemas.microsoft.com/office/powerpoint/2010/main" val="1169635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6770" y="1145137"/>
            <a:ext cx="11748304" cy="40934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Synthèse de l’</a:t>
            </a:r>
            <a:r>
              <a:rPr kumimoji="0" lang="fr-FR" sz="1800" b="1" i="0" u="none" strike="noStrike" kern="1200" cap="none" spc="0" normalizeH="0" baseline="0" noProof="0" dirty="0">
                <a:ln>
                  <a:noFill/>
                </a:ln>
                <a:solidFill>
                  <a:schemeClr val="accent1">
                    <a:lumMod val="50000"/>
                  </a:schemeClr>
                </a:solidFill>
                <a:effectLst/>
                <a:uLnTx/>
                <a:uFillTx/>
                <a:cs typeface="Arial" panose="020B0604020202020204" pitchFamily="34" charset="0"/>
              </a:rPr>
              <a:t>é</a:t>
            </a:r>
            <a:r>
              <a:rPr kumimoji="0" lang="fr-FR" sz="1800" b="1" i="0" u="none" strike="noStrike" kern="1200" cap="none" spc="0" normalizeH="0" baseline="0" noProof="0" dirty="0" smtClean="0">
                <a:ln>
                  <a:noFill/>
                </a:ln>
                <a:solidFill>
                  <a:schemeClr val="accent1">
                    <a:lumMod val="50000"/>
                  </a:schemeClr>
                </a:solidFill>
                <a:effectLst/>
                <a:uLnTx/>
                <a:uFillTx/>
                <a:cs typeface="Arial" panose="020B0604020202020204" pitchFamily="34" charset="0"/>
              </a:rPr>
              <a:t>valuation évolution du nombre de sites en région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schemeClr val="accent1">
                    <a:lumMod val="50000"/>
                  </a:schemeClr>
                </a:solidFill>
                <a:effectLst/>
                <a:uLnTx/>
                <a:uFillTx/>
                <a:cs typeface="Arial" panose="020B0604020202020204" pitchFamily="34" charset="0"/>
              </a:rPr>
              <a:t> </a:t>
            </a:r>
            <a:endParaRPr kumimoji="0" lang="fr-FR" sz="18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Sur les 9 régions qui ont répondu à l’item : </a:t>
            </a:r>
            <a:r>
              <a:rPr kumimoji="0" lang="fr-FR" sz="1600" b="1"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Avez-vous constaté une augmentation du nombre</a:t>
            </a:r>
            <a:r>
              <a:rPr kumimoji="0" lang="fr-FR" sz="1600" b="1" i="0" u="none" strike="noStrike" kern="1200" cap="none" spc="0" normalizeH="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de sites de LBM ?</a:t>
            </a:r>
          </a:p>
          <a:p>
            <a:pPr marL="742950" lvl="1" indent="-285750">
              <a:buFont typeface="Wingdings" panose="05000000000000000000" pitchFamily="2" charset="2"/>
              <a:buChar char="Ø"/>
            </a:pPr>
            <a:r>
              <a:rPr lang="fr-FR" sz="1600" dirty="0" smtClean="0">
                <a:solidFill>
                  <a:schemeClr val="accent1">
                    <a:lumMod val="50000"/>
                  </a:schemeClr>
                </a:solidFill>
                <a:ea typeface="Calibri" panose="020F0502020204030204" pitchFamily="34" charset="0"/>
                <a:cs typeface="Arial" panose="020B0604020202020204" pitchFamily="34" charset="0"/>
              </a:rPr>
              <a:t>4</a:t>
            </a:r>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régions ont répondu « oui » pour</a:t>
            </a:r>
            <a:r>
              <a:rPr kumimoji="0" lang="fr-FR" sz="1600" b="0" i="0" u="none" strike="noStrike" kern="1200" cap="none" spc="0" normalizeH="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7 LBM, </a:t>
            </a:r>
          </a:p>
          <a:p>
            <a:pPr marL="742950" lvl="1" indent="-285750">
              <a:buFont typeface="Wingdings" panose="05000000000000000000" pitchFamily="2" charset="2"/>
              <a:buChar char="Ø"/>
            </a:pPr>
            <a:r>
              <a:rPr kumimoji="0" lang="fr-FR" sz="1600" b="0" i="0" u="none" strike="noStrike" kern="1200" cap="none" spc="0" normalizeH="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5 régions ont répondu « non » + 3 outre-mer sur 5</a:t>
            </a:r>
            <a:endPar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endParaRPr>
          </a:p>
          <a:p>
            <a:endPar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endParaRPr>
          </a:p>
          <a:p>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Sur les 9 régions qui ont répondu à l’item : </a:t>
            </a:r>
            <a:r>
              <a:rPr lang="fr-FR" sz="1600" b="1" dirty="0">
                <a:solidFill>
                  <a:schemeClr val="accent1">
                    <a:lumMod val="50000"/>
                  </a:schemeClr>
                </a:solidFill>
                <a:ea typeface="Calibri" panose="020F0502020204030204" pitchFamily="34" charset="0"/>
                <a:cs typeface="Arial" panose="020B0604020202020204" pitchFamily="34" charset="0"/>
              </a:rPr>
              <a:t>Avez-vous constaté une augmentation du nombre de sites de </a:t>
            </a:r>
            <a:r>
              <a:rPr lang="fr-FR" sz="1600" b="1" dirty="0" smtClean="0">
                <a:solidFill>
                  <a:schemeClr val="accent1">
                    <a:lumMod val="50000"/>
                  </a:schemeClr>
                </a:solidFill>
                <a:ea typeface="Calibri" panose="020F0502020204030204" pitchFamily="34" charset="0"/>
                <a:cs typeface="Arial" panose="020B0604020202020204" pitchFamily="34" charset="0"/>
              </a:rPr>
              <a:t>pré/post ?</a:t>
            </a:r>
          </a:p>
          <a:p>
            <a:pPr marL="742950" lvl="1" indent="-285750">
              <a:buFont typeface="Wingdings" panose="05000000000000000000" pitchFamily="2" charset="2"/>
              <a:buChar char="Ø"/>
            </a:pPr>
            <a:r>
              <a:rPr lang="fr-FR" sz="1600" dirty="0" smtClean="0">
                <a:solidFill>
                  <a:schemeClr val="accent1">
                    <a:lumMod val="50000"/>
                  </a:schemeClr>
                </a:solidFill>
                <a:ea typeface="Calibri" panose="020F0502020204030204" pitchFamily="34" charset="0"/>
                <a:cs typeface="Arial" panose="020B0604020202020204" pitchFamily="34" charset="0"/>
              </a:rPr>
              <a:t>8</a:t>
            </a:r>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a:t>
            </a:r>
            <a:r>
              <a:rPr lang="fr-FR" sz="1600" dirty="0">
                <a:solidFill>
                  <a:schemeClr val="accent1">
                    <a:lumMod val="50000"/>
                  </a:schemeClr>
                </a:solidFill>
                <a:ea typeface="Calibri" panose="020F0502020204030204" pitchFamily="34" charset="0"/>
                <a:cs typeface="Arial" panose="020B0604020202020204" pitchFamily="34" charset="0"/>
              </a:rPr>
              <a:t>régions ont répondu « oui » pour </a:t>
            </a:r>
            <a:r>
              <a:rPr lang="fr-FR" sz="1600" dirty="0" smtClean="0">
                <a:solidFill>
                  <a:schemeClr val="accent1">
                    <a:lumMod val="50000"/>
                  </a:schemeClr>
                </a:solidFill>
                <a:ea typeface="Calibri" panose="020F0502020204030204" pitchFamily="34" charset="0"/>
                <a:cs typeface="Arial" panose="020B0604020202020204" pitchFamily="34" charset="0"/>
              </a:rPr>
              <a:t>177 sites + 2 outre-mer sur 5 pour 7 sites</a:t>
            </a:r>
            <a:endPar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dirty="0">
                <a:solidFill>
                  <a:schemeClr val="accent1">
                    <a:lumMod val="50000"/>
                  </a:schemeClr>
                </a:solidFill>
                <a:ea typeface="Calibri" panose="020F0502020204030204" pitchFamily="34" charset="0"/>
                <a:cs typeface="Arial" panose="020B0604020202020204" pitchFamily="34" charset="0"/>
              </a:rPr>
              <a:t>1</a:t>
            </a:r>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région</a:t>
            </a:r>
            <a:r>
              <a:rPr kumimoji="0" lang="fr-FR" sz="1600" b="0" i="0" u="none" strike="noStrike" kern="1200" cap="none" spc="0" normalizeH="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a répondu « non » </a:t>
            </a:r>
          </a:p>
          <a:p>
            <a:endPar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endParaRPr>
          </a:p>
          <a:p>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Sur les 9 régions qui ont répondu à l’item : </a:t>
            </a:r>
            <a:r>
              <a:rPr lang="fr-FR" sz="1600" b="1" dirty="0">
                <a:solidFill>
                  <a:schemeClr val="accent1">
                    <a:lumMod val="50000"/>
                  </a:schemeClr>
                </a:solidFill>
                <a:ea typeface="Calibri" panose="020F0502020204030204" pitchFamily="34" charset="0"/>
                <a:cs typeface="Arial" panose="020B0604020202020204" pitchFamily="34" charset="0"/>
              </a:rPr>
              <a:t>Avez-vous constaté une augmentation du nombre de sites </a:t>
            </a:r>
            <a:r>
              <a:rPr lang="fr-FR" sz="1600" b="1" dirty="0" smtClean="0">
                <a:solidFill>
                  <a:schemeClr val="accent1">
                    <a:lumMod val="50000"/>
                  </a:schemeClr>
                </a:solidFill>
                <a:ea typeface="Calibri" panose="020F0502020204030204" pitchFamily="34" charset="0"/>
                <a:cs typeface="Arial" panose="020B0604020202020204" pitchFamily="34" charset="0"/>
              </a:rPr>
              <a:t>Analytique ?</a:t>
            </a:r>
            <a:endParaRPr lang="fr-FR" sz="1600" b="1" dirty="0">
              <a:solidFill>
                <a:schemeClr val="accent1">
                  <a:lumMod val="50000"/>
                </a:schemeClr>
              </a:solidFill>
              <a:ea typeface="Calibri" panose="020F050202020403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6 régions ont répondu « oui » pour 7 sites</a:t>
            </a:r>
          </a:p>
          <a:p>
            <a:pPr marL="742950" lvl="1" indent="-285750">
              <a:buFont typeface="Wingdings" panose="05000000000000000000" pitchFamily="2" charset="2"/>
              <a:buChar char="Ø"/>
              <a:defRPr/>
            </a:pPr>
            <a:r>
              <a:rPr lang="fr-FR" sz="1600" dirty="0" smtClean="0">
                <a:solidFill>
                  <a:schemeClr val="accent1">
                    <a:lumMod val="50000"/>
                  </a:schemeClr>
                </a:solidFill>
                <a:ea typeface="Calibri" panose="020F0502020204030204" pitchFamily="34" charset="0"/>
                <a:cs typeface="Arial" panose="020B0604020202020204" pitchFamily="34" charset="0"/>
              </a:rPr>
              <a:t>3 régions ont </a:t>
            </a:r>
            <a:r>
              <a:rPr lang="fr-FR" sz="1600" dirty="0">
                <a:solidFill>
                  <a:schemeClr val="accent1">
                    <a:lumMod val="50000"/>
                  </a:schemeClr>
                </a:solidFill>
                <a:ea typeface="Calibri" panose="020F0502020204030204" pitchFamily="34" charset="0"/>
                <a:cs typeface="Arial" panose="020B0604020202020204" pitchFamily="34" charset="0"/>
              </a:rPr>
              <a:t>répondu « non </a:t>
            </a:r>
            <a:r>
              <a:rPr lang="fr-FR" sz="1600" dirty="0" smtClean="0">
                <a:solidFill>
                  <a:schemeClr val="accent1">
                    <a:lumMod val="50000"/>
                  </a:schemeClr>
                </a:solidFill>
                <a:ea typeface="Calibri" panose="020F0502020204030204" pitchFamily="34" charset="0"/>
                <a:cs typeface="Arial" panose="020B0604020202020204" pitchFamily="34" charset="0"/>
              </a:rPr>
              <a:t>» + 2 outre-mer sur 5</a:t>
            </a:r>
            <a:endParaRPr lang="fr-FR" sz="1600" dirty="0">
              <a:solidFill>
                <a:schemeClr val="accent1">
                  <a:lumMod val="50000"/>
                </a:schemeClr>
              </a:solidFill>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Sur les 9 régions qui ont répondu à l’item : </a:t>
            </a:r>
            <a:r>
              <a:rPr lang="fr-FR" sz="1600" b="1" dirty="0">
                <a:solidFill>
                  <a:schemeClr val="accent1">
                    <a:lumMod val="50000"/>
                  </a:schemeClr>
                </a:solidFill>
                <a:ea typeface="Calibri" panose="020F0502020204030204" pitchFamily="34" charset="0"/>
                <a:cs typeface="Arial" panose="020B0604020202020204" pitchFamily="34" charset="0"/>
              </a:rPr>
              <a:t>E</a:t>
            </a:r>
            <a:r>
              <a:rPr kumimoji="0" lang="fr-FR" sz="1600" b="1"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st-</a:t>
            </a:r>
            <a:r>
              <a:rPr lang="fr-FR" sz="1600" b="1" dirty="0" smtClean="0">
                <a:solidFill>
                  <a:schemeClr val="accent1">
                    <a:lumMod val="50000"/>
                  </a:schemeClr>
                </a:solidFill>
                <a:ea typeface="Calibri" panose="020F0502020204030204" pitchFamily="34" charset="0"/>
                <a:cs typeface="Arial" panose="020B0604020202020204" pitchFamily="34" charset="0"/>
              </a:rPr>
              <a:t>ce que </a:t>
            </a:r>
            <a:r>
              <a:rPr kumimoji="0" lang="fr-FR" sz="1600" b="1"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les augmentations de sites étaient justifiées ?</a:t>
            </a:r>
            <a:endPar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dirty="0">
                <a:solidFill>
                  <a:schemeClr val="accent1">
                    <a:lumMod val="50000"/>
                  </a:schemeClr>
                </a:solidFill>
                <a:ea typeface="Calibri" panose="020F0502020204030204" pitchFamily="34" charset="0"/>
                <a:cs typeface="Arial" panose="020B0604020202020204" pitchFamily="34" charset="0"/>
              </a:rPr>
              <a:t>8</a:t>
            </a:r>
            <a:r>
              <a:rPr kumimoji="0" lang="fr-FR" sz="1600" b="0" i="0" u="none" strike="noStrike" kern="1200" cap="none" spc="0" normalizeH="0" baseline="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régions ont répondu « non »,</a:t>
            </a:r>
            <a:r>
              <a:rPr kumimoji="0" lang="fr-FR" sz="1600" b="0" i="0" u="none" strike="noStrike" kern="1200" cap="none" spc="0" normalizeH="0" noProof="0" dirty="0" smtClean="0">
                <a:ln>
                  <a:noFill/>
                </a:ln>
                <a:solidFill>
                  <a:schemeClr val="accent1">
                    <a:lumMod val="50000"/>
                  </a:schemeClr>
                </a:solidFill>
                <a:effectLst/>
                <a:uLnTx/>
                <a:uFillTx/>
                <a:ea typeface="Calibri" panose="020F0502020204030204" pitchFamily="34" charset="0"/>
                <a:cs typeface="Arial" panose="020B0604020202020204" pitchFamily="34" charset="0"/>
              </a:rPr>
              <a:t> une sans réponse</a:t>
            </a:r>
            <a:endParaRPr kumimoji="0" lang="fr-FR" sz="1600" b="0" i="0" u="none" strike="noStrike" kern="1200" cap="none" spc="0" normalizeH="0" baseline="0" noProof="0" dirty="0">
              <a:ln>
                <a:noFill/>
              </a:ln>
              <a:solidFill>
                <a:schemeClr val="accent1">
                  <a:lumMod val="50000"/>
                </a:schemeClr>
              </a:solidFill>
              <a:effectLst/>
              <a:uLnTx/>
              <a:uFillTx/>
              <a:ea typeface="Calibri" panose="020F0502020204030204" pitchFamily="34" charset="0"/>
              <a:cs typeface="Arial" panose="020B0604020202020204" pitchFamily="34" charset="0"/>
            </a:endParaRPr>
          </a:p>
        </p:txBody>
      </p:sp>
      <p:sp>
        <p:nvSpPr>
          <p:cNvPr id="3" name="Rectangle 2"/>
          <p:cNvSpPr/>
          <p:nvPr/>
        </p:nvSpPr>
        <p:spPr>
          <a:xfrm>
            <a:off x="1871444" y="396865"/>
            <a:ext cx="7123267" cy="7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Règles </a:t>
            </a:r>
            <a:r>
              <a:rPr kumimoji="0" lang="fr-FR" sz="2400" b="1"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prudentielles </a:t>
            </a:r>
            <a:r>
              <a:rPr lang="fr-FR" sz="2400" b="1" noProof="0" dirty="0" smtClean="0">
                <a:solidFill>
                  <a:srgbClr val="5B9BD5">
                    <a:lumMod val="90000"/>
                    <a:lumOff val="10000"/>
                  </a:srgbClr>
                </a:solidFill>
                <a:latin typeface="Arial" panose="020B0604020202020204" pitchFamily="34" charset="0"/>
                <a:cs typeface="Arial" panose="020B0604020202020204" pitchFamily="34" charset="0"/>
              </a:rPr>
              <a:t>: </a:t>
            </a:r>
            <a:r>
              <a:rPr lang="fr-FR" sz="2400" b="1" noProof="0" dirty="0" smtClean="0">
                <a:solidFill>
                  <a:schemeClr val="accent6">
                    <a:lumMod val="75000"/>
                  </a:schemeClr>
                </a:solidFill>
                <a:latin typeface="Arial" panose="020B0604020202020204" pitchFamily="34" charset="0"/>
                <a:cs typeface="Arial" panose="020B0604020202020204" pitchFamily="34" charset="0"/>
              </a:rPr>
              <a:t>E</a:t>
            </a:r>
            <a:r>
              <a:rPr kumimoji="0" lang="fr-FR" sz="2400" b="1" i="0" u="none" strike="noStrike" kern="1200" cap="none" spc="0" normalizeH="0" baseline="0" noProof="0" dirty="0" smtClean="0">
                <a:ln>
                  <a:noFill/>
                </a:ln>
                <a:solidFill>
                  <a:schemeClr val="accent6">
                    <a:lumMod val="75000"/>
                  </a:schemeClr>
                </a:solidFill>
                <a:effectLst/>
                <a:uLnTx/>
                <a:uFillTx/>
                <a:latin typeface="Arial" panose="020B0604020202020204" pitchFamily="34" charset="0"/>
                <a:ea typeface="+mn-ea"/>
                <a:cs typeface="Arial" panose="020B0604020202020204" pitchFamily="34" charset="0"/>
              </a:rPr>
              <a:t>volution nombre de sites depuis janvier 2022</a:t>
            </a:r>
            <a:endParaRPr kumimoji="0" lang="fr-FR" sz="24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mn-ea"/>
              <a:cs typeface="Arial" panose="020B0604020202020204" pitchFamily="34" charset="0"/>
            </a:endParaRPr>
          </a:p>
        </p:txBody>
      </p:sp>
      <p:sp>
        <p:nvSpPr>
          <p:cNvPr id="7" name="ZoneTexte 6"/>
          <p:cNvSpPr txBox="1"/>
          <p:nvPr/>
        </p:nvSpPr>
        <p:spPr>
          <a:xfrm>
            <a:off x="196770" y="5474292"/>
            <a:ext cx="11852366" cy="646331"/>
          </a:xfrm>
          <a:prstGeom prst="rect">
            <a:avLst/>
          </a:prstGeom>
          <a:noFill/>
          <a:ln>
            <a:solidFill>
              <a:schemeClr val="accent1">
                <a:lumMod val="50000"/>
              </a:schemeClr>
            </a:solidFill>
          </a:ln>
        </p:spPr>
        <p:txBody>
          <a:bodyPr wrap="square" rtlCol="0">
            <a:spAutoFit/>
          </a:bodyPr>
          <a:lstStyle/>
          <a:p>
            <a:r>
              <a:rPr lang="fr-FR" b="1" dirty="0" smtClean="0">
                <a:solidFill>
                  <a:schemeClr val="accent1">
                    <a:lumMod val="50000"/>
                  </a:schemeClr>
                </a:solidFill>
              </a:rPr>
              <a:t>Données permettent de confirmer la tendance sur l’évolution du nombre de sites Pré/Post . </a:t>
            </a:r>
          </a:p>
          <a:p>
            <a:r>
              <a:rPr lang="fr-FR" b="1" dirty="0" smtClean="0">
                <a:solidFill>
                  <a:schemeClr val="accent1">
                    <a:lumMod val="50000"/>
                  </a:schemeClr>
                </a:solidFill>
              </a:rPr>
              <a:t>Extraction BIO2 : augmentation de sites pré/post depuis 2019, sites analytiques stables et pré/post analytiques en baisse  </a:t>
            </a:r>
            <a:endParaRPr lang="fr-FR" b="1" dirty="0">
              <a:solidFill>
                <a:schemeClr val="accent1">
                  <a:lumMod val="50000"/>
                </a:schemeClr>
              </a:solidFill>
            </a:endParaRPr>
          </a:p>
        </p:txBody>
      </p:sp>
      <p:sp>
        <p:nvSpPr>
          <p:cNvPr id="8" name="Espace réservé de la date 7"/>
          <p:cNvSpPr>
            <a:spLocks noGrp="1"/>
          </p:cNvSpPr>
          <p:nvPr>
            <p:ph type="dt" sz="half" idx="10"/>
          </p:nvPr>
        </p:nvSpPr>
        <p:spPr/>
        <p:txBody>
          <a:bodyPr/>
          <a:lstStyle/>
          <a:p>
            <a:r>
              <a:rPr lang="fr-FR" smtClean="0"/>
              <a:t>01/02/2024</a:t>
            </a:r>
            <a:endParaRPr lang="fr-FR"/>
          </a:p>
        </p:txBody>
      </p:sp>
      <p:sp>
        <p:nvSpPr>
          <p:cNvPr id="10" name="Espace réservé du numéro de diapositive 9"/>
          <p:cNvSpPr>
            <a:spLocks noGrp="1"/>
          </p:cNvSpPr>
          <p:nvPr>
            <p:ph type="sldNum" sz="quarter" idx="12"/>
          </p:nvPr>
        </p:nvSpPr>
        <p:spPr/>
        <p:txBody>
          <a:bodyPr/>
          <a:lstStyle/>
          <a:p>
            <a:fld id="{36B90774-7E7C-45DE-BECE-501E5C5B54FB}" type="slidenum">
              <a:rPr lang="fr-FR" smtClean="0"/>
              <a:t>5</a:t>
            </a:fld>
            <a:endParaRPr lang="fr-FR"/>
          </a:p>
        </p:txBody>
      </p:sp>
    </p:spTree>
    <p:extLst>
      <p:ext uri="{BB962C8B-B14F-4D97-AF65-F5344CB8AC3E}">
        <p14:creationId xmlns:p14="http://schemas.microsoft.com/office/powerpoint/2010/main" val="619327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3692" y="1019222"/>
            <a:ext cx="12048305" cy="1477328"/>
          </a:xfrm>
          <a:prstGeom prst="rect">
            <a:avLst/>
          </a:prstGeom>
          <a:noFill/>
        </p:spPr>
        <p:txBody>
          <a:bodyPr wrap="square" rtlCol="0">
            <a:spAutoFit/>
          </a:bodyPr>
          <a:lstStyle/>
          <a:p>
            <a:r>
              <a:rPr lang="fr-FR" b="1" dirty="0" smtClean="0">
                <a:solidFill>
                  <a:schemeClr val="accent1">
                    <a:lumMod val="50000"/>
                  </a:schemeClr>
                </a:solidFill>
                <a:latin typeface="Arial" panose="020B0604020202020204" pitchFamily="34" charset="0"/>
                <a:cs typeface="Arial" panose="020B0604020202020204" pitchFamily="34" charset="0"/>
              </a:rPr>
              <a:t>		</a:t>
            </a:r>
            <a:r>
              <a:rPr lang="fr-FR" b="1" dirty="0" smtClean="0">
                <a:solidFill>
                  <a:schemeClr val="accent1">
                    <a:lumMod val="50000"/>
                  </a:schemeClr>
                </a:solidFill>
                <a:cs typeface="Arial" panose="020B0604020202020204" pitchFamily="34" charset="0"/>
              </a:rPr>
              <a:t>Constats</a:t>
            </a:r>
            <a:r>
              <a:rPr lang="fr-FR" dirty="0" smtClean="0">
                <a:solidFill>
                  <a:schemeClr val="accent1">
                    <a:lumMod val="50000"/>
                  </a:schemeClr>
                </a:solidFill>
              </a:rPr>
              <a:t> </a:t>
            </a:r>
          </a:p>
          <a:p>
            <a:r>
              <a:rPr lang="fr-FR" dirty="0" smtClean="0">
                <a:solidFill>
                  <a:schemeClr val="accent1">
                    <a:lumMod val="50000"/>
                  </a:schemeClr>
                </a:solidFill>
              </a:rPr>
              <a:t>Difficulté pour s’opposer à l’ouverture de sites : l’article L. 6222-2 indique que le DGARS « peut » et non « doit » s’opposer ..</a:t>
            </a:r>
          </a:p>
          <a:p>
            <a:r>
              <a:rPr lang="fr-FR" dirty="0" smtClean="0">
                <a:solidFill>
                  <a:schemeClr val="accent1">
                    <a:lumMod val="50000"/>
                  </a:schemeClr>
                </a:solidFill>
              </a:rPr>
              <a:t>Difficulté pour définir les besoins : difficulté pour atteindre les 25%, mesure inopérante</a:t>
            </a:r>
          </a:p>
          <a:p>
            <a:r>
              <a:rPr lang="fr-FR" dirty="0" smtClean="0">
                <a:solidFill>
                  <a:schemeClr val="accent1">
                    <a:lumMod val="50000"/>
                  </a:schemeClr>
                </a:solidFill>
              </a:rPr>
              <a:t>Au niveau </a:t>
            </a:r>
            <a:r>
              <a:rPr lang="fr-FR" dirty="0">
                <a:solidFill>
                  <a:schemeClr val="accent1">
                    <a:lumMod val="50000"/>
                  </a:schemeClr>
                </a:solidFill>
              </a:rPr>
              <a:t>RH </a:t>
            </a:r>
            <a:r>
              <a:rPr lang="fr-FR" dirty="0" smtClean="0">
                <a:solidFill>
                  <a:schemeClr val="accent1">
                    <a:lumMod val="50000"/>
                  </a:schemeClr>
                </a:solidFill>
              </a:rPr>
              <a:t>Manque de techniciens de laboratoire et d’IDE, </a:t>
            </a:r>
            <a:r>
              <a:rPr lang="fr-FR" dirty="0" err="1" smtClean="0">
                <a:solidFill>
                  <a:schemeClr val="accent1">
                    <a:lumMod val="50000"/>
                  </a:schemeClr>
                </a:solidFill>
              </a:rPr>
              <a:t>pbs</a:t>
            </a:r>
            <a:r>
              <a:rPr lang="fr-FR" dirty="0" smtClean="0">
                <a:solidFill>
                  <a:schemeClr val="accent1">
                    <a:lumMod val="50000"/>
                  </a:schemeClr>
                </a:solidFill>
              </a:rPr>
              <a:t> des régions transfrontalières</a:t>
            </a:r>
          </a:p>
          <a:p>
            <a:r>
              <a:rPr lang="fr-FR" dirty="0" smtClean="0">
                <a:solidFill>
                  <a:schemeClr val="accent1">
                    <a:lumMod val="50000"/>
                  </a:schemeClr>
                </a:solidFill>
              </a:rPr>
              <a:t>……..</a:t>
            </a:r>
          </a:p>
        </p:txBody>
      </p:sp>
      <p:sp>
        <p:nvSpPr>
          <p:cNvPr id="3" name="ZoneTexte 2"/>
          <p:cNvSpPr txBox="1"/>
          <p:nvPr/>
        </p:nvSpPr>
        <p:spPr>
          <a:xfrm>
            <a:off x="143691" y="2579790"/>
            <a:ext cx="12048306" cy="3970318"/>
          </a:xfrm>
          <a:prstGeom prst="rect">
            <a:avLst/>
          </a:prstGeom>
          <a:noFill/>
        </p:spPr>
        <p:txBody>
          <a:bodyPr wrap="square" rtlCol="0">
            <a:spAutoFit/>
          </a:bodyPr>
          <a:lstStyle/>
          <a:p>
            <a:r>
              <a:rPr lang="fr-FR" b="1" dirty="0" smtClean="0">
                <a:solidFill>
                  <a:schemeClr val="accent1">
                    <a:lumMod val="50000"/>
                  </a:schemeClr>
                </a:solidFill>
                <a:cs typeface="Arial" panose="020B0604020202020204" pitchFamily="34" charset="0"/>
              </a:rPr>
              <a:t>		Pistes d’amélioration pour améliorer la régulation</a:t>
            </a:r>
          </a:p>
          <a:p>
            <a:r>
              <a:rPr lang="fr-FR" dirty="0" smtClean="0">
                <a:solidFill>
                  <a:schemeClr val="accent1">
                    <a:lumMod val="50000"/>
                  </a:schemeClr>
                </a:solidFill>
                <a:cs typeface="Arial" panose="020B0604020202020204" pitchFamily="34" charset="0"/>
              </a:rPr>
              <a:t>Fixer : Un seuil pour un nombre d’habitant pas site de LBM-</a:t>
            </a:r>
            <a:r>
              <a:rPr lang="fr-FR" dirty="0">
                <a:solidFill>
                  <a:schemeClr val="accent1">
                    <a:lumMod val="50000"/>
                  </a:schemeClr>
                </a:solidFill>
                <a:cs typeface="Arial" panose="020B0604020202020204" pitchFamily="34" charset="0"/>
              </a:rPr>
              <a:t> </a:t>
            </a:r>
            <a:r>
              <a:rPr lang="fr-FR" dirty="0" smtClean="0">
                <a:solidFill>
                  <a:schemeClr val="accent1">
                    <a:lumMod val="50000"/>
                  </a:schemeClr>
                </a:solidFill>
                <a:cs typeface="Arial" panose="020B0604020202020204" pitchFamily="34" charset="0"/>
              </a:rPr>
              <a:t>Un temps maximal d’accès à un site- Une distance maximale en temps/km entre les sites d’un LBM et le plateau technique - </a:t>
            </a:r>
            <a:r>
              <a:rPr lang="fr-FR" dirty="0">
                <a:solidFill>
                  <a:schemeClr val="accent1">
                    <a:lumMod val="50000"/>
                  </a:schemeClr>
                </a:solidFill>
                <a:cs typeface="Arial" panose="020B0604020202020204" pitchFamily="34" charset="0"/>
              </a:rPr>
              <a:t>U</a:t>
            </a:r>
            <a:r>
              <a:rPr lang="fr-FR" dirty="0" smtClean="0">
                <a:solidFill>
                  <a:schemeClr val="accent1">
                    <a:lumMod val="50000"/>
                  </a:schemeClr>
                </a:solidFill>
                <a:cs typeface="Arial" panose="020B0604020202020204" pitchFamily="34" charset="0"/>
              </a:rPr>
              <a:t>n seuil  max comme en officine du nombre d’habitant de la </a:t>
            </a:r>
            <a:r>
              <a:rPr lang="fr-FR" dirty="0" smtClean="0">
                <a:solidFill>
                  <a:schemeClr val="accent1">
                    <a:lumMod val="50000"/>
                  </a:schemeClr>
                </a:solidFill>
                <a:cs typeface="Arial" panose="020B0604020202020204" pitchFamily="34" charset="0"/>
              </a:rPr>
              <a:t>commune à ne pas dépasser</a:t>
            </a:r>
          </a:p>
          <a:p>
            <a:r>
              <a:rPr lang="fr-FR" dirty="0" smtClean="0">
                <a:solidFill>
                  <a:schemeClr val="accent1">
                    <a:lumMod val="50000"/>
                  </a:schemeClr>
                </a:solidFill>
                <a:cs typeface="Arial" panose="020B0604020202020204" pitchFamily="34" charset="0"/>
              </a:rPr>
              <a:t>Trouver </a:t>
            </a:r>
            <a:r>
              <a:rPr lang="fr-FR" dirty="0" smtClean="0">
                <a:solidFill>
                  <a:schemeClr val="accent1">
                    <a:lumMod val="50000"/>
                  </a:schemeClr>
                </a:solidFill>
                <a:cs typeface="Arial" panose="020B0604020202020204" pitchFamily="34" charset="0"/>
              </a:rPr>
              <a:t>un autre moyen de blocage que celui des 25% : nombre maximal de sites sur un TVS - Abaisser le seuil (25 à 5%)? </a:t>
            </a:r>
          </a:p>
          <a:p>
            <a:r>
              <a:rPr lang="fr-FR" dirty="0" smtClean="0">
                <a:solidFill>
                  <a:schemeClr val="accent1">
                    <a:lumMod val="50000"/>
                  </a:schemeClr>
                </a:solidFill>
                <a:cs typeface="Arial" panose="020B0604020202020204" pitchFamily="34" charset="0"/>
              </a:rPr>
              <a:t>Définir une méthodologie nationale sur l’évaluation des besoins</a:t>
            </a:r>
          </a:p>
          <a:p>
            <a:r>
              <a:rPr lang="fr-FR" dirty="0" smtClean="0">
                <a:solidFill>
                  <a:schemeClr val="accent1">
                    <a:lumMod val="50000"/>
                  </a:schemeClr>
                </a:solidFill>
                <a:cs typeface="Arial" panose="020B0604020202020204" pitchFamily="34" charset="0"/>
              </a:rPr>
              <a:t>Clarifier le processus d’accréditation</a:t>
            </a:r>
          </a:p>
          <a:p>
            <a:r>
              <a:rPr lang="fr-FR" dirty="0" smtClean="0">
                <a:solidFill>
                  <a:schemeClr val="accent1">
                    <a:lumMod val="50000"/>
                  </a:schemeClr>
                </a:solidFill>
                <a:cs typeface="Arial" panose="020B0604020202020204" pitchFamily="34" charset="0"/>
              </a:rPr>
              <a:t>Soumettre l’ouverture de nouveaux sites/LBM à une amélioration de l’accès de la population à un site selon des critères bien définis  </a:t>
            </a:r>
          </a:p>
          <a:p>
            <a:r>
              <a:rPr lang="fr-FR" dirty="0" smtClean="0">
                <a:solidFill>
                  <a:schemeClr val="accent1">
                    <a:lumMod val="50000"/>
                  </a:schemeClr>
                </a:solidFill>
                <a:cs typeface="Arial" panose="020B0604020202020204" pitchFamily="34" charset="0"/>
              </a:rPr>
              <a:t>Compléter la réglementation pour préciser les divers motifs pouvant justifier l’opposition de l’ARS à l’ouverture de sites ou de LBM </a:t>
            </a:r>
          </a:p>
          <a:p>
            <a:r>
              <a:rPr lang="fr-FR" dirty="0" smtClean="0">
                <a:solidFill>
                  <a:schemeClr val="accent1">
                    <a:lumMod val="50000"/>
                  </a:schemeClr>
                </a:solidFill>
                <a:cs typeface="Arial" panose="020B0604020202020204" pitchFamily="34" charset="0"/>
              </a:rPr>
              <a:t>Introduire un niveau de régulation plus fin (commune ou communauté de commune à moins de 10000 ou 15000 habitants) </a:t>
            </a:r>
          </a:p>
          <a:p>
            <a:r>
              <a:rPr lang="fr-FR" dirty="0" smtClean="0">
                <a:solidFill>
                  <a:schemeClr val="accent1">
                    <a:lumMod val="50000"/>
                  </a:schemeClr>
                </a:solidFill>
                <a:cs typeface="Arial" panose="020B0604020202020204" pitchFamily="34" charset="0"/>
              </a:rPr>
              <a:t>Réglementer les horaires d’ouverture </a:t>
            </a:r>
          </a:p>
          <a:p>
            <a:r>
              <a:rPr lang="fr-FR" dirty="0" smtClean="0">
                <a:solidFill>
                  <a:schemeClr val="accent1">
                    <a:lumMod val="50000"/>
                  </a:schemeClr>
                </a:solidFill>
                <a:cs typeface="Arial" panose="020B0604020202020204" pitchFamily="34" charset="0"/>
              </a:rPr>
              <a:t>……..</a:t>
            </a:r>
          </a:p>
        </p:txBody>
      </p:sp>
      <p:sp>
        <p:nvSpPr>
          <p:cNvPr id="4" name="Rectangle 3"/>
          <p:cNvSpPr/>
          <p:nvPr/>
        </p:nvSpPr>
        <p:spPr>
          <a:xfrm>
            <a:off x="3581400" y="186612"/>
            <a:ext cx="5790579" cy="7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dirty="0" smtClean="0">
                <a:solidFill>
                  <a:schemeClr val="accent6">
                    <a:lumMod val="75000"/>
                  </a:schemeClr>
                </a:solidFill>
                <a:latin typeface="Arial" panose="020B0604020202020204" pitchFamily="34" charset="0"/>
                <a:cs typeface="Arial" panose="020B0604020202020204" pitchFamily="34" charset="0"/>
              </a:rPr>
              <a:t>Extrait des nombreux retours sur les constats et les pistes d’amélioration</a:t>
            </a:r>
            <a:endParaRPr kumimoji="0" lang="fr-FR" sz="2400" b="1" i="0" u="none" strike="noStrike" kern="1200" cap="none" spc="0" normalizeH="0" baseline="0" noProof="0" dirty="0">
              <a:ln>
                <a:noFill/>
              </a:ln>
              <a:solidFill>
                <a:schemeClr val="accent6">
                  <a:lumMod val="75000"/>
                </a:schemeClr>
              </a:solidFill>
              <a:effectLst/>
              <a:uLnTx/>
              <a:uFillTx/>
              <a:latin typeface="Arial" panose="020B0604020202020204" pitchFamily="34" charset="0"/>
              <a:cs typeface="Arial" panose="020B0604020202020204" pitchFamily="34" charset="0"/>
            </a:endParaRPr>
          </a:p>
        </p:txBody>
      </p:sp>
      <p:sp>
        <p:nvSpPr>
          <p:cNvPr id="5" name="Espace réservé de la date 4"/>
          <p:cNvSpPr>
            <a:spLocks noGrp="1"/>
          </p:cNvSpPr>
          <p:nvPr>
            <p:ph type="dt" sz="half" idx="10"/>
          </p:nvPr>
        </p:nvSpPr>
        <p:spPr/>
        <p:txBody>
          <a:bodyPr/>
          <a:lstStyle/>
          <a:p>
            <a:r>
              <a:rPr lang="fr-FR" smtClean="0"/>
              <a:t>01/02/2024</a:t>
            </a:r>
            <a:endParaRPr lang="fr-FR"/>
          </a:p>
        </p:txBody>
      </p:sp>
      <p:sp>
        <p:nvSpPr>
          <p:cNvPr id="7" name="Espace réservé du numéro de diapositive 6"/>
          <p:cNvSpPr>
            <a:spLocks noGrp="1"/>
          </p:cNvSpPr>
          <p:nvPr>
            <p:ph type="sldNum" sz="quarter" idx="12"/>
          </p:nvPr>
        </p:nvSpPr>
        <p:spPr/>
        <p:txBody>
          <a:bodyPr/>
          <a:lstStyle/>
          <a:p>
            <a:fld id="{36B90774-7E7C-45DE-BECE-501E5C5B54FB}" type="slidenum">
              <a:rPr lang="fr-FR" smtClean="0"/>
              <a:t>6</a:t>
            </a:fld>
            <a:endParaRPr lang="fr-FR"/>
          </a:p>
        </p:txBody>
      </p:sp>
    </p:spTree>
    <p:extLst>
      <p:ext uri="{BB962C8B-B14F-4D97-AF65-F5344CB8AC3E}">
        <p14:creationId xmlns:p14="http://schemas.microsoft.com/office/powerpoint/2010/main" val="2122705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u texte 2"/>
          <p:cNvSpPr>
            <a:spLocks noGrp="1"/>
          </p:cNvSpPr>
          <p:nvPr>
            <p:ph type="body" sz="quarter" idx="14"/>
          </p:nvPr>
        </p:nvSpPr>
        <p:spPr>
          <a:xfrm>
            <a:off x="2587866" y="974879"/>
            <a:ext cx="6312885" cy="1576402"/>
          </a:xfrm>
          <a:ln>
            <a:solidFill>
              <a:srgbClr val="002060"/>
            </a:solidFill>
          </a:ln>
        </p:spPr>
        <p:txBody>
          <a:bodyPr>
            <a:noAutofit/>
          </a:bodyPr>
          <a:lstStyle/>
          <a:p>
            <a:pPr marL="0" indent="0">
              <a:spcBef>
                <a:spcPts val="0"/>
              </a:spcBef>
              <a:buNone/>
            </a:pPr>
            <a:r>
              <a:rPr lang="fr-FR" sz="1800" dirty="0" smtClean="0">
                <a:solidFill>
                  <a:srgbClr val="002060"/>
                </a:solidFill>
                <a:cs typeface="Arial" panose="020B0604020202020204" pitchFamily="34" charset="0"/>
              </a:rPr>
              <a:t>Pour rappel : Projet </a:t>
            </a:r>
            <a:r>
              <a:rPr lang="fr-FR" sz="1800" dirty="0">
                <a:solidFill>
                  <a:srgbClr val="002060"/>
                </a:solidFill>
                <a:cs typeface="Arial" panose="020B0604020202020204" pitchFamily="34" charset="0"/>
              </a:rPr>
              <a:t>de révision de l’arrêté en cours</a:t>
            </a:r>
          </a:p>
          <a:p>
            <a:pPr marL="0" indent="0">
              <a:spcBef>
                <a:spcPts val="0"/>
              </a:spcBef>
              <a:buNone/>
            </a:pPr>
            <a:r>
              <a:rPr lang="fr-FR" sz="1800" dirty="0">
                <a:solidFill>
                  <a:srgbClr val="002060"/>
                </a:solidFill>
                <a:cs typeface="Arial" panose="020B0604020202020204" pitchFamily="34" charset="0"/>
              </a:rPr>
              <a:t>	</a:t>
            </a:r>
            <a:r>
              <a:rPr lang="fr-FR" sz="1800" dirty="0" smtClean="0">
                <a:solidFill>
                  <a:srgbClr val="002060"/>
                </a:solidFill>
                <a:cs typeface="Arial" panose="020B0604020202020204" pitchFamily="34" charset="0"/>
              </a:rPr>
              <a:t>- </a:t>
            </a:r>
            <a:r>
              <a:rPr lang="fr-FR" sz="1800" dirty="0">
                <a:solidFill>
                  <a:srgbClr val="002060"/>
                </a:solidFill>
                <a:cs typeface="Arial" panose="020B0604020202020204" pitchFamily="34" charset="0"/>
              </a:rPr>
              <a:t>Ouverture des lieux limitée </a:t>
            </a:r>
          </a:p>
          <a:p>
            <a:pPr marL="0" indent="0">
              <a:spcBef>
                <a:spcPts val="0"/>
              </a:spcBef>
              <a:buNone/>
            </a:pPr>
            <a:r>
              <a:rPr lang="fr-FR" sz="1800" dirty="0">
                <a:solidFill>
                  <a:srgbClr val="002060"/>
                </a:solidFill>
                <a:cs typeface="Arial" panose="020B0604020202020204" pitchFamily="34" charset="0"/>
              </a:rPr>
              <a:t>			Centres de </a:t>
            </a:r>
            <a:r>
              <a:rPr lang="fr-FR" sz="1800" dirty="0" smtClean="0">
                <a:solidFill>
                  <a:srgbClr val="002060"/>
                </a:solidFill>
                <a:cs typeface="Arial" panose="020B0604020202020204" pitchFamily="34" charset="0"/>
              </a:rPr>
              <a:t>santé </a:t>
            </a:r>
            <a:r>
              <a:rPr lang="fr-FR" sz="1800" dirty="0" smtClean="0">
                <a:solidFill>
                  <a:srgbClr val="002060"/>
                </a:solidFill>
                <a:cs typeface="Arial" panose="020B0604020202020204" pitchFamily="34" charset="0"/>
              </a:rPr>
              <a:t>– CSSAC ?</a:t>
            </a:r>
            <a:endParaRPr lang="fr-FR" sz="1800" dirty="0">
              <a:solidFill>
                <a:srgbClr val="002060"/>
              </a:solidFill>
              <a:cs typeface="Arial" panose="020B0604020202020204" pitchFamily="34" charset="0"/>
            </a:endParaRPr>
          </a:p>
          <a:p>
            <a:pPr marL="0" indent="0">
              <a:spcBef>
                <a:spcPts val="0"/>
              </a:spcBef>
              <a:buNone/>
            </a:pPr>
            <a:r>
              <a:rPr lang="fr-FR" sz="1800" dirty="0">
                <a:solidFill>
                  <a:srgbClr val="002060"/>
                </a:solidFill>
                <a:cs typeface="Arial" panose="020B0604020202020204" pitchFamily="34" charset="0"/>
              </a:rPr>
              <a:t>			Maisons de santé</a:t>
            </a:r>
          </a:p>
          <a:p>
            <a:pPr marL="0" indent="0">
              <a:spcBef>
                <a:spcPts val="0"/>
              </a:spcBef>
              <a:buNone/>
            </a:pPr>
            <a:r>
              <a:rPr lang="fr-FR" sz="1800" dirty="0">
                <a:solidFill>
                  <a:srgbClr val="002060"/>
                </a:solidFill>
                <a:cs typeface="Arial" panose="020B0604020202020204" pitchFamily="34" charset="0"/>
              </a:rPr>
              <a:t>			EHPAD</a:t>
            </a:r>
          </a:p>
          <a:p>
            <a:pPr marL="0" indent="0">
              <a:spcBef>
                <a:spcPts val="0"/>
              </a:spcBef>
              <a:buNone/>
            </a:pPr>
            <a:r>
              <a:rPr lang="fr-FR" sz="1800" dirty="0">
                <a:solidFill>
                  <a:srgbClr val="002060"/>
                </a:solidFill>
                <a:cs typeface="Arial" panose="020B0604020202020204" pitchFamily="34" charset="0"/>
              </a:rPr>
              <a:t>	</a:t>
            </a:r>
            <a:r>
              <a:rPr lang="fr-FR" sz="1800" dirty="0" smtClean="0">
                <a:solidFill>
                  <a:srgbClr val="002060"/>
                </a:solidFill>
                <a:cs typeface="Arial" panose="020B0604020202020204" pitchFamily="34" charset="0"/>
              </a:rPr>
              <a:t>- </a:t>
            </a:r>
            <a:r>
              <a:rPr lang="fr-FR" sz="1800" dirty="0">
                <a:solidFill>
                  <a:srgbClr val="002060"/>
                </a:solidFill>
                <a:cs typeface="Arial" panose="020B0604020202020204" pitchFamily="34" charset="0"/>
              </a:rPr>
              <a:t>Examens </a:t>
            </a:r>
            <a:r>
              <a:rPr lang="fr-FR" sz="1800" dirty="0" smtClean="0">
                <a:solidFill>
                  <a:srgbClr val="002060"/>
                </a:solidFill>
                <a:cs typeface="Arial" panose="020B0604020202020204" pitchFamily="34" charset="0"/>
              </a:rPr>
              <a:t>autorisés </a:t>
            </a:r>
            <a:r>
              <a:rPr lang="fr-FR" sz="1800" dirty="0">
                <a:solidFill>
                  <a:srgbClr val="002060"/>
                </a:solidFill>
                <a:cs typeface="Arial" panose="020B0604020202020204" pitchFamily="34" charset="0"/>
              </a:rPr>
              <a:t>restreints</a:t>
            </a:r>
          </a:p>
        </p:txBody>
      </p:sp>
      <p:sp>
        <p:nvSpPr>
          <p:cNvPr id="6" name="Titre 5"/>
          <p:cNvSpPr>
            <a:spLocks noGrp="1"/>
          </p:cNvSpPr>
          <p:nvPr>
            <p:ph type="title"/>
          </p:nvPr>
        </p:nvSpPr>
        <p:spPr>
          <a:xfrm>
            <a:off x="1733469" y="433188"/>
            <a:ext cx="11233151" cy="719988"/>
          </a:xfrm>
        </p:spPr>
        <p:txBody>
          <a:bodyPr>
            <a:noAutofit/>
          </a:bodyPr>
          <a:lstStyle/>
          <a:p>
            <a:r>
              <a:rPr lang="fr-FR" sz="1800" dirty="0">
                <a:solidFill>
                  <a:srgbClr val="002060"/>
                </a:solidFill>
                <a:latin typeface="+mn-lt"/>
                <a:cs typeface="Arial" panose="020B0604020202020204" pitchFamily="34" charset="0"/>
              </a:rPr>
              <a:t>Objectifs : Maitriser le déploiement de la biologie délocalisée et assurer sa pertinence</a:t>
            </a:r>
          </a:p>
        </p:txBody>
      </p:sp>
      <p:sp>
        <p:nvSpPr>
          <p:cNvPr id="9" name="ZoneTexte 8"/>
          <p:cNvSpPr txBox="1"/>
          <p:nvPr/>
        </p:nvSpPr>
        <p:spPr>
          <a:xfrm>
            <a:off x="2599214" y="2602544"/>
            <a:ext cx="6301537" cy="923330"/>
          </a:xfrm>
          <a:prstGeom prst="rect">
            <a:avLst/>
          </a:prstGeom>
          <a:noFill/>
          <a:ln>
            <a:solidFill>
              <a:srgbClr val="002060"/>
            </a:solidFill>
          </a:ln>
        </p:spPr>
        <p:txBody>
          <a:bodyPr wrap="square" rtlCol="0">
            <a:spAutoFit/>
          </a:bodyPr>
          <a:lstStyle/>
          <a:p>
            <a:r>
              <a:rPr lang="fr-FR" dirty="0" smtClean="0">
                <a:solidFill>
                  <a:srgbClr val="002060"/>
                </a:solidFill>
                <a:cs typeface="Arial" panose="020B0604020202020204" pitchFamily="34" charset="0"/>
              </a:rPr>
              <a:t>Risques</a:t>
            </a:r>
            <a:r>
              <a:rPr lang="fr-FR" dirty="0">
                <a:solidFill>
                  <a:srgbClr val="002060"/>
                </a:solidFill>
                <a:cs typeface="Arial" panose="020B0604020202020204" pitchFamily="34" charset="0"/>
              </a:rPr>
              <a:t> </a:t>
            </a:r>
            <a:r>
              <a:rPr lang="fr-FR" dirty="0" smtClean="0">
                <a:solidFill>
                  <a:srgbClr val="002060"/>
                </a:solidFill>
                <a:cs typeface="Arial" panose="020B0604020202020204" pitchFamily="34" charset="0"/>
              </a:rPr>
              <a:t>Explosion </a:t>
            </a:r>
            <a:r>
              <a:rPr lang="fr-FR" dirty="0">
                <a:solidFill>
                  <a:srgbClr val="002060"/>
                </a:solidFill>
                <a:cs typeface="Arial" panose="020B0604020202020204" pitchFamily="34" charset="0"/>
              </a:rPr>
              <a:t>du nombre d’actes non pertinents</a:t>
            </a:r>
          </a:p>
          <a:p>
            <a:r>
              <a:rPr lang="fr-FR" dirty="0">
                <a:solidFill>
                  <a:srgbClr val="002060"/>
                </a:solidFill>
                <a:cs typeface="Arial" panose="020B0604020202020204" pitchFamily="34" charset="0"/>
              </a:rPr>
              <a:t>		Désorganisation de la biologie </a:t>
            </a:r>
          </a:p>
          <a:p>
            <a:r>
              <a:rPr lang="fr-FR" dirty="0">
                <a:solidFill>
                  <a:srgbClr val="002060"/>
                </a:solidFill>
                <a:cs typeface="Arial" panose="020B0604020202020204" pitchFamily="34" charset="0"/>
              </a:rPr>
              <a:t>		Manque de visibilité pour les ARS  </a:t>
            </a:r>
          </a:p>
        </p:txBody>
      </p:sp>
      <p:sp>
        <p:nvSpPr>
          <p:cNvPr id="11" name="ZoneTexte 10"/>
          <p:cNvSpPr txBox="1"/>
          <p:nvPr/>
        </p:nvSpPr>
        <p:spPr>
          <a:xfrm>
            <a:off x="2623259" y="3612341"/>
            <a:ext cx="6253449" cy="646331"/>
          </a:xfrm>
          <a:prstGeom prst="rect">
            <a:avLst/>
          </a:prstGeom>
          <a:noFill/>
          <a:ln>
            <a:solidFill>
              <a:srgbClr val="002060"/>
            </a:solidFill>
          </a:ln>
        </p:spPr>
        <p:txBody>
          <a:bodyPr wrap="square" rtlCol="0">
            <a:spAutoFit/>
          </a:bodyPr>
          <a:lstStyle/>
          <a:p>
            <a:r>
              <a:rPr lang="fr-FR" dirty="0">
                <a:solidFill>
                  <a:schemeClr val="accent1">
                    <a:lumMod val="50000"/>
                  </a:schemeClr>
                </a:solidFill>
                <a:cs typeface="Arial" panose="020B0604020202020204" pitchFamily="34" charset="0"/>
              </a:rPr>
              <a:t>A</a:t>
            </a:r>
            <a:r>
              <a:rPr lang="fr-FR" dirty="0" smtClean="0">
                <a:solidFill>
                  <a:schemeClr val="accent1">
                    <a:lumMod val="50000"/>
                  </a:schemeClr>
                </a:solidFill>
                <a:cs typeface="Arial" panose="020B0604020202020204" pitchFamily="34" charset="0"/>
              </a:rPr>
              <a:t>rticle </a:t>
            </a:r>
            <a:r>
              <a:rPr lang="fr-FR" dirty="0">
                <a:solidFill>
                  <a:schemeClr val="accent1">
                    <a:lumMod val="50000"/>
                  </a:schemeClr>
                </a:solidFill>
                <a:cs typeface="Arial" panose="020B0604020202020204" pitchFamily="34" charset="0"/>
              </a:rPr>
              <a:t>L. 6211-18 par la LFSS </a:t>
            </a:r>
            <a:r>
              <a:rPr lang="fr-FR" dirty="0" smtClean="0">
                <a:solidFill>
                  <a:schemeClr val="accent1">
                    <a:lumMod val="50000"/>
                  </a:schemeClr>
                </a:solidFill>
                <a:cs typeface="Arial" panose="020B0604020202020204" pitchFamily="34" charset="0"/>
              </a:rPr>
              <a:t>2023 : régulation </a:t>
            </a:r>
            <a:r>
              <a:rPr lang="fr-FR" dirty="0">
                <a:solidFill>
                  <a:schemeClr val="accent1">
                    <a:lumMod val="50000"/>
                  </a:schemeClr>
                </a:solidFill>
                <a:cs typeface="Arial" panose="020B0604020202020204" pitchFamily="34" charset="0"/>
              </a:rPr>
              <a:t>par les ARS via l’introduction de critères fixés dans l’arrêté </a:t>
            </a:r>
            <a:endParaRPr lang="fr-FR" dirty="0" smtClean="0">
              <a:solidFill>
                <a:schemeClr val="accent1">
                  <a:lumMod val="50000"/>
                </a:schemeClr>
              </a:solidFill>
              <a:cs typeface="Arial" panose="020B0604020202020204" pitchFamily="34" charset="0"/>
            </a:endParaRPr>
          </a:p>
        </p:txBody>
      </p:sp>
      <p:sp>
        <p:nvSpPr>
          <p:cNvPr id="12" name="Titre 8"/>
          <p:cNvSpPr txBox="1">
            <a:spLocks/>
          </p:cNvSpPr>
          <p:nvPr/>
        </p:nvSpPr>
        <p:spPr>
          <a:xfrm>
            <a:off x="3491348" y="177031"/>
            <a:ext cx="8212112" cy="719988"/>
          </a:xfrm>
          <a:prstGeom prst="rect">
            <a:avLst/>
          </a:prstGeom>
        </p:spPr>
        <p:txBody>
          <a:bodyPr vert="horz" lIns="121920" tIns="60960" rIns="121920" bIns="6096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800" dirty="0">
                <a:solidFill>
                  <a:schemeClr val="accent1">
                    <a:lumMod val="50000"/>
                  </a:schemeClr>
                </a:solidFill>
                <a:latin typeface="Arial" panose="020B0604020202020204" pitchFamily="34" charset="0"/>
                <a:cs typeface="Arial" panose="020B0604020202020204" pitchFamily="34" charset="0"/>
              </a:rPr>
              <a:t>BIOLOGIE DELOCALISEE</a:t>
            </a:r>
            <a:br>
              <a:rPr lang="fr-FR" sz="2800" dirty="0">
                <a:solidFill>
                  <a:schemeClr val="accent1">
                    <a:lumMod val="50000"/>
                  </a:schemeClr>
                </a:solidFill>
                <a:latin typeface="Arial" panose="020B0604020202020204" pitchFamily="34" charset="0"/>
                <a:cs typeface="Arial" panose="020B0604020202020204" pitchFamily="34" charset="0"/>
              </a:rPr>
            </a:br>
            <a:endParaRPr lang="fr-FR" sz="2800" dirty="0">
              <a:solidFill>
                <a:schemeClr val="accent1">
                  <a:lumMod val="50000"/>
                </a:schemeClr>
              </a:solidFill>
              <a:latin typeface="Arial" panose="020B0604020202020204" pitchFamily="34" charset="0"/>
              <a:cs typeface="Arial" panose="020B0604020202020204" pitchFamily="34" charset="0"/>
            </a:endParaRPr>
          </a:p>
        </p:txBody>
      </p:sp>
      <p:sp>
        <p:nvSpPr>
          <p:cNvPr id="7" name="ZoneTexte 6"/>
          <p:cNvSpPr txBox="1"/>
          <p:nvPr/>
        </p:nvSpPr>
        <p:spPr>
          <a:xfrm>
            <a:off x="4159208" y="5617686"/>
            <a:ext cx="3438196" cy="954107"/>
          </a:xfrm>
          <a:prstGeom prst="rect">
            <a:avLst/>
          </a:prstGeom>
          <a:solidFill>
            <a:schemeClr val="accent1">
              <a:lumMod val="20000"/>
              <a:lumOff val="80000"/>
            </a:schemeClr>
          </a:solidFill>
          <a:ln w="28575">
            <a:solidFill>
              <a:schemeClr val="bg1"/>
            </a:solidFill>
          </a:ln>
        </p:spPr>
        <p:txBody>
          <a:bodyPr wrap="square" rtlCol="0">
            <a:spAutoFit/>
          </a:bodyPr>
          <a:lstStyle/>
          <a:p>
            <a:pPr algn="ctr"/>
            <a:r>
              <a:rPr lang="fr-FR" sz="2800" b="1" dirty="0" smtClean="0">
                <a:solidFill>
                  <a:schemeClr val="accent1">
                    <a:lumMod val="50000"/>
                  </a:schemeClr>
                </a:solidFill>
                <a:latin typeface="Arial" panose="020B0604020202020204" pitchFamily="34" charset="0"/>
                <a:cs typeface="Arial" panose="020B0604020202020204" pitchFamily="34" charset="0"/>
              </a:rPr>
              <a:t>GT DGOS-ARS 	</a:t>
            </a:r>
          </a:p>
          <a:p>
            <a:pPr algn="ctr"/>
            <a:r>
              <a:rPr lang="fr-FR" sz="2800" b="1" dirty="0" smtClean="0">
                <a:solidFill>
                  <a:schemeClr val="accent1">
                    <a:lumMod val="50000"/>
                  </a:schemeClr>
                </a:solidFill>
                <a:latin typeface="Arial" panose="020B0604020202020204" pitchFamily="34" charset="0"/>
                <a:cs typeface="Arial" panose="020B0604020202020204" pitchFamily="34" charset="0"/>
              </a:rPr>
              <a:t>T2 2024</a:t>
            </a:r>
            <a:endParaRPr lang="fr-FR" sz="2800" b="1" dirty="0">
              <a:solidFill>
                <a:schemeClr val="accent1">
                  <a:lumMod val="50000"/>
                </a:schemeClr>
              </a:solidFill>
              <a:latin typeface="Arial" panose="020B0604020202020204" pitchFamily="34" charset="0"/>
              <a:cs typeface="Arial" panose="020B0604020202020204" pitchFamily="34" charset="0"/>
            </a:endParaRPr>
          </a:p>
        </p:txBody>
      </p:sp>
      <p:sp>
        <p:nvSpPr>
          <p:cNvPr id="4" name="Espace réservé de la date 3"/>
          <p:cNvSpPr>
            <a:spLocks noGrp="1"/>
          </p:cNvSpPr>
          <p:nvPr>
            <p:ph type="dt" sz="half" idx="2"/>
          </p:nvPr>
        </p:nvSpPr>
        <p:spPr/>
        <p:txBody>
          <a:bodyPr/>
          <a:lstStyle/>
          <a:p>
            <a:r>
              <a:rPr lang="fr-FR" cap="all" smtClean="0"/>
              <a:t>01/02/2024</a:t>
            </a:r>
            <a:endParaRPr lang="fr-FR" cap="all" dirty="0"/>
          </a:p>
        </p:txBody>
      </p:sp>
      <p:sp>
        <p:nvSpPr>
          <p:cNvPr id="13" name="Rectangle 12"/>
          <p:cNvSpPr/>
          <p:nvPr/>
        </p:nvSpPr>
        <p:spPr>
          <a:xfrm>
            <a:off x="2623260" y="4330890"/>
            <a:ext cx="6253449" cy="1200329"/>
          </a:xfrm>
          <a:prstGeom prst="rect">
            <a:avLst/>
          </a:prstGeom>
          <a:ln>
            <a:solidFill>
              <a:schemeClr val="accent1">
                <a:lumMod val="50000"/>
              </a:schemeClr>
            </a:solidFill>
          </a:ln>
        </p:spPr>
        <p:txBody>
          <a:bodyPr wrap="square">
            <a:spAutoFit/>
          </a:bodyPr>
          <a:lstStyle/>
          <a:p>
            <a:r>
              <a:rPr lang="fr-FR" dirty="0" smtClean="0">
                <a:solidFill>
                  <a:schemeClr val="accent1">
                    <a:lumMod val="50000"/>
                  </a:schemeClr>
                </a:solidFill>
                <a:cs typeface="Arial" panose="020B0604020202020204" pitchFamily="34" charset="0"/>
              </a:rPr>
              <a:t>Arbitrage </a:t>
            </a:r>
            <a:r>
              <a:rPr lang="fr-FR" dirty="0">
                <a:solidFill>
                  <a:schemeClr val="accent1">
                    <a:lumMod val="50000"/>
                  </a:schemeClr>
                </a:solidFill>
                <a:cs typeface="Arial" panose="020B0604020202020204" pitchFamily="34" charset="0"/>
              </a:rPr>
              <a:t>en cours sur la suite à donner :</a:t>
            </a:r>
          </a:p>
          <a:p>
            <a:r>
              <a:rPr lang="fr-FR" dirty="0">
                <a:solidFill>
                  <a:schemeClr val="accent1">
                    <a:lumMod val="50000"/>
                  </a:schemeClr>
                </a:solidFill>
                <a:cs typeface="Arial" panose="020B0604020202020204" pitchFamily="34" charset="0"/>
              </a:rPr>
              <a:t>	- </a:t>
            </a:r>
            <a:r>
              <a:rPr lang="fr-FR" dirty="0" smtClean="0">
                <a:solidFill>
                  <a:schemeClr val="accent1">
                    <a:lumMod val="50000"/>
                  </a:schemeClr>
                </a:solidFill>
                <a:cs typeface="Arial" panose="020B0604020202020204" pitchFamily="34" charset="0"/>
              </a:rPr>
              <a:t>Lieux d’ouverture de la BD</a:t>
            </a:r>
            <a:endParaRPr lang="fr-FR" dirty="0">
              <a:solidFill>
                <a:schemeClr val="accent1">
                  <a:lumMod val="50000"/>
                </a:schemeClr>
              </a:solidFill>
              <a:cs typeface="Arial" panose="020B0604020202020204" pitchFamily="34" charset="0"/>
            </a:endParaRPr>
          </a:p>
          <a:p>
            <a:r>
              <a:rPr lang="fr-FR" dirty="0">
                <a:solidFill>
                  <a:schemeClr val="accent1">
                    <a:lumMod val="50000"/>
                  </a:schemeClr>
                </a:solidFill>
                <a:cs typeface="Arial" panose="020B0604020202020204" pitchFamily="34" charset="0"/>
              </a:rPr>
              <a:t>	- </a:t>
            </a:r>
            <a:r>
              <a:rPr lang="fr-FR" dirty="0" smtClean="0">
                <a:solidFill>
                  <a:schemeClr val="accent1">
                    <a:lumMod val="50000"/>
                  </a:schemeClr>
                </a:solidFill>
                <a:cs typeface="Arial" panose="020B0604020202020204" pitchFamily="34" charset="0"/>
              </a:rPr>
              <a:t>Modèle économique – CNAM</a:t>
            </a:r>
          </a:p>
          <a:p>
            <a:r>
              <a:rPr lang="fr-FR" dirty="0">
                <a:solidFill>
                  <a:schemeClr val="accent1">
                    <a:lumMod val="50000"/>
                  </a:schemeClr>
                </a:solidFill>
                <a:cs typeface="Arial" panose="020B0604020202020204" pitchFamily="34" charset="0"/>
              </a:rPr>
              <a:t>	</a:t>
            </a:r>
            <a:r>
              <a:rPr lang="fr-FR" dirty="0" smtClean="0">
                <a:solidFill>
                  <a:schemeClr val="accent1">
                    <a:lumMod val="50000"/>
                  </a:schemeClr>
                </a:solidFill>
                <a:cs typeface="Arial" panose="020B0604020202020204" pitchFamily="34" charset="0"/>
              </a:rPr>
              <a:t>- Calendrier de mise en œuvre </a:t>
            </a:r>
            <a:endParaRPr lang="fr-FR" dirty="0">
              <a:solidFill>
                <a:schemeClr val="accent1">
                  <a:lumMod val="50000"/>
                </a:schemeClr>
              </a:solidFill>
              <a:cs typeface="Arial" panose="020B0604020202020204" pitchFamily="34" charset="0"/>
            </a:endParaRPr>
          </a:p>
        </p:txBody>
      </p:sp>
      <p:sp>
        <p:nvSpPr>
          <p:cNvPr id="5" name="Flèche droite rayée 4"/>
          <p:cNvSpPr/>
          <p:nvPr/>
        </p:nvSpPr>
        <p:spPr>
          <a:xfrm>
            <a:off x="2623260" y="5803717"/>
            <a:ext cx="1201783" cy="523220"/>
          </a:xfrm>
          <a:prstGeom prst="striped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8323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759</TotalTime>
  <Words>1125</Words>
  <Application>Microsoft Office PowerPoint</Application>
  <PresentationFormat>Grand écran</PresentationFormat>
  <Paragraphs>96</Paragraphs>
  <Slides>7</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Arial</vt:lpstr>
      <vt:lpstr>Calibri</vt:lpstr>
      <vt:lpstr>Calibri Light</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Objectifs : Maitriser le déploiement de la biologie délocalisée et assurer sa pertinence</vt:lpstr>
    </vt:vector>
  </TitlesOfParts>
  <Company>BPT/DNUM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VALADE, Sandrine (DGOS/SOUS-DIR REGULATION OFFRE SOINS/R3)</dc:creator>
  <cp:lastModifiedBy>VALADE, Sandrine (DGOS/SOUS-DIR REGULATION OFFRE SOINS/R3)</cp:lastModifiedBy>
  <cp:revision>31</cp:revision>
  <dcterms:created xsi:type="dcterms:W3CDTF">2024-01-19T10:42:37Z</dcterms:created>
  <dcterms:modified xsi:type="dcterms:W3CDTF">2024-01-29T12:14:16Z</dcterms:modified>
</cp:coreProperties>
</file>