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11"/>
  </p:notesMasterIdLst>
  <p:sldIdLst>
    <p:sldId id="264" r:id="rId2"/>
    <p:sldId id="272" r:id="rId3"/>
    <p:sldId id="257" r:id="rId4"/>
    <p:sldId id="265" r:id="rId5"/>
    <p:sldId id="266" r:id="rId6"/>
    <p:sldId id="268" r:id="rId7"/>
    <p:sldId id="269" r:id="rId8"/>
    <p:sldId id="271" r:id="rId9"/>
    <p:sldId id="263" r:id="rId1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58" autoAdjust="0"/>
    <p:restoredTop sz="94660" autoAdjust="0"/>
  </p:normalViewPr>
  <p:slideViewPr>
    <p:cSldViewPr showGuides="1">
      <p:cViewPr varScale="1">
        <p:scale>
          <a:sx n="112" d="100"/>
          <a:sy n="112" d="100"/>
        </p:scale>
        <p:origin x="564" y="96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31/01/2024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0000" y="199980"/>
            <a:ext cx="2274231" cy="1435666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31/01/2024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 smtClean="0"/>
              <a:t>Direction générale</a:t>
            </a:r>
          </a:p>
          <a:p>
            <a:r>
              <a:rPr lang="fr-FR" dirty="0" smtClean="0"/>
              <a:t>de la santé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Image 7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9502"/>
            <a:ext cx="3561281" cy="216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79512" y="105014"/>
            <a:ext cx="892405" cy="54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31/01/2024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générale</a:t>
            </a:r>
          </a:p>
          <a:p>
            <a:r>
              <a:rPr lang="fr-FR" smtClean="0"/>
              <a:t>de la santé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411760" y="2355726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Actualités du bureau PP1  </a:t>
            </a:r>
          </a:p>
          <a:p>
            <a:r>
              <a:rPr lang="fr-FR" sz="2800" dirty="0"/>
              <a:t>B</a:t>
            </a:r>
            <a:r>
              <a:rPr lang="fr-FR" sz="2800" dirty="0" smtClean="0"/>
              <a:t>ilan 2023 et prospectives 2024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0936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Dispositions législatives 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2023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la santé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/>
          </p:nvPr>
        </p:nvSpPr>
        <p:spPr>
          <a:xfrm>
            <a:off x="179512" y="1560611"/>
            <a:ext cx="8784976" cy="2880320"/>
          </a:xfrm>
        </p:spPr>
        <p:txBody>
          <a:bodyPr/>
          <a:lstStyle/>
          <a:p>
            <a:pPr marL="377825" indent="-285750">
              <a:buFont typeface="Wingdings" panose="05000000000000000000" pitchFamily="2" charset="2"/>
              <a:buChar char="v"/>
            </a:pPr>
            <a:r>
              <a:rPr lang="fr-FR" b="1" dirty="0"/>
              <a:t>Loi RIST</a:t>
            </a:r>
          </a:p>
          <a:p>
            <a:r>
              <a:rPr lang="fr-FR" dirty="0" smtClean="0"/>
              <a:t>Autorise </a:t>
            </a:r>
            <a:r>
              <a:rPr lang="fr-FR" dirty="0"/>
              <a:t>les pharmaciens biologistes à réaliser le prélèvement cervico-vaginal dans le cadre du dépistage du col de l'utérus (art 16)</a:t>
            </a:r>
          </a:p>
          <a:p>
            <a:r>
              <a:rPr lang="fr-FR" dirty="0" smtClean="0"/>
              <a:t>Impose </a:t>
            </a:r>
            <a:r>
              <a:rPr lang="fr-FR" dirty="0"/>
              <a:t>une publication annuelle de l'arrêté autorisant les PS et autres catégories de professionnels à réaliser des </a:t>
            </a:r>
            <a:r>
              <a:rPr lang="fr-FR" dirty="0" smtClean="0"/>
              <a:t>TROD </a:t>
            </a:r>
            <a:r>
              <a:rPr lang="fr-FR" dirty="0"/>
              <a:t>(art 17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pPr marL="377825" indent="-285750">
              <a:buFont typeface="Wingdings" panose="05000000000000000000" pitchFamily="2" charset="2"/>
              <a:buChar char="v"/>
            </a:pPr>
            <a:r>
              <a:rPr lang="fr-FR" b="1" dirty="0" smtClean="0"/>
              <a:t>LFSS 2023</a:t>
            </a:r>
          </a:p>
          <a:p>
            <a:r>
              <a:rPr lang="fr-FR" dirty="0" smtClean="0"/>
              <a:t>Ouvre </a:t>
            </a:r>
            <a:r>
              <a:rPr lang="fr-FR" dirty="0"/>
              <a:t>la compétence de prescription</a:t>
            </a:r>
            <a:r>
              <a:rPr lang="fr-FR" b="1" dirty="0"/>
              <a:t> </a:t>
            </a:r>
            <a:r>
              <a:rPr lang="fr-FR" dirty="0"/>
              <a:t>de vaccins et leur remboursement aux </a:t>
            </a:r>
            <a:r>
              <a:rPr lang="fr-FR" dirty="0" smtClean="0"/>
              <a:t>biologistes et infirmiers exerçant dans un LBM : </a:t>
            </a:r>
          </a:p>
          <a:p>
            <a:r>
              <a:rPr lang="fr-FR" dirty="0" smtClean="0"/>
              <a:t>Vaccins </a:t>
            </a:r>
            <a:r>
              <a:rPr lang="fr-FR" dirty="0"/>
              <a:t>: tous les vaccins obligatoires et </a:t>
            </a:r>
            <a:r>
              <a:rPr lang="fr-FR" dirty="0" smtClean="0"/>
              <a:t>recommandés </a:t>
            </a:r>
            <a:r>
              <a:rPr lang="fr-FR" dirty="0"/>
              <a:t>par le calendrier des vaccinations, à l'exception de la prescription des vaccins vivants chez les immunodéprimés </a:t>
            </a:r>
            <a:endParaRPr lang="fr-FR" dirty="0" smtClean="0"/>
          </a:p>
          <a:p>
            <a:r>
              <a:rPr lang="fr-FR" dirty="0" smtClean="0"/>
              <a:t>Publics </a:t>
            </a:r>
            <a:r>
              <a:rPr lang="fr-FR" dirty="0"/>
              <a:t>: personnes âgées de 11 ans et plus (dans une première étape</a:t>
            </a:r>
            <a:r>
              <a:rPr lang="fr-FR" dirty="0" smtClean="0"/>
              <a:t>).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45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Dispositions réglementaires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2023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365958"/>
            <a:ext cx="8424334" cy="2952328"/>
          </a:xfrm>
        </p:spPr>
        <p:txBody>
          <a:bodyPr/>
          <a:lstStyle/>
          <a:p>
            <a:pPr lvl="1" indent="0">
              <a:buNone/>
            </a:pPr>
            <a:endParaRPr lang="fr-FR" b="1" dirty="0"/>
          </a:p>
          <a:p>
            <a:pPr marL="377825" indent="-285750">
              <a:buFont typeface="Wingdings" panose="05000000000000000000" pitchFamily="2" charset="2"/>
              <a:buChar char="v"/>
            </a:pPr>
            <a:r>
              <a:rPr lang="fr-FR" b="1" dirty="0"/>
              <a:t>Arrêté du 13 juillet 2023 relatif à la réalisation de tests bandelettes urinaires en pharmacie </a:t>
            </a:r>
          </a:p>
          <a:p>
            <a:pPr marL="637200" lvl="1" indent="-285750">
              <a:buFont typeface="Wingdings" panose="05000000000000000000" pitchFamily="2" charset="2"/>
              <a:buChar char="§"/>
            </a:pPr>
            <a:r>
              <a:rPr lang="fr-FR" dirty="0"/>
              <a:t>Permet aux pharmaciens de pouvoir réaliser les tests urinaires de recherche </a:t>
            </a:r>
            <a:r>
              <a:rPr lang="fr-FR" dirty="0" smtClean="0"/>
              <a:t>a </a:t>
            </a:r>
            <a:r>
              <a:rPr lang="fr-FR" dirty="0"/>
              <a:t>minima de </a:t>
            </a:r>
            <a:r>
              <a:rPr lang="fr-FR" dirty="0" smtClean="0"/>
              <a:t>nitriturie </a:t>
            </a:r>
            <a:r>
              <a:rPr lang="fr-FR" dirty="0"/>
              <a:t>et de </a:t>
            </a:r>
            <a:r>
              <a:rPr lang="fr-FR" dirty="0" err="1" smtClean="0"/>
              <a:t>leucocyturie</a:t>
            </a:r>
            <a:endParaRPr lang="fr-FR" dirty="0" smtClean="0"/>
          </a:p>
          <a:p>
            <a:pPr marL="63720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v"/>
            </a:pPr>
            <a:r>
              <a:rPr lang="fr-FR" b="1" dirty="0"/>
              <a:t>Arrêté du 19 juillet 2023 relatif à la conservation des échantillons biologiques  </a:t>
            </a:r>
          </a:p>
          <a:p>
            <a:pPr marL="637200" lvl="1" indent="-285750">
              <a:buFont typeface="Wingdings" panose="05000000000000000000" pitchFamily="2" charset="2"/>
              <a:buChar char="§"/>
            </a:pPr>
            <a:r>
              <a:rPr lang="fr-FR" dirty="0"/>
              <a:t>Répond à un besoin d’encadrement de la conservation des échantillons biologiques après l’abrogation du </a:t>
            </a:r>
            <a:r>
              <a:rPr lang="fr-FR" dirty="0" smtClean="0"/>
              <a:t>GBEA</a:t>
            </a:r>
          </a:p>
          <a:p>
            <a:pPr marL="637200" lvl="1" indent="-285750">
              <a:buFont typeface="Wingdings" panose="05000000000000000000" pitchFamily="2" charset="2"/>
              <a:buChar char="v"/>
            </a:pPr>
            <a:endParaRPr lang="fr-FR" b="1" dirty="0" smtClean="0"/>
          </a:p>
          <a:p>
            <a:pPr marL="377825" indent="-285750">
              <a:buFont typeface="Wingdings" panose="05000000000000000000" pitchFamily="2" charset="2"/>
              <a:buChar char="v"/>
            </a:pPr>
            <a:r>
              <a:rPr lang="fr-FR" b="1" dirty="0" smtClean="0"/>
              <a:t>Arrêté du 31 octobre 2023 relatif à la réalisation de TROD angine pour les enfants à partir de 3 ans </a:t>
            </a:r>
          </a:p>
          <a:p>
            <a:pPr marL="522900" lvl="1">
              <a:buFont typeface="Wingdings" panose="05000000000000000000" pitchFamily="2" charset="2"/>
              <a:buChar char="§"/>
            </a:pPr>
            <a:r>
              <a:rPr lang="fr-FR" dirty="0" smtClean="0"/>
              <a:t>Les enfants entre 3 et 10 ans peuvent se présenter à l’officine pour réaliser un TROD angine après prescription médicale et munis d’une ordonnance conditionnelle </a:t>
            </a:r>
          </a:p>
          <a:p>
            <a:pPr marL="637200" lvl="1" indent="-285750">
              <a:buFont typeface="Wingdings" panose="05000000000000000000" pitchFamily="2" charset="2"/>
              <a:buChar char="v"/>
            </a:pPr>
            <a:endParaRPr lang="fr-FR" dirty="0" smtClean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347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23850" y="1252883"/>
            <a:ext cx="8424614" cy="242951"/>
          </a:xfrm>
        </p:spPr>
        <p:txBody>
          <a:bodyPr/>
          <a:lstStyle/>
          <a:p>
            <a:r>
              <a:rPr lang="fr-FR" dirty="0" smtClean="0"/>
              <a:t>Doctrines (</a:t>
            </a:r>
            <a:r>
              <a:rPr lang="fr-FR" i="1" dirty="0" smtClean="0"/>
              <a:t>via </a:t>
            </a:r>
            <a:r>
              <a:rPr lang="fr-FR" dirty="0" smtClean="0"/>
              <a:t>DGS-Biologie médicale/PEPPS/ </a:t>
            </a:r>
            <a:r>
              <a:rPr lang="fr-FR" dirty="0" err="1" smtClean="0"/>
              <a:t>DiffuBio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2023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95536" y="1679180"/>
            <a:ext cx="8424334" cy="3070457"/>
          </a:xfrm>
        </p:spPr>
        <p:txBody>
          <a:bodyPr/>
          <a:lstStyle/>
          <a:p>
            <a:pPr marL="637200" lvl="1" indent="-285750"/>
            <a:r>
              <a:rPr lang="fr-FR" dirty="0" smtClean="0"/>
              <a:t>Interprétation de l’article L.6222-6 du CSP sur le nombre d’ETP Biologistes par LBM (mars 2023)</a:t>
            </a:r>
          </a:p>
          <a:p>
            <a:pPr marL="637200" lvl="1" indent="-285750"/>
            <a:r>
              <a:rPr lang="fr-FR" dirty="0" smtClean="0"/>
              <a:t>Conventionnement entre les officines et les LBM sur le stockage des prélèvements (14 novembre 2023)</a:t>
            </a:r>
          </a:p>
          <a:p>
            <a:pPr marL="637200" lvl="1" indent="-285750"/>
            <a:r>
              <a:rPr lang="fr-FR" dirty="0" smtClean="0"/>
              <a:t>Télécabines de consultation au sein des LBM (10 juillet 2023)</a:t>
            </a:r>
          </a:p>
          <a:p>
            <a:pPr marL="637200" lvl="1" indent="-285750"/>
            <a:r>
              <a:rPr lang="fr-FR" dirty="0" smtClean="0"/>
              <a:t>Sous-traitance et l’indivisibilité de la phase analytique (30 mai 2023)</a:t>
            </a:r>
          </a:p>
          <a:p>
            <a:pPr marL="637200" lvl="1" indent="-285750"/>
            <a:r>
              <a:rPr lang="fr-FR" dirty="0" smtClean="0"/>
              <a:t>Extension d’accréditation (23 octobre 2023)</a:t>
            </a:r>
          </a:p>
          <a:p>
            <a:pPr lvl="1" indent="0">
              <a:buNone/>
            </a:pPr>
            <a:endParaRPr lang="fr-FR" dirty="0"/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Projet d’élaborer une FAQ à usage interne à partir des doctrines diffusées et y intégrer les diverses demandes émanant des ARS sur des points juridiques </a:t>
            </a:r>
          </a:p>
          <a:p>
            <a:pPr marL="637200" lvl="1" indent="-285750"/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>
          <a:xfrm>
            <a:off x="2868253" y="225038"/>
            <a:ext cx="5879931" cy="360000"/>
          </a:xfrm>
        </p:spPr>
        <p:txBody>
          <a:bodyPr/>
          <a:lstStyle/>
          <a:p>
            <a:r>
              <a:rPr lang="fr-FR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605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23851" y="1222792"/>
            <a:ext cx="8424614" cy="458975"/>
          </a:xfrm>
        </p:spPr>
        <p:txBody>
          <a:bodyPr/>
          <a:lstStyle/>
          <a:p>
            <a:pPr algn="just"/>
            <a:r>
              <a:rPr lang="fr-FR" dirty="0" smtClean="0"/>
              <a:t>Réflexion sur l’harmonisation des textes relatifs aux tests rapides d’orientation diagnostique (TROD)</a:t>
            </a:r>
          </a:p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Prospectives PP1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4131" y="1733541"/>
            <a:ext cx="8424334" cy="3048009"/>
          </a:xfrm>
        </p:spPr>
        <p:txBody>
          <a:bodyPr/>
          <a:lstStyle/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A l’origine : une dérogation aux examens de biologie médicale </a:t>
            </a:r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Multiplicité </a:t>
            </a:r>
            <a:r>
              <a:rPr lang="fr-FR" dirty="0"/>
              <a:t>des fondements juridiques </a:t>
            </a:r>
          </a:p>
          <a:p>
            <a:pPr marL="702900" lvl="2">
              <a:buFont typeface="Arial" panose="020B0604020202020204" pitchFamily="34" charset="0"/>
              <a:buChar char="•"/>
            </a:pPr>
            <a:r>
              <a:rPr lang="fr-FR" dirty="0"/>
              <a:t>Arrêté du 28 mai </a:t>
            </a:r>
            <a:r>
              <a:rPr lang="fr-FR" dirty="0" smtClean="0"/>
              <a:t>2010 (TROD VIH en situation d’urgence)</a:t>
            </a:r>
            <a:endParaRPr lang="fr-FR" dirty="0"/>
          </a:p>
          <a:p>
            <a:pPr marL="702900" lvl="2">
              <a:buFont typeface="Arial" panose="020B0604020202020204" pitchFamily="34" charset="0"/>
              <a:buChar char="•"/>
            </a:pPr>
            <a:r>
              <a:rPr lang="fr-FR" dirty="0"/>
              <a:t>Arrêté du 9 novembre 2010 </a:t>
            </a:r>
            <a:r>
              <a:rPr lang="fr-FR" dirty="0" smtClean="0"/>
              <a:t>(TROD VIH hors situation d’urgence)</a:t>
            </a:r>
            <a:endParaRPr lang="fr-FR" dirty="0"/>
          </a:p>
          <a:p>
            <a:pPr marL="702900" lvl="2">
              <a:buFont typeface="Arial" panose="020B0604020202020204" pitchFamily="34" charset="0"/>
              <a:buChar char="•"/>
            </a:pPr>
            <a:r>
              <a:rPr lang="fr-FR" dirty="0"/>
              <a:t>Arrêté du 1</a:t>
            </a:r>
            <a:r>
              <a:rPr lang="fr-FR" baseline="30000" dirty="0"/>
              <a:t>er</a:t>
            </a:r>
            <a:r>
              <a:rPr lang="fr-FR" dirty="0"/>
              <a:t> août </a:t>
            </a:r>
            <a:r>
              <a:rPr lang="fr-FR" dirty="0" smtClean="0"/>
              <a:t>2016 (liste des TROD, conditions de recueil et effecteurs)</a:t>
            </a:r>
            <a:endParaRPr lang="fr-FR" dirty="0"/>
          </a:p>
          <a:p>
            <a:pPr marL="522900" lvl="1">
              <a:buFont typeface="Wingdings" panose="05000000000000000000" pitchFamily="2" charset="2"/>
              <a:buChar char="Ø"/>
            </a:pPr>
            <a:r>
              <a:rPr lang="fr-FR" dirty="0" smtClean="0"/>
              <a:t>Ouverture à l’ensemble des PS pour les TROD </a:t>
            </a:r>
            <a:r>
              <a:rPr lang="fr-FR" dirty="0" err="1" smtClean="0"/>
              <a:t>covid</a:t>
            </a:r>
            <a:r>
              <a:rPr lang="fr-FR" dirty="0" smtClean="0"/>
              <a:t> durant la crise sanitaire </a:t>
            </a:r>
          </a:p>
          <a:p>
            <a:pPr marL="522900" lvl="1">
              <a:buFont typeface="Wingdings" panose="05000000000000000000" pitchFamily="2" charset="2"/>
              <a:buChar char="Ø"/>
            </a:pPr>
            <a:r>
              <a:rPr lang="fr-FR" dirty="0" smtClean="0"/>
              <a:t>Système aujourd’hui complexe et hétérogène</a:t>
            </a:r>
          </a:p>
          <a:p>
            <a:pPr marL="522900" lvl="1">
              <a:buFont typeface="Wingdings" panose="05000000000000000000" pitchFamily="2" charset="2"/>
              <a:buChar char="Ø"/>
            </a:pPr>
            <a:r>
              <a:rPr lang="fr-FR" dirty="0" smtClean="0"/>
              <a:t>Nécessité d’unifier la réglementation applicable </a:t>
            </a:r>
          </a:p>
          <a:p>
            <a:pPr marL="522900" lvl="1" algn="just">
              <a:buFont typeface="Wingdings" panose="05000000000000000000" pitchFamily="2" charset="2"/>
              <a:buChar char="Ø"/>
            </a:pPr>
            <a:r>
              <a:rPr lang="fr-FR" dirty="0" smtClean="0"/>
              <a:t>Réflexion sur l’encadrement général de l’utilisation des TROD (effecteurs, formation, crise et hors crise, </a:t>
            </a:r>
            <a:r>
              <a:rPr lang="fr-FR" dirty="0" err="1" smtClean="0"/>
              <a:t>etc</a:t>
            </a:r>
            <a:r>
              <a:rPr lang="fr-FR" dirty="0" smtClean="0"/>
              <a:t>,)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560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Réflexion sur l’adaptation des critères d’accréditation (ER)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Prospectives PP1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ordonnance </a:t>
            </a:r>
            <a:r>
              <a:rPr lang="fr-FR" dirty="0"/>
              <a:t>2010-49 du 13 janvier 2010 ratifiée par la loi de 2013 </a:t>
            </a:r>
            <a:r>
              <a:rPr lang="fr-FR" dirty="0" smtClean="0"/>
              <a:t>: création d’une obligation d’accréditation pour les LBM</a:t>
            </a: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Objectif d’avoir 100% des examens accrédités à terme </a:t>
            </a:r>
          </a:p>
          <a:p>
            <a:pPr lvl="2" indent="0">
              <a:buNone/>
            </a:pPr>
            <a:endParaRPr lang="fr-FR" dirty="0" smtClean="0"/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Crise sanitaire  : passage de 100 % des examens à 100% des lignes de portées </a:t>
            </a: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Un ou deux examens sont déterminés comme étant représentatifs d’une ligne de portée </a:t>
            </a:r>
          </a:p>
          <a:p>
            <a:pPr marL="817200" lvl="2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Procédure actuelle à questionner ?</a:t>
            </a: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fr-FR" dirty="0"/>
              <a:t>Choix libre par les LBM → mais validation de ce choix par la CNBM </a:t>
            </a:r>
            <a:r>
              <a:rPr lang="fr-FR" dirty="0" smtClean="0"/>
              <a:t>qui ensuite informe le LBM et l’ARS</a:t>
            </a:r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Absence d’articulation entre le COFRAC, la CNBM, les ARS et la </a:t>
            </a:r>
            <a:r>
              <a:rPr lang="fr-FR" dirty="0" smtClean="0"/>
              <a:t>DGS</a:t>
            </a:r>
            <a:endParaRPr lang="fr-FR" dirty="0" smtClean="0"/>
          </a:p>
          <a:p>
            <a:pPr marL="817200" lvl="2" indent="-285750">
              <a:buFont typeface="Arial" panose="020B0604020202020204" pitchFamily="34" charset="0"/>
              <a:buChar char="•"/>
            </a:pPr>
            <a:r>
              <a:rPr lang="fr-FR" dirty="0" smtClean="0"/>
              <a:t>Certains LBM se désaccréditent pour ne conserver que les </a:t>
            </a:r>
            <a:r>
              <a:rPr lang="fr-FR" dirty="0" smtClean="0"/>
              <a:t>ER</a:t>
            </a:r>
            <a:endParaRPr lang="fr-FR" dirty="0"/>
          </a:p>
          <a:p>
            <a:pPr marL="817200" lvl="2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32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Instruction relative à l’application des sanctions financières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Prospectives en lien avec la DGOS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Textes de référence</a:t>
            </a:r>
          </a:p>
          <a:p>
            <a:pPr marL="817200" lvl="2" indent="-285750"/>
            <a:r>
              <a:rPr lang="fr-FR" dirty="0" smtClean="0"/>
              <a:t>Articles L. 6241-1 et </a:t>
            </a:r>
            <a:r>
              <a:rPr lang="fr-FR" dirty="0"/>
              <a:t>L6241-2 </a:t>
            </a:r>
            <a:r>
              <a:rPr lang="fr-FR" dirty="0" smtClean="0"/>
              <a:t> CSP, créés </a:t>
            </a:r>
            <a:r>
              <a:rPr lang="fr-FR" dirty="0"/>
              <a:t>par l’ordonnance n° 2010-49 du 13 janvier 2010 (modifiés respectivement en 2016 et 2013</a:t>
            </a:r>
            <a:r>
              <a:rPr lang="fr-FR" dirty="0" smtClean="0"/>
              <a:t>)</a:t>
            </a:r>
          </a:p>
          <a:p>
            <a:pPr marL="817200" lvl="2" indent="-285750"/>
            <a:r>
              <a:rPr lang="fr-FR" dirty="0" smtClean="0"/>
              <a:t>Articles R.</a:t>
            </a:r>
            <a:r>
              <a:rPr lang="pt-BR" dirty="0" smtClean="0"/>
              <a:t>6241-1,  </a:t>
            </a:r>
            <a:r>
              <a:rPr lang="pt-BR" dirty="0"/>
              <a:t>R6242-2 </a:t>
            </a:r>
            <a:r>
              <a:rPr lang="pt-BR" dirty="0" smtClean="0"/>
              <a:t>, </a:t>
            </a:r>
            <a:r>
              <a:rPr lang="pt-BR" dirty="0"/>
              <a:t>R 6241-3 et R 6241- </a:t>
            </a:r>
            <a:r>
              <a:rPr lang="pt-BR" dirty="0" smtClean="0"/>
              <a:t>4 CSP créés par le </a:t>
            </a:r>
            <a:r>
              <a:rPr lang="fr-FR" dirty="0" smtClean="0"/>
              <a:t> décret n</a:t>
            </a:r>
            <a:r>
              <a:rPr lang="fr-FR" dirty="0"/>
              <a:t>° 2017-414 du 27 mars 2017  relatif aux sanctions administratives applicables en matière de biologie médicale </a:t>
            </a:r>
            <a:endParaRPr lang="fr-FR" dirty="0" smtClean="0"/>
          </a:p>
          <a:p>
            <a:pPr marL="817200" lvl="2" indent="-285750"/>
            <a:endParaRPr lang="fr-FR" dirty="0"/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24 infractions qui peuvent donner lieu à une sanction financière </a:t>
            </a:r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Rappel sur la procédure 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84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Refonte de BIO 2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Prospectives en lien avec la DNS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37200" lvl="1" indent="-285750"/>
            <a:r>
              <a:rPr lang="fr-FR" dirty="0" smtClean="0"/>
              <a:t>Application en service depuis 10 ans (pour les LBM puis pour les structures dispensatrices d’oxygène)</a:t>
            </a:r>
          </a:p>
          <a:p>
            <a:pPr lvl="1" indent="0">
              <a:buNone/>
            </a:pPr>
            <a:r>
              <a:rPr lang="fr-FR" dirty="0" smtClean="0"/>
              <a:t>→ utilisation notamment pour la déclaration annuelle d’activité</a:t>
            </a:r>
            <a:endParaRPr lang="fr-FR" dirty="0"/>
          </a:p>
          <a:p>
            <a:pPr lvl="1" indent="0">
              <a:buNone/>
            </a:pPr>
            <a:r>
              <a:rPr lang="fr-FR" dirty="0"/>
              <a:t>→ </a:t>
            </a:r>
            <a:r>
              <a:rPr lang="fr-FR" dirty="0" smtClean="0"/>
              <a:t>également un outil de référence pour le suivi de l’évolution de ces entités</a:t>
            </a:r>
          </a:p>
          <a:p>
            <a:pPr lvl="1" indent="0">
              <a:buNone/>
            </a:pPr>
            <a:endParaRPr lang="fr-FR" dirty="0" smtClean="0"/>
          </a:p>
          <a:p>
            <a:pPr marL="637200" lvl="1" indent="-285750"/>
            <a:r>
              <a:rPr lang="fr-FR" dirty="0" smtClean="0"/>
              <a:t>Mais à bout de souffle aujourd’hui</a:t>
            </a:r>
          </a:p>
          <a:p>
            <a:pPr marL="817200" lvl="2" indent="-285750"/>
            <a:r>
              <a:rPr lang="fr-FR" sz="1050" dirty="0" smtClean="0"/>
              <a:t>Système techniquement obsolète </a:t>
            </a:r>
          </a:p>
          <a:p>
            <a:pPr marL="817200" lvl="2" indent="-285750"/>
            <a:r>
              <a:rPr lang="fr-FR" sz="1050" dirty="0" smtClean="0"/>
              <a:t>Nécessité d’intégrer de nouvelles fonctionnalités </a:t>
            </a:r>
          </a:p>
          <a:p>
            <a:pPr lvl="2" indent="0">
              <a:buNone/>
            </a:pPr>
            <a:endParaRPr lang="fr-FR" dirty="0" smtClean="0"/>
          </a:p>
          <a:p>
            <a:pPr marL="637200" lvl="1" indent="-285750"/>
            <a:r>
              <a:rPr lang="fr-FR" dirty="0" smtClean="0"/>
              <a:t>Refonte globale à envisager → demande de priorisation pour 2024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59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325A3-5315-1B4B-A0D9-112471EB5837}" type="datetime1">
              <a:rPr lang="fr-FR" cap="all" smtClean="0"/>
              <a:pPr/>
              <a:t>31/01/2024</a:t>
            </a:fld>
            <a:endParaRPr lang="fr-FR" cap="all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9995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487</TotalTime>
  <Words>787</Words>
  <Application>Microsoft Office PowerPoint</Application>
  <PresentationFormat>Affichage à l'écran (16:9)</PresentationFormat>
  <Paragraphs>102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Wingdings</vt:lpstr>
      <vt:lpstr>TEMPLATE_INTITULE_OFFICIEL</vt:lpstr>
      <vt:lpstr>Présentation PowerPoint</vt:lpstr>
      <vt:lpstr>Bilan 2023</vt:lpstr>
      <vt:lpstr>Bilan 2023</vt:lpstr>
      <vt:lpstr>Bilan 2023</vt:lpstr>
      <vt:lpstr>Prospectives PP1</vt:lpstr>
      <vt:lpstr>Prospectives PP1</vt:lpstr>
      <vt:lpstr>Prospectives en lien avec la DGOS</vt:lpstr>
      <vt:lpstr>Prospectives en lien avec la DNS</vt:lpstr>
      <vt:lpstr>Présentation PowerPoint</vt:lpstr>
    </vt:vector>
  </TitlesOfParts>
  <Manager>Client</Manager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MESSINA-GOURLOT, Catherine (DGS/PP)</cp:lastModifiedBy>
  <cp:revision>43</cp:revision>
  <dcterms:created xsi:type="dcterms:W3CDTF">2020-04-07T14:52:41Z</dcterms:created>
  <dcterms:modified xsi:type="dcterms:W3CDTF">2024-01-31T22:08:00Z</dcterms:modified>
</cp:coreProperties>
</file>