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0"/>
  </p:notesMasterIdLst>
  <p:handoutMasterIdLst>
    <p:handoutMasterId r:id="rId41"/>
  </p:handoutMasterIdLst>
  <p:sldIdLst>
    <p:sldId id="299" r:id="rId3"/>
    <p:sldId id="302" r:id="rId4"/>
    <p:sldId id="327" r:id="rId5"/>
    <p:sldId id="330" r:id="rId6"/>
    <p:sldId id="329" r:id="rId7"/>
    <p:sldId id="328" r:id="rId8"/>
    <p:sldId id="332" r:id="rId9"/>
    <p:sldId id="333" r:id="rId10"/>
    <p:sldId id="264" r:id="rId11"/>
    <p:sldId id="269" r:id="rId12"/>
    <p:sldId id="259" r:id="rId13"/>
    <p:sldId id="261" r:id="rId14"/>
    <p:sldId id="331" r:id="rId15"/>
    <p:sldId id="305" r:id="rId16"/>
    <p:sldId id="308" r:id="rId17"/>
    <p:sldId id="306" r:id="rId18"/>
    <p:sldId id="287" r:id="rId19"/>
    <p:sldId id="286" r:id="rId20"/>
    <p:sldId id="310" r:id="rId21"/>
    <p:sldId id="316" r:id="rId22"/>
    <p:sldId id="335" r:id="rId23"/>
    <p:sldId id="317" r:id="rId24"/>
    <p:sldId id="336" r:id="rId25"/>
    <p:sldId id="311" r:id="rId26"/>
    <p:sldId id="319" r:id="rId27"/>
    <p:sldId id="320" r:id="rId28"/>
    <p:sldId id="312" r:id="rId29"/>
    <p:sldId id="321" r:id="rId30"/>
    <p:sldId id="334" r:id="rId31"/>
    <p:sldId id="307" r:id="rId32"/>
    <p:sldId id="323" r:id="rId33"/>
    <p:sldId id="324" r:id="rId34"/>
    <p:sldId id="325" r:id="rId35"/>
    <p:sldId id="337" r:id="rId36"/>
    <p:sldId id="338" r:id="rId37"/>
    <p:sldId id="326" r:id="rId38"/>
    <p:sldId id="298" r:id="rId39"/>
  </p:sldIdLst>
  <p:sldSz cx="9144000" cy="6858000" type="screen4x3"/>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REZ Félicien" initials="TF" lastIdx="2" clrIdx="0">
    <p:extLst>
      <p:ext uri="{19B8F6BF-5375-455C-9EA6-DF929625EA0E}">
        <p15:presenceInfo xmlns:p15="http://schemas.microsoft.com/office/powerpoint/2012/main" userId="S-1-5-21-2521833971-3013923782-1130241456-11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6" autoAdjust="0"/>
    <p:restoredTop sz="94670"/>
  </p:normalViewPr>
  <p:slideViewPr>
    <p:cSldViewPr>
      <p:cViewPr varScale="1">
        <p:scale>
          <a:sx n="80" d="100"/>
          <a:sy n="80" d="100"/>
        </p:scale>
        <p:origin x="1122" y="90"/>
      </p:cViewPr>
      <p:guideLst>
        <p:guide orient="horz" pos="2160"/>
        <p:guide pos="2880"/>
      </p:guideLst>
    </p:cSldViewPr>
  </p:slideViewPr>
  <p:notesTextViewPr>
    <p:cViewPr>
      <p:scale>
        <a:sx n="1" d="1"/>
        <a:sy n="1" d="1"/>
      </p:scale>
      <p:origin x="0" y="0"/>
    </p:cViewPr>
  </p:notesTextViewPr>
  <p:sorterViewPr>
    <p:cViewPr>
      <p:scale>
        <a:sx n="120" d="100"/>
        <a:sy n="120" d="100"/>
      </p:scale>
      <p:origin x="0" y="0"/>
    </p:cViewPr>
  </p:sorterViewPr>
  <p:notesViewPr>
    <p:cSldViewPr showGuides="1">
      <p:cViewPr varScale="1">
        <p:scale>
          <a:sx n="78" d="100"/>
          <a:sy n="78" d="100"/>
        </p:scale>
        <p:origin x="397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989FF309-768E-478C-8070-8167A976EA96}" type="datetimeFigureOut">
              <a:rPr lang="fr-FR" smtClean="0"/>
              <a:t>31/01/2024</a:t>
            </a:fld>
            <a:endParaRPr lang="fr-FR"/>
          </a:p>
        </p:txBody>
      </p:sp>
      <p:sp>
        <p:nvSpPr>
          <p:cNvPr id="4" name="Espace réservé du pied de page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355F0D07-EA8C-4754-9107-460C96241F8D}" type="slidenum">
              <a:rPr lang="fr-FR" smtClean="0"/>
              <a:t>‹N°›</a:t>
            </a:fld>
            <a:endParaRPr lang="fr-FR"/>
          </a:p>
        </p:txBody>
      </p:sp>
    </p:spTree>
    <p:extLst>
      <p:ext uri="{BB962C8B-B14F-4D97-AF65-F5344CB8AC3E}">
        <p14:creationId xmlns:p14="http://schemas.microsoft.com/office/powerpoint/2010/main" val="26849017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2D90522B-089F-4054-922D-F743686A529D}" type="datetimeFigureOut">
              <a:rPr lang="fr-FR" smtClean="0"/>
              <a:t>31/01/2024</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E2DED83B-E583-4A4F-8206-3017366CC463}" type="slidenum">
              <a:rPr lang="fr-FR" smtClean="0"/>
              <a:t>‹N°›</a:t>
            </a:fld>
            <a:endParaRPr lang="fr-FR"/>
          </a:p>
        </p:txBody>
      </p:sp>
    </p:spTree>
    <p:extLst>
      <p:ext uri="{BB962C8B-B14F-4D97-AF65-F5344CB8AC3E}">
        <p14:creationId xmlns:p14="http://schemas.microsoft.com/office/powerpoint/2010/main" val="3830271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763688" y="154444"/>
            <a:ext cx="6408712" cy="566936"/>
          </a:xfrm>
          <a:prstGeom prst="rect">
            <a:avLst/>
          </a:prstGeom>
        </p:spPr>
        <p:txBody>
          <a:bodyPr/>
          <a:lstStyle/>
          <a:p>
            <a:r>
              <a:rPr lang="fr-FR"/>
              <a:t>Modifiez le style du titre</a:t>
            </a:r>
          </a:p>
        </p:txBody>
      </p:sp>
      <p:sp>
        <p:nvSpPr>
          <p:cNvPr id="3" name="Espace réservé du contenu 2"/>
          <p:cNvSpPr>
            <a:spLocks noGrp="1"/>
          </p:cNvSpPr>
          <p:nvPr>
            <p:ph idx="1"/>
          </p:nvPr>
        </p:nvSpPr>
        <p:spPr>
          <a:noFill/>
          <a:ln>
            <a:noFill/>
          </a:ln>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D808EF7-CB8A-4815-B47F-37FB6ABB835E}" type="datetime1">
              <a:rPr lang="fr-FR" smtClean="0"/>
              <a:t>31/01/2024</a:t>
            </a:fld>
            <a:endParaRPr lang="fr-FR"/>
          </a:p>
        </p:txBody>
      </p:sp>
      <p:sp>
        <p:nvSpPr>
          <p:cNvPr id="5" name="Espace réservé du pied de page 4"/>
          <p:cNvSpPr>
            <a:spLocks noGrp="1"/>
          </p:cNvSpPr>
          <p:nvPr>
            <p:ph type="ftr" sz="quarter" idx="11"/>
          </p:nvPr>
        </p:nvSpPr>
        <p:spPr>
          <a:xfrm>
            <a:off x="3203848" y="6286233"/>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p:txBody>
          <a:bodyPr/>
          <a:lstStyle/>
          <a:p>
            <a:fld id="{326144ED-908B-441E-9CC6-1D3857D5E3E8}" type="slidenum">
              <a:rPr lang="fr-FR" smtClean="0"/>
              <a:t>‹N°›</a:t>
            </a:fld>
            <a:endParaRPr lang="fr-FR"/>
          </a:p>
        </p:txBody>
      </p:sp>
    </p:spTree>
    <p:extLst>
      <p:ext uri="{BB962C8B-B14F-4D97-AF65-F5344CB8AC3E}">
        <p14:creationId xmlns:p14="http://schemas.microsoft.com/office/powerpoint/2010/main" val="2591126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fr-FR" dirty="0"/>
              <a:t>Modifiez le style du titre</a:t>
            </a:r>
          </a:p>
        </p:txBody>
      </p:sp>
      <p:sp>
        <p:nvSpPr>
          <p:cNvPr id="3" name="Espace réservé pour une image  2"/>
          <p:cNvSpPr>
            <a:spLocks noGrp="1"/>
          </p:cNvSpPr>
          <p:nvPr>
            <p:ph type="pic" idx="1"/>
          </p:nvPr>
        </p:nvSpPr>
        <p:spPr>
          <a:xfrm>
            <a:off x="1792288" y="1268759"/>
            <a:ext cx="5486400" cy="3458815"/>
          </a:xfrm>
          <a:no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lvl1pPr>
              <a:defRPr sz="1200" baseline="0"/>
            </a:lvl1pPr>
          </a:lstStyle>
          <a:p>
            <a:fld id="{0BB93534-BA58-42EB-B657-21167117FA89}" type="datetime1">
              <a:rPr lang="fr-FR" smtClean="0"/>
              <a:pPr/>
              <a:t>31/01/2024</a:t>
            </a:fld>
            <a:endParaRPr lang="fr-FR" dirty="0"/>
          </a:p>
        </p:txBody>
      </p:sp>
      <p:sp>
        <p:nvSpPr>
          <p:cNvPr id="6" name="Espace réservé du pied de page 5"/>
          <p:cNvSpPr>
            <a:spLocks noGrp="1"/>
          </p:cNvSpPr>
          <p:nvPr>
            <p:ph type="ftr" sz="quarter" idx="11"/>
          </p:nvPr>
        </p:nvSpPr>
        <p:spPr>
          <a:xfrm>
            <a:off x="3203848" y="6286233"/>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p:txBody>
          <a:bodyPr/>
          <a:lstStyle/>
          <a:p>
            <a:fld id="{326144ED-908B-441E-9CC6-1D3857D5E3E8}" type="slidenum">
              <a:rPr lang="fr-FR" smtClean="0"/>
              <a:t>‹N°›</a:t>
            </a:fld>
            <a:endParaRPr lang="fr-FR"/>
          </a:p>
        </p:txBody>
      </p:sp>
    </p:spTree>
    <p:extLst>
      <p:ext uri="{BB962C8B-B14F-4D97-AF65-F5344CB8AC3E}">
        <p14:creationId xmlns:p14="http://schemas.microsoft.com/office/powerpoint/2010/main" val="1262198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655E9E0-C338-401B-9EEA-83AB4758E60E}" type="datetime1">
              <a:rPr lang="fr-FR" smtClean="0"/>
              <a:t>31/01/2024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7F1CF21-6E04-4B16-BA70-73C8FFDF1C81}" type="slidenum">
              <a:rPr lang="fr-FR" smtClean="0"/>
              <a:t>‹N°›</a:t>
            </a:fld>
            <a:endParaRPr lang="fr-FR"/>
          </a:p>
        </p:txBody>
      </p:sp>
    </p:spTree>
    <p:extLst>
      <p:ext uri="{BB962C8B-B14F-4D97-AF65-F5344CB8AC3E}">
        <p14:creationId xmlns:p14="http://schemas.microsoft.com/office/powerpoint/2010/main" val="28332092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11560" y="1196752"/>
            <a:ext cx="8085584" cy="4968552"/>
          </a:xfrm>
          <a:prstGeom prst="rect">
            <a:avLst/>
          </a:prstGeom>
          <a:noFill/>
          <a:ln>
            <a:noFill/>
          </a:ln>
        </p:spPr>
        <p:style>
          <a:lnRef idx="2">
            <a:schemeClr val="accent4"/>
          </a:lnRef>
          <a:fillRef idx="1">
            <a:schemeClr val="lt1"/>
          </a:fillRef>
          <a:effectRef idx="0">
            <a:schemeClr val="accent4"/>
          </a:effectRef>
          <a:fontRef idx="none"/>
        </p:style>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179512" y="6286233"/>
            <a:ext cx="2133600" cy="365125"/>
          </a:xfrm>
          <a:prstGeom prst="rect">
            <a:avLst/>
          </a:prstGeom>
        </p:spPr>
        <p:txBody>
          <a:bodyPr vert="horz" lIns="91440" tIns="45720" rIns="91440" bIns="45720" rtlCol="0" anchor="ctr"/>
          <a:lstStyle>
            <a:lvl1pPr algn="l">
              <a:defRPr sz="1600" b="1">
                <a:solidFill>
                  <a:schemeClr val="tx1"/>
                </a:solidFill>
              </a:defRPr>
            </a:lvl1pPr>
          </a:lstStyle>
          <a:p>
            <a:fld id="{86469011-7997-4883-9D66-57D461631917}" type="datetime1">
              <a:rPr lang="fr-FR" smtClean="0"/>
              <a:t>31/01/2024</a:t>
            </a:fld>
            <a:endParaRPr lang="fr-FR" dirty="0"/>
          </a:p>
        </p:txBody>
      </p:sp>
      <p:sp>
        <p:nvSpPr>
          <p:cNvPr id="6" name="Espace réservé du numéro de diapositive 5"/>
          <p:cNvSpPr>
            <a:spLocks noGrp="1"/>
          </p:cNvSpPr>
          <p:nvPr>
            <p:ph type="sldNum" sz="quarter" idx="4"/>
          </p:nvPr>
        </p:nvSpPr>
        <p:spPr>
          <a:xfrm>
            <a:off x="6542856" y="6286233"/>
            <a:ext cx="2133600" cy="365125"/>
          </a:xfrm>
          <a:prstGeom prst="rect">
            <a:avLst/>
          </a:prstGeom>
        </p:spPr>
        <p:txBody>
          <a:bodyPr vert="horz" lIns="91440" tIns="45720" rIns="91440" bIns="45720" rtlCol="0" anchor="ctr"/>
          <a:lstStyle>
            <a:lvl1pPr algn="r">
              <a:defRPr sz="1200" baseline="0">
                <a:solidFill>
                  <a:schemeClr val="tx1"/>
                </a:solidFill>
              </a:defRPr>
            </a:lvl1pPr>
          </a:lstStyle>
          <a:p>
            <a:fld id="{326144ED-908B-441E-9CC6-1D3857D5E3E8}" type="slidenum">
              <a:rPr lang="fr-FR" smtClean="0"/>
              <a:pPr/>
              <a:t>‹N°›</a:t>
            </a:fld>
            <a:endParaRPr lang="fr-FR" dirty="0"/>
          </a:p>
        </p:txBody>
      </p:sp>
      <p:sp>
        <p:nvSpPr>
          <p:cNvPr id="8" name="Espace réservé du titre 1"/>
          <p:cNvSpPr txBox="1">
            <a:spLocks/>
          </p:cNvSpPr>
          <p:nvPr/>
        </p:nvSpPr>
        <p:spPr>
          <a:xfrm>
            <a:off x="958817" y="6651358"/>
            <a:ext cx="6923112" cy="180020"/>
          </a:xfrm>
          <a:prstGeom prst="rect">
            <a:avLst/>
          </a:prstGeom>
        </p:spPr>
        <p:txBody>
          <a:bodyPr vert="horz" lIns="91440" tIns="45720" rIns="91440" bIns="45720" rtlCol="0" anchor="ctr">
            <a:normAutofit fontScale="40000" lnSpcReduction="20000"/>
          </a:bodyPr>
          <a:lstStyle>
            <a:lvl1pPr algn="ctr" defTabSz="914400" rtl="0" eaLnBrk="1" latinLnBrk="0" hangingPunct="1">
              <a:spcBef>
                <a:spcPct val="0"/>
              </a:spcBef>
              <a:buNone/>
              <a:defRPr lang="fr-FR" sz="2800" b="1" kern="1200" baseline="0" smtClean="0">
                <a:solidFill>
                  <a:schemeClr val="tx1"/>
                </a:solidFill>
                <a:effectLst/>
                <a:latin typeface="+mj-lt"/>
                <a:ea typeface="+mj-ea"/>
                <a:cs typeface="+mj-cs"/>
              </a:defRPr>
            </a:lvl1pPr>
          </a:lstStyle>
          <a:p>
            <a:r>
              <a:rPr lang="fr-FR" sz="1800" dirty="0">
                <a:ea typeface="Times New Roman"/>
              </a:rPr>
              <a:t>©Centre de pathologie Emile Gallé</a:t>
            </a:r>
            <a:endParaRPr lang="fr-FR" sz="1200" dirty="0">
              <a:latin typeface="Times New Roman"/>
              <a:ea typeface="Times New Roman"/>
            </a:endParaRPr>
          </a:p>
        </p:txBody>
      </p:sp>
      <p:cxnSp>
        <p:nvCxnSpPr>
          <p:cNvPr id="10" name="Connecteur droit 9"/>
          <p:cNvCxnSpPr/>
          <p:nvPr/>
        </p:nvCxnSpPr>
        <p:spPr>
          <a:xfrm>
            <a:off x="179512" y="1052736"/>
            <a:ext cx="8496944" cy="0"/>
          </a:xfrm>
          <a:prstGeom prst="line">
            <a:avLst/>
          </a:prstGeom>
          <a:ln w="25400" cmpd="thickThin">
            <a:solidFill>
              <a:schemeClr val="accent3">
                <a:lumMod val="75000"/>
              </a:schemeClr>
            </a:solidFill>
            <a:beve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082B60BC-2CF8-E45B-9D90-9F9934407D3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82770" y="221782"/>
            <a:ext cx="1647996" cy="432261"/>
          </a:xfrm>
          <a:prstGeom prst="rect">
            <a:avLst/>
          </a:prstGeom>
        </p:spPr>
      </p:pic>
    </p:spTree>
    <p:extLst>
      <p:ext uri="{BB962C8B-B14F-4D97-AF65-F5344CB8AC3E}">
        <p14:creationId xmlns:p14="http://schemas.microsoft.com/office/powerpoint/2010/main" val="2072728934"/>
      </p:ext>
    </p:extLst>
  </p:cSld>
  <p:clrMap bg1="lt1" tx1="dk1" bg2="lt2" tx2="dk2" accent1="accent1" accent2="accent2" accent3="accent3" accent4="accent4" accent5="accent5" accent6="accent6" hlink="hlink" folHlink="folHlink"/>
  <p:sldLayoutIdLst>
    <p:sldLayoutId id="2147483650" r:id="rId1"/>
    <p:sldLayoutId id="2147483657" r:id="rId2"/>
  </p:sldLayoutIdLst>
  <p:hf hdr="0" ftr="0"/>
  <p:txStyles>
    <p:titleStyle>
      <a:lvl1pPr algn="ctr" defTabSz="914400" rtl="0" eaLnBrk="1" latinLnBrk="0" hangingPunct="1">
        <a:spcBef>
          <a:spcPct val="0"/>
        </a:spcBef>
        <a:buNone/>
        <a:defRPr lang="fr-FR" sz="1800" b="1" kern="1200" baseline="0" smtClean="0">
          <a:solidFill>
            <a:schemeClr val="tx1"/>
          </a:solidFill>
          <a:effectLst/>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v"/>
        <a:defRPr sz="2400" kern="1200" spc="0">
          <a:solidFill>
            <a:schemeClr val="tx1"/>
          </a:solidFill>
          <a:latin typeface="+mn-lt"/>
          <a:ea typeface="+mn-ea"/>
          <a:cs typeface="+mn-cs"/>
        </a:defRPr>
      </a:lvl1pPr>
      <a:lvl2pPr marL="914400" indent="-457200" algn="l" defTabSz="914400" rtl="0" eaLnBrk="1" latinLnBrk="0" hangingPunct="1">
        <a:spcBef>
          <a:spcPct val="20000"/>
        </a:spcBef>
        <a:buFont typeface="Wingdings" pitchFamily="2" charset="2"/>
        <a:buChar char="v"/>
        <a:defRPr sz="2000" kern="1200" spc="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v"/>
        <a:defRPr sz="1800" kern="1200" spc="0">
          <a:solidFill>
            <a:schemeClr val="tx1"/>
          </a:solidFill>
          <a:latin typeface="+mn-lt"/>
          <a:ea typeface="+mn-ea"/>
          <a:cs typeface="+mn-cs"/>
        </a:defRPr>
      </a:lvl3pPr>
      <a:lvl4pPr marL="1714500" indent="-342900" algn="l" defTabSz="914400" rtl="0" eaLnBrk="1" latinLnBrk="0" hangingPunct="1">
        <a:spcBef>
          <a:spcPct val="20000"/>
        </a:spcBef>
        <a:buFont typeface="Wingdings" pitchFamily="2" charset="2"/>
        <a:buChar char="v"/>
        <a:defRPr sz="1600" kern="1200" spc="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v"/>
        <a:defRPr sz="1400" kern="1200" spc="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tx1"/>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3EC7A8-70F8-4C5B-A400-B809A1F3D90F}" type="datetime1">
              <a:rPr lang="fr-FR" smtClean="0"/>
              <a:t>31/01/2024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F1CF21-6E04-4B16-BA70-73C8FFDF1C81}" type="slidenum">
              <a:rPr lang="fr-FR" smtClean="0"/>
              <a:t>‹N°›</a:t>
            </a:fld>
            <a:endParaRPr lang="fr-FR"/>
          </a:p>
        </p:txBody>
      </p:sp>
    </p:spTree>
    <p:extLst>
      <p:ext uri="{BB962C8B-B14F-4D97-AF65-F5344CB8AC3E}">
        <p14:creationId xmlns:p14="http://schemas.microsoft.com/office/powerpoint/2010/main" val="1085183577"/>
      </p:ext>
    </p:extLst>
  </p:cSld>
  <p:clrMap bg1="lt1" tx1="dk1" bg2="lt2" tx2="dk2" accent1="accent1" accent2="accent2" accent3="accent3" accent4="accent4" accent5="accent5" accent6="accent6" hlink="hlink" folHlink="folHlink"/>
  <p:sldLayoutIdLst>
    <p:sldLayoutId id="2147483670" r:id="rId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CA7A18C3-16BB-9099-C2BE-3C3915C79D65}"/>
              </a:ext>
            </a:extLst>
          </p:cNvPr>
          <p:cNvSpPr>
            <a:spLocks noGrp="1"/>
          </p:cNvSpPr>
          <p:nvPr>
            <p:ph type="title"/>
          </p:nvPr>
        </p:nvSpPr>
        <p:spPr>
          <a:xfrm>
            <a:off x="611560" y="275372"/>
            <a:ext cx="8064896" cy="777364"/>
          </a:xfrm>
        </p:spPr>
        <p:txBody>
          <a:bodyPr/>
          <a:lstStyle/>
          <a:p>
            <a:r>
              <a:rPr lang="fr-FR" sz="2400" dirty="0">
                <a:solidFill>
                  <a:schemeClr val="bg1"/>
                </a:solidFill>
              </a:rPr>
              <a:t>L’Anatomie Pathologique : </a:t>
            </a:r>
            <a:br>
              <a:rPr lang="fr-FR" sz="2400" dirty="0">
                <a:solidFill>
                  <a:schemeClr val="bg1"/>
                </a:solidFill>
              </a:rPr>
            </a:br>
            <a:r>
              <a:rPr lang="fr-FR" dirty="0">
                <a:solidFill>
                  <a:schemeClr val="bg1"/>
                </a:solidFill>
              </a:rPr>
              <a:t>quelle est cette activité inconnue mais pourtant indispensable ?</a:t>
            </a:r>
            <a:br>
              <a:rPr lang="fr-FR" dirty="0">
                <a:solidFill>
                  <a:schemeClr val="bg1"/>
                </a:solidFill>
              </a:rPr>
            </a:br>
            <a:endParaRPr lang="fr-FR" sz="2400" dirty="0">
              <a:solidFill>
                <a:schemeClr val="bg1"/>
              </a:solidFill>
            </a:endParaRPr>
          </a:p>
        </p:txBody>
      </p:sp>
      <p:sp>
        <p:nvSpPr>
          <p:cNvPr id="8" name="Espace réservé du contenu 7">
            <a:extLst>
              <a:ext uri="{FF2B5EF4-FFF2-40B4-BE49-F238E27FC236}">
                <a16:creationId xmlns:a16="http://schemas.microsoft.com/office/drawing/2014/main" id="{693FB7D3-2D26-7B92-A520-C1A5467A9693}"/>
              </a:ext>
            </a:extLst>
          </p:cNvPr>
          <p:cNvSpPr>
            <a:spLocks noGrp="1"/>
          </p:cNvSpPr>
          <p:nvPr>
            <p:ph idx="1"/>
          </p:nvPr>
        </p:nvSpPr>
        <p:spPr>
          <a:xfrm>
            <a:off x="611560" y="1052735"/>
            <a:ext cx="8085584" cy="5233497"/>
          </a:xfrm>
        </p:spPr>
        <p:txBody>
          <a:bodyPr>
            <a:normAutofit fontScale="92500" lnSpcReduction="10000"/>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marL="1792288" indent="0">
              <a:buNone/>
            </a:pPr>
            <a:r>
              <a:rPr lang="fr-FR" dirty="0"/>
              <a:t>le 01/02/2024.</a:t>
            </a:r>
          </a:p>
          <a:p>
            <a:pPr marL="0" indent="0" algn="ctr">
              <a:buNone/>
            </a:pPr>
            <a:endParaRPr lang="fr-FR" dirty="0"/>
          </a:p>
          <a:p>
            <a:pPr marL="0" indent="0" algn="ctr">
              <a:buNone/>
            </a:pPr>
            <a:r>
              <a:rPr lang="fr-FR" dirty="0"/>
              <a:t>Docteur Maud OUNNOUGHENE, Directrice Générale</a:t>
            </a:r>
          </a:p>
          <a:p>
            <a:pPr marL="457200" lvl="1" indent="0" algn="ctr">
              <a:buNone/>
            </a:pPr>
            <a:r>
              <a:rPr lang="fr-FR" i="1" dirty="0"/>
              <a:t>Centre de pathologie Emile Gallé Groupe, Nancy</a:t>
            </a:r>
          </a:p>
        </p:txBody>
      </p:sp>
      <p:sp>
        <p:nvSpPr>
          <p:cNvPr id="5" name="Espace réservé de la date 4">
            <a:extLst>
              <a:ext uri="{FF2B5EF4-FFF2-40B4-BE49-F238E27FC236}">
                <a16:creationId xmlns:a16="http://schemas.microsoft.com/office/drawing/2014/main" id="{9113EB5F-51EF-4389-91CC-4D0977426B38}"/>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
        <p:nvSpPr>
          <p:cNvPr id="6" name="Espace réservé du numéro de diapositive 5">
            <a:extLst>
              <a:ext uri="{FF2B5EF4-FFF2-40B4-BE49-F238E27FC236}">
                <a16:creationId xmlns:a16="http://schemas.microsoft.com/office/drawing/2014/main" id="{57648884-DA97-598E-8FB4-FC5A31ACFB69}"/>
              </a:ext>
            </a:extLst>
          </p:cNvPr>
          <p:cNvSpPr>
            <a:spLocks noGrp="1"/>
          </p:cNvSpPr>
          <p:nvPr>
            <p:ph type="sldNum" sz="quarter" idx="12"/>
          </p:nvPr>
        </p:nvSpPr>
        <p:spPr/>
        <p:txBody>
          <a:bodyPr/>
          <a:lstStyle/>
          <a:p>
            <a:fld id="{326144ED-908B-441E-9CC6-1D3857D5E3E8}" type="slidenum">
              <a:rPr lang="fr-FR" smtClean="0"/>
              <a:t>1</a:t>
            </a:fld>
            <a:endParaRPr lang="fr-FR"/>
          </a:p>
        </p:txBody>
      </p:sp>
      <p:pic>
        <p:nvPicPr>
          <p:cNvPr id="3" name="Image 2">
            <a:extLst>
              <a:ext uri="{FF2B5EF4-FFF2-40B4-BE49-F238E27FC236}">
                <a16:creationId xmlns:a16="http://schemas.microsoft.com/office/drawing/2014/main" id="{D8F43AAE-ED2C-DDE1-751E-C3E60463AD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8064" y="2335902"/>
            <a:ext cx="3384376" cy="2520280"/>
          </a:xfrm>
          <a:prstGeom prst="rect">
            <a:avLst/>
          </a:prstGeom>
        </p:spPr>
      </p:pic>
      <p:pic>
        <p:nvPicPr>
          <p:cNvPr id="4" name="Image 3">
            <a:extLst>
              <a:ext uri="{FF2B5EF4-FFF2-40B4-BE49-F238E27FC236}">
                <a16:creationId xmlns:a16="http://schemas.microsoft.com/office/drawing/2014/main" id="{E395A52C-1843-272F-1134-A1F810477A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3908" y="1916832"/>
            <a:ext cx="2448272" cy="2376264"/>
          </a:xfrm>
          <a:prstGeom prst="rect">
            <a:avLst/>
          </a:prstGeom>
        </p:spPr>
      </p:pic>
      <p:pic>
        <p:nvPicPr>
          <p:cNvPr id="10" name="Image 9">
            <a:extLst>
              <a:ext uri="{FF2B5EF4-FFF2-40B4-BE49-F238E27FC236}">
                <a16:creationId xmlns:a16="http://schemas.microsoft.com/office/drawing/2014/main" id="{1830304A-94B5-ACFF-3676-76CDF41C2F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20924" y="1497701"/>
            <a:ext cx="3384376" cy="2520279"/>
          </a:xfrm>
          <a:prstGeom prst="rect">
            <a:avLst/>
          </a:prstGeom>
        </p:spPr>
      </p:pic>
      <p:pic>
        <p:nvPicPr>
          <p:cNvPr id="9" name="Image 8">
            <a:extLst>
              <a:ext uri="{FF2B5EF4-FFF2-40B4-BE49-F238E27FC236}">
                <a16:creationId xmlns:a16="http://schemas.microsoft.com/office/drawing/2014/main" id="{312CA5A0-5316-3422-7613-126BB470C107}"/>
              </a:ext>
            </a:extLst>
          </p:cNvPr>
          <p:cNvPicPr>
            <a:picLocks noChangeAspect="1"/>
          </p:cNvPicPr>
          <p:nvPr/>
        </p:nvPicPr>
        <p:blipFill>
          <a:blip r:embed="rId5"/>
          <a:stretch>
            <a:fillRect/>
          </a:stretch>
        </p:blipFill>
        <p:spPr>
          <a:xfrm>
            <a:off x="1152128" y="4593509"/>
            <a:ext cx="1049542" cy="525345"/>
          </a:xfrm>
          <a:prstGeom prst="rect">
            <a:avLst/>
          </a:prstGeom>
        </p:spPr>
      </p:pic>
    </p:spTree>
    <p:extLst>
      <p:ext uri="{BB962C8B-B14F-4D97-AF65-F5344CB8AC3E}">
        <p14:creationId xmlns:p14="http://schemas.microsoft.com/office/powerpoint/2010/main" val="365968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BFDA3A54-5E79-4745-4A65-0466DF25C7A5}"/>
              </a:ext>
            </a:extLst>
          </p:cNvPr>
          <p:cNvSpPr>
            <a:spLocks noGrp="1"/>
          </p:cNvSpPr>
          <p:nvPr>
            <p:ph type="title"/>
          </p:nvPr>
        </p:nvSpPr>
        <p:spPr>
          <a:xfrm>
            <a:off x="2195736" y="125760"/>
            <a:ext cx="4752528" cy="566936"/>
          </a:xfrm>
        </p:spPr>
        <p:txBody>
          <a:bodyPr/>
          <a:lstStyle/>
          <a:p>
            <a:r>
              <a:rPr lang="fr-FR" sz="2400" dirty="0">
                <a:solidFill>
                  <a:schemeClr val="bg1"/>
                </a:solidFill>
              </a:rPr>
              <a:t>Plan</a:t>
            </a:r>
          </a:p>
        </p:txBody>
      </p:sp>
      <p:sp>
        <p:nvSpPr>
          <p:cNvPr id="8" name="Espace réservé du contenu 7">
            <a:extLst>
              <a:ext uri="{FF2B5EF4-FFF2-40B4-BE49-F238E27FC236}">
                <a16:creationId xmlns:a16="http://schemas.microsoft.com/office/drawing/2014/main" id="{D42D34A5-7614-D2F6-D491-3D38192A112A}"/>
              </a:ext>
            </a:extLst>
          </p:cNvPr>
          <p:cNvSpPr>
            <a:spLocks noGrp="1"/>
          </p:cNvSpPr>
          <p:nvPr>
            <p:ph idx="1"/>
          </p:nvPr>
        </p:nvSpPr>
        <p:spPr>
          <a:xfrm>
            <a:off x="683568" y="2132856"/>
            <a:ext cx="8085584" cy="3528392"/>
          </a:xfrm>
        </p:spPr>
        <p:txBody>
          <a:bodyPr>
            <a:normAutofit/>
          </a:bodyPr>
          <a:lstStyle/>
          <a:p>
            <a:pPr>
              <a:buFont typeface="Arial" panose="020B0604020202020204" pitchFamily="34" charset="0"/>
              <a:buChar char="•"/>
            </a:pPr>
            <a:r>
              <a:rPr lang="fr-FR" b="1" dirty="0"/>
              <a:t>Présentation de l’Anatomie Pathologique</a:t>
            </a:r>
          </a:p>
          <a:p>
            <a:pPr>
              <a:buFont typeface="Arial" panose="020B0604020202020204" pitchFamily="34" charset="0"/>
              <a:buChar char="•"/>
            </a:pPr>
            <a:endParaRPr lang="fr-FR" sz="1000" b="1" dirty="0"/>
          </a:p>
          <a:p>
            <a:pPr>
              <a:buFont typeface="Arial" panose="020B0604020202020204" pitchFamily="34" charset="0"/>
              <a:buChar char="•"/>
            </a:pPr>
            <a:r>
              <a:rPr lang="fr-FR" b="1" dirty="0"/>
              <a:t>Situation réglementaire</a:t>
            </a:r>
          </a:p>
          <a:p>
            <a:pPr>
              <a:buFont typeface="Arial" panose="020B0604020202020204" pitchFamily="34" charset="0"/>
              <a:buChar char="•"/>
            </a:pPr>
            <a:endParaRPr lang="fr-FR" sz="1000" b="1" dirty="0"/>
          </a:p>
          <a:p>
            <a:pPr>
              <a:buFont typeface="Arial" panose="020B0604020202020204" pitchFamily="34" charset="0"/>
              <a:buChar char="•"/>
            </a:pPr>
            <a:r>
              <a:rPr lang="fr-FR" b="1" dirty="0"/>
              <a:t>Le circuit des prélèvements, l’organisation territoriale</a:t>
            </a:r>
          </a:p>
          <a:p>
            <a:pPr>
              <a:buFont typeface="Arial" panose="020B0604020202020204" pitchFamily="34" charset="0"/>
              <a:buChar char="•"/>
            </a:pPr>
            <a:endParaRPr lang="fr-FR" sz="1000" b="1" dirty="0"/>
          </a:p>
          <a:p>
            <a:pPr>
              <a:buFont typeface="Arial" panose="020B0604020202020204" pitchFamily="34" charset="0"/>
              <a:buChar char="•"/>
            </a:pPr>
            <a:r>
              <a:rPr lang="fr-FR" b="1" dirty="0"/>
              <a:t>Les différentes activités réalisées</a:t>
            </a:r>
          </a:p>
          <a:p>
            <a:pPr>
              <a:buFont typeface="Arial" panose="020B0604020202020204" pitchFamily="34" charset="0"/>
              <a:buChar char="•"/>
            </a:pPr>
            <a:endParaRPr lang="fr-FR" sz="1000" b="1" dirty="0"/>
          </a:p>
          <a:p>
            <a:pPr>
              <a:buFont typeface="Arial" panose="020B0604020202020204" pitchFamily="34" charset="0"/>
              <a:buChar char="•"/>
            </a:pPr>
            <a:r>
              <a:rPr lang="fr-FR" b="1" dirty="0"/>
              <a:t>Les enjeux actuels de la profession</a:t>
            </a:r>
            <a:endParaRPr lang="fr-FR" dirty="0"/>
          </a:p>
          <a:p>
            <a:endParaRPr lang="fr-FR" dirty="0"/>
          </a:p>
        </p:txBody>
      </p:sp>
      <p:sp>
        <p:nvSpPr>
          <p:cNvPr id="6" name="Espace réservé du numéro de diapositive 5">
            <a:extLst>
              <a:ext uri="{FF2B5EF4-FFF2-40B4-BE49-F238E27FC236}">
                <a16:creationId xmlns:a16="http://schemas.microsoft.com/office/drawing/2014/main" id="{0BD5FEDF-CC19-4C95-AC0E-A4255BF01EE3}"/>
              </a:ext>
            </a:extLst>
          </p:cNvPr>
          <p:cNvSpPr>
            <a:spLocks noGrp="1"/>
          </p:cNvSpPr>
          <p:nvPr>
            <p:ph type="sldNum" sz="quarter" idx="12"/>
          </p:nvPr>
        </p:nvSpPr>
        <p:spPr/>
        <p:txBody>
          <a:bodyPr/>
          <a:lstStyle/>
          <a:p>
            <a:fld id="{326144ED-908B-441E-9CC6-1D3857D5E3E8}" type="slidenum">
              <a:rPr lang="fr-FR" smtClean="0"/>
              <a:t>2</a:t>
            </a:fld>
            <a:endParaRPr lang="fr-FR"/>
          </a:p>
        </p:txBody>
      </p:sp>
      <p:sp>
        <p:nvSpPr>
          <p:cNvPr id="2" name="Espace réservé de la date 4">
            <a:extLst>
              <a:ext uri="{FF2B5EF4-FFF2-40B4-BE49-F238E27FC236}">
                <a16:creationId xmlns:a16="http://schemas.microsoft.com/office/drawing/2014/main" id="{B094B4F7-5D13-9487-4179-F98A49C693E7}"/>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2868519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047F7377-0070-D8FD-2190-23BA0AEAB519}"/>
              </a:ext>
            </a:extLst>
          </p:cNvPr>
          <p:cNvSpPr>
            <a:spLocks noGrp="1"/>
          </p:cNvSpPr>
          <p:nvPr>
            <p:ph type="title"/>
          </p:nvPr>
        </p:nvSpPr>
        <p:spPr/>
        <p:txBody>
          <a:bodyPr/>
          <a:lstStyle/>
          <a:p>
            <a:r>
              <a:rPr lang="fr-FR" sz="2800" dirty="0">
                <a:solidFill>
                  <a:schemeClr val="bg1"/>
                </a:solidFill>
              </a:rPr>
              <a:t>La spécialité</a:t>
            </a:r>
          </a:p>
        </p:txBody>
      </p:sp>
      <p:sp>
        <p:nvSpPr>
          <p:cNvPr id="8" name="Espace réservé du contenu 7">
            <a:extLst>
              <a:ext uri="{FF2B5EF4-FFF2-40B4-BE49-F238E27FC236}">
                <a16:creationId xmlns:a16="http://schemas.microsoft.com/office/drawing/2014/main" id="{FC09F5F1-9373-E1DC-3828-2570475948A4}"/>
              </a:ext>
            </a:extLst>
          </p:cNvPr>
          <p:cNvSpPr>
            <a:spLocks noGrp="1"/>
          </p:cNvSpPr>
          <p:nvPr>
            <p:ph idx="1"/>
          </p:nvPr>
        </p:nvSpPr>
        <p:spPr>
          <a:xfrm>
            <a:off x="302840" y="1389689"/>
            <a:ext cx="8373616" cy="4896544"/>
          </a:xfrm>
        </p:spPr>
        <p:txBody>
          <a:bodyPr>
            <a:normAutofit fontScale="40000" lnSpcReduction="20000"/>
          </a:bodyPr>
          <a:lstStyle/>
          <a:p>
            <a:pPr algn="just"/>
            <a:r>
              <a:rPr lang="fr-FR" sz="3800" dirty="0">
                <a:effectLst/>
                <a:latin typeface="Arial" panose="020B0604020202020204" pitchFamily="34" charset="0"/>
              </a:rPr>
              <a:t>« L’</a:t>
            </a:r>
            <a:r>
              <a:rPr lang="fr-FR" sz="3800" dirty="0" err="1">
                <a:effectLst/>
                <a:latin typeface="Arial" panose="020B0604020202020204" pitchFamily="34" charset="0"/>
              </a:rPr>
              <a:t>anatomo</a:t>
            </a:r>
            <a:r>
              <a:rPr lang="fr-FR" sz="3800" dirty="0">
                <a:effectLst/>
                <a:latin typeface="Arial" panose="020B0604020202020204" pitchFamily="34" charset="0"/>
              </a:rPr>
              <a:t>-cytopathologie (ACP) est une spécialité médicale qui possède une identité particulière au carrefour de la clinique, de l’imagerie et de la biologie. Elle ne peut être exercée que par des médecins qualifiés en ACP. »</a:t>
            </a:r>
          </a:p>
          <a:p>
            <a:pPr marL="0" indent="0" algn="just">
              <a:buNone/>
            </a:pPr>
            <a:endParaRPr lang="fr-FR" sz="3800" dirty="0">
              <a:effectLst/>
              <a:latin typeface="Arial" panose="020B0604020202020204" pitchFamily="34" charset="0"/>
            </a:endParaRPr>
          </a:p>
          <a:p>
            <a:pPr lvl="1" algn="just"/>
            <a:r>
              <a:rPr lang="fr-FR" sz="3800" b="1" dirty="0"/>
              <a:t>Cursus médical 6 ans</a:t>
            </a:r>
          </a:p>
          <a:p>
            <a:pPr lvl="1" algn="just"/>
            <a:r>
              <a:rPr lang="fr-FR" sz="3800" b="1" dirty="0"/>
              <a:t>Concours Internat/ECN/EDN</a:t>
            </a:r>
          </a:p>
          <a:p>
            <a:pPr lvl="1" algn="just"/>
            <a:r>
              <a:rPr lang="fr-FR" sz="3800" b="1" dirty="0"/>
              <a:t>Internat de 5 ans validant un DES</a:t>
            </a:r>
          </a:p>
          <a:p>
            <a:pPr lvl="1" algn="just"/>
            <a:r>
              <a:rPr lang="fr-FR" sz="3800" b="1" dirty="0"/>
              <a:t>Assistanat </a:t>
            </a:r>
          </a:p>
          <a:p>
            <a:pPr lvl="1" algn="just"/>
            <a:endParaRPr lang="fr-FR" sz="3800" dirty="0">
              <a:effectLst/>
              <a:latin typeface="Arial" panose="020B0604020202020204" pitchFamily="34" charset="0"/>
            </a:endParaRPr>
          </a:p>
          <a:p>
            <a:pPr marL="0" indent="0" algn="just">
              <a:buNone/>
            </a:pPr>
            <a:r>
              <a:rPr lang="fr-FR" sz="3800" dirty="0">
                <a:effectLst/>
                <a:latin typeface="Arial" panose="020B0604020202020204" pitchFamily="34" charset="0"/>
              </a:rPr>
              <a:t> </a:t>
            </a:r>
          </a:p>
          <a:p>
            <a:pPr algn="just"/>
            <a:r>
              <a:rPr lang="fr-FR" sz="3800" dirty="0">
                <a:effectLst/>
                <a:latin typeface="Arial" panose="020B0604020202020204" pitchFamily="34" charset="0"/>
              </a:rPr>
              <a:t>« Les multiples missions diagnostique, pronostique, prédictive, épidémiologique, de recherche et d’archivage font du médecin pathologiste un acteur de santé publique unique dans le système de soins. Son exercice très spécifique n’est comparable à celui d’aucune autre spécialité ». </a:t>
            </a:r>
          </a:p>
          <a:p>
            <a:pPr lvl="1" algn="just"/>
            <a:r>
              <a:rPr lang="fr-FR" sz="3800" b="1" dirty="0">
                <a:effectLst/>
                <a:latin typeface="Arial" panose="020B0604020202020204" pitchFamily="34" charset="0"/>
              </a:rPr>
              <a:t>Interprétation des lames non partagée avec les autres médecins (différent du radiodiagnostic)</a:t>
            </a:r>
          </a:p>
          <a:p>
            <a:pPr algn="just"/>
            <a:endParaRPr lang="fr-FR" sz="3800" dirty="0">
              <a:effectLst/>
              <a:latin typeface="Arial" panose="020B0604020202020204" pitchFamily="34" charset="0"/>
            </a:endParaRPr>
          </a:p>
          <a:p>
            <a:pPr algn="just"/>
            <a:r>
              <a:rPr lang="fr-FR" sz="3800" dirty="0">
                <a:effectLst/>
                <a:latin typeface="Arial" panose="020B0604020202020204" pitchFamily="34" charset="0"/>
              </a:rPr>
              <a:t>L’acte d’ACP a un impact médico-économique majeur et un Service Médical Rendu très élevé au regard de son faible coût. »</a:t>
            </a:r>
          </a:p>
          <a:p>
            <a:pPr lvl="1" algn="just"/>
            <a:r>
              <a:rPr lang="fr-FR" sz="3800" b="1" dirty="0">
                <a:latin typeface="Arial" panose="020B0604020202020204" pitchFamily="34" charset="0"/>
              </a:rPr>
              <a:t>Thérapies ciblées onéreuses</a:t>
            </a:r>
            <a:endParaRPr lang="fr-FR" sz="3800" b="1" dirty="0">
              <a:effectLst/>
              <a:latin typeface="Arial" panose="020B0604020202020204" pitchFamily="34" charset="0"/>
            </a:endParaRPr>
          </a:p>
          <a:p>
            <a:pPr algn="just"/>
            <a:endParaRPr lang="fr-FR" dirty="0">
              <a:effectLst/>
              <a:latin typeface="Arial" panose="020B0604020202020204" pitchFamily="34" charset="0"/>
            </a:endParaRPr>
          </a:p>
          <a:p>
            <a:pPr algn="just"/>
            <a:endParaRPr lang="fr-FR" dirty="0">
              <a:latin typeface="Arial" panose="020B0604020202020204" pitchFamily="34" charset="0"/>
            </a:endParaRPr>
          </a:p>
          <a:p>
            <a:pPr lvl="6"/>
            <a:r>
              <a:rPr lang="fr-FR" sz="2900" i="1" dirty="0">
                <a:effectLst/>
                <a:latin typeface="Arial" panose="020B0604020202020204" pitchFamily="34" charset="0"/>
              </a:rPr>
              <a:t>Rapport ACP/2012, Mme DESAILLY-CHANSON</a:t>
            </a:r>
            <a:endParaRPr lang="fr-FR" sz="2900" dirty="0">
              <a:effectLst/>
              <a:latin typeface="Arial" panose="020B0604020202020204" pitchFamily="34" charset="0"/>
            </a:endParaRPr>
          </a:p>
          <a:p>
            <a:endParaRPr lang="fr-FR" dirty="0"/>
          </a:p>
        </p:txBody>
      </p:sp>
      <p:sp>
        <p:nvSpPr>
          <p:cNvPr id="6" name="Espace réservé du numéro de diapositive 5">
            <a:extLst>
              <a:ext uri="{FF2B5EF4-FFF2-40B4-BE49-F238E27FC236}">
                <a16:creationId xmlns:a16="http://schemas.microsoft.com/office/drawing/2014/main" id="{233CFF47-5990-E794-0E24-C6C5496A33E6}"/>
              </a:ext>
            </a:extLst>
          </p:cNvPr>
          <p:cNvSpPr>
            <a:spLocks noGrp="1"/>
          </p:cNvSpPr>
          <p:nvPr>
            <p:ph type="sldNum" sz="quarter" idx="12"/>
          </p:nvPr>
        </p:nvSpPr>
        <p:spPr/>
        <p:txBody>
          <a:bodyPr/>
          <a:lstStyle/>
          <a:p>
            <a:fld id="{326144ED-908B-441E-9CC6-1D3857D5E3E8}" type="slidenum">
              <a:rPr lang="fr-FR" smtClean="0"/>
              <a:t>3</a:t>
            </a:fld>
            <a:endParaRPr lang="fr-FR"/>
          </a:p>
        </p:txBody>
      </p:sp>
      <p:sp>
        <p:nvSpPr>
          <p:cNvPr id="2" name="Espace réservé de la date 4">
            <a:extLst>
              <a:ext uri="{FF2B5EF4-FFF2-40B4-BE49-F238E27FC236}">
                <a16:creationId xmlns:a16="http://schemas.microsoft.com/office/drawing/2014/main" id="{B3A4FD55-A1DB-0051-DEEE-A2F183EBC9C3}"/>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1850373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BE6A7675-102B-0DC8-5F1F-DF3BF8FB40E0}"/>
              </a:ext>
            </a:extLst>
          </p:cNvPr>
          <p:cNvSpPr>
            <a:spLocks noGrp="1"/>
          </p:cNvSpPr>
          <p:nvPr>
            <p:ph type="title"/>
          </p:nvPr>
        </p:nvSpPr>
        <p:spPr/>
        <p:txBody>
          <a:bodyPr/>
          <a:lstStyle/>
          <a:p>
            <a:r>
              <a:rPr lang="fr-FR" sz="2800" dirty="0">
                <a:solidFill>
                  <a:schemeClr val="bg1"/>
                </a:solidFill>
              </a:rPr>
              <a:t>Démographie</a:t>
            </a:r>
          </a:p>
        </p:txBody>
      </p:sp>
      <p:sp>
        <p:nvSpPr>
          <p:cNvPr id="8" name="Espace réservé du contenu 7">
            <a:extLst>
              <a:ext uri="{FF2B5EF4-FFF2-40B4-BE49-F238E27FC236}">
                <a16:creationId xmlns:a16="http://schemas.microsoft.com/office/drawing/2014/main" id="{8DA9F435-FB59-F6BD-F9EB-8F375690BC74}"/>
              </a:ext>
            </a:extLst>
          </p:cNvPr>
          <p:cNvSpPr>
            <a:spLocks noGrp="1"/>
          </p:cNvSpPr>
          <p:nvPr>
            <p:ph idx="1"/>
          </p:nvPr>
        </p:nvSpPr>
        <p:spPr>
          <a:xfrm>
            <a:off x="590872" y="1944146"/>
            <a:ext cx="8085584" cy="4145059"/>
          </a:xfrm>
        </p:spPr>
        <p:txBody>
          <a:bodyPr>
            <a:normAutofit/>
          </a:bodyPr>
          <a:lstStyle/>
          <a:p>
            <a:endParaRPr lang="fr-FR" dirty="0"/>
          </a:p>
          <a:p>
            <a:r>
              <a:rPr lang="fr-FR" dirty="0"/>
              <a:t>1655 </a:t>
            </a:r>
            <a:r>
              <a:rPr lang="fr-FR" dirty="0" err="1"/>
              <a:t>ACPs</a:t>
            </a:r>
            <a:r>
              <a:rPr lang="fr-FR" dirty="0"/>
              <a:t> en France au 01/01/2023</a:t>
            </a:r>
          </a:p>
          <a:p>
            <a:endParaRPr lang="fr-FR" dirty="0"/>
          </a:p>
          <a:p>
            <a:r>
              <a:rPr lang="fr-FR" dirty="0"/>
              <a:t>Dont 635 </a:t>
            </a:r>
            <a:r>
              <a:rPr lang="fr-FR" dirty="0" err="1"/>
              <a:t>ACPs</a:t>
            </a:r>
            <a:r>
              <a:rPr lang="fr-FR" dirty="0"/>
              <a:t> en secteur libéral</a:t>
            </a:r>
          </a:p>
          <a:p>
            <a:pPr marL="0" indent="0">
              <a:buNone/>
            </a:pPr>
            <a:endParaRPr lang="fr-FR" dirty="0"/>
          </a:p>
          <a:p>
            <a:r>
              <a:rPr lang="fr-FR" dirty="0"/>
              <a:t>38 nouvelles installations en privé</a:t>
            </a:r>
          </a:p>
          <a:p>
            <a:endParaRPr lang="fr-FR" dirty="0"/>
          </a:p>
          <a:p>
            <a:endParaRPr lang="fr-FR" dirty="0"/>
          </a:p>
          <a:p>
            <a:pPr marL="0" indent="0">
              <a:buNone/>
            </a:pPr>
            <a:r>
              <a:rPr lang="fr-FR" dirty="0"/>
              <a:t>		</a:t>
            </a:r>
            <a:r>
              <a:rPr lang="fr-FR" sz="1800" i="1" dirty="0"/>
              <a:t>Données Assurance Maladie janvier 2024</a:t>
            </a:r>
          </a:p>
          <a:p>
            <a:pPr marL="0" indent="0">
              <a:buNone/>
            </a:pPr>
            <a:endParaRPr lang="fr-FR" dirty="0"/>
          </a:p>
          <a:p>
            <a:pPr marL="457200" lvl="1" indent="0">
              <a:buNone/>
            </a:pPr>
            <a:endParaRPr lang="fr-FR" dirty="0"/>
          </a:p>
        </p:txBody>
      </p:sp>
      <p:sp>
        <p:nvSpPr>
          <p:cNvPr id="6" name="Espace réservé du numéro de diapositive 5">
            <a:extLst>
              <a:ext uri="{FF2B5EF4-FFF2-40B4-BE49-F238E27FC236}">
                <a16:creationId xmlns:a16="http://schemas.microsoft.com/office/drawing/2014/main" id="{0B799FA6-770C-2B2A-CAAB-A5954F876A57}"/>
              </a:ext>
            </a:extLst>
          </p:cNvPr>
          <p:cNvSpPr>
            <a:spLocks noGrp="1"/>
          </p:cNvSpPr>
          <p:nvPr>
            <p:ph type="sldNum" sz="quarter" idx="12"/>
          </p:nvPr>
        </p:nvSpPr>
        <p:spPr/>
        <p:txBody>
          <a:bodyPr/>
          <a:lstStyle/>
          <a:p>
            <a:fld id="{326144ED-908B-441E-9CC6-1D3857D5E3E8}" type="slidenum">
              <a:rPr lang="fr-FR" smtClean="0"/>
              <a:t>4</a:t>
            </a:fld>
            <a:endParaRPr lang="fr-FR"/>
          </a:p>
        </p:txBody>
      </p:sp>
      <p:sp>
        <p:nvSpPr>
          <p:cNvPr id="2" name="Espace réservé de la date 4">
            <a:extLst>
              <a:ext uri="{FF2B5EF4-FFF2-40B4-BE49-F238E27FC236}">
                <a16:creationId xmlns:a16="http://schemas.microsoft.com/office/drawing/2014/main" id="{3B721E84-8DEF-8C58-781A-4A0F1247A6B6}"/>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1849633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D04B38A1-1760-25D4-8376-DCC03BCCE966}"/>
              </a:ext>
            </a:extLst>
          </p:cNvPr>
          <p:cNvSpPr>
            <a:spLocks noGrp="1"/>
          </p:cNvSpPr>
          <p:nvPr>
            <p:ph type="title"/>
          </p:nvPr>
        </p:nvSpPr>
        <p:spPr/>
        <p:txBody>
          <a:bodyPr/>
          <a:lstStyle/>
          <a:p>
            <a:r>
              <a:rPr lang="fr-FR" sz="2800" dirty="0">
                <a:solidFill>
                  <a:schemeClr val="bg1"/>
                </a:solidFill>
              </a:rPr>
              <a:t>Mode d’exercice</a:t>
            </a:r>
          </a:p>
        </p:txBody>
      </p:sp>
      <p:sp>
        <p:nvSpPr>
          <p:cNvPr id="8" name="Espace réservé du contenu 7">
            <a:extLst>
              <a:ext uri="{FF2B5EF4-FFF2-40B4-BE49-F238E27FC236}">
                <a16:creationId xmlns:a16="http://schemas.microsoft.com/office/drawing/2014/main" id="{AF8A0B71-C0B9-A63B-16C5-347D803C2100}"/>
              </a:ext>
            </a:extLst>
          </p:cNvPr>
          <p:cNvSpPr>
            <a:spLocks noGrp="1"/>
          </p:cNvSpPr>
          <p:nvPr>
            <p:ph idx="1"/>
          </p:nvPr>
        </p:nvSpPr>
        <p:spPr>
          <a:xfrm>
            <a:off x="593152" y="1844824"/>
            <a:ext cx="8085584" cy="3528392"/>
          </a:xfrm>
        </p:spPr>
        <p:txBody>
          <a:bodyPr>
            <a:normAutofit/>
          </a:bodyPr>
          <a:lstStyle/>
          <a:p>
            <a:r>
              <a:rPr lang="fr-FR" dirty="0"/>
              <a:t>Structures publiques (60 %): CHU CHR CLCC</a:t>
            </a:r>
          </a:p>
          <a:p>
            <a:pPr marL="0" indent="0">
              <a:buNone/>
            </a:pPr>
            <a:endParaRPr lang="fr-FR" dirty="0"/>
          </a:p>
          <a:p>
            <a:r>
              <a:rPr lang="fr-FR" dirty="0"/>
              <a:t>Structures privées : </a:t>
            </a:r>
          </a:p>
          <a:p>
            <a:pPr lvl="1"/>
            <a:r>
              <a:rPr lang="fr-FR" dirty="0"/>
              <a:t>laboratoires de biologie (marginal)</a:t>
            </a:r>
          </a:p>
          <a:p>
            <a:pPr lvl="1"/>
            <a:r>
              <a:rPr lang="fr-FR" dirty="0"/>
              <a:t>Structures privées (40 %) : « Cabinet médical » </a:t>
            </a:r>
          </a:p>
          <a:p>
            <a:pPr lvl="3"/>
            <a:r>
              <a:rPr lang="fr-FR" dirty="0"/>
              <a:t>Regroupées +++ : </a:t>
            </a:r>
          </a:p>
          <a:p>
            <a:pPr lvl="3"/>
            <a:r>
              <a:rPr lang="fr-FR" dirty="0"/>
              <a:t>statut juridique de SCP ou SELARL/SELAS ++</a:t>
            </a:r>
          </a:p>
          <a:p>
            <a:pPr lvl="3"/>
            <a:r>
              <a:rPr lang="fr-FR" dirty="0"/>
              <a:t>Multisites +++  : pas de limite territoriale (Province +++)</a:t>
            </a:r>
          </a:p>
          <a:p>
            <a:pPr marL="457200" lvl="1" indent="0">
              <a:buNone/>
            </a:pPr>
            <a:endParaRPr lang="fr-FR" dirty="0"/>
          </a:p>
        </p:txBody>
      </p:sp>
      <p:sp>
        <p:nvSpPr>
          <p:cNvPr id="6" name="Espace réservé du numéro de diapositive 5">
            <a:extLst>
              <a:ext uri="{FF2B5EF4-FFF2-40B4-BE49-F238E27FC236}">
                <a16:creationId xmlns:a16="http://schemas.microsoft.com/office/drawing/2014/main" id="{E457D5B8-FEE1-26E6-7B89-D33074B37545}"/>
              </a:ext>
            </a:extLst>
          </p:cNvPr>
          <p:cNvSpPr>
            <a:spLocks noGrp="1"/>
          </p:cNvSpPr>
          <p:nvPr>
            <p:ph type="sldNum" sz="quarter" idx="12"/>
          </p:nvPr>
        </p:nvSpPr>
        <p:spPr/>
        <p:txBody>
          <a:bodyPr/>
          <a:lstStyle/>
          <a:p>
            <a:fld id="{326144ED-908B-441E-9CC6-1D3857D5E3E8}" type="slidenum">
              <a:rPr lang="fr-FR" smtClean="0"/>
              <a:t>5</a:t>
            </a:fld>
            <a:endParaRPr lang="fr-FR"/>
          </a:p>
        </p:txBody>
      </p:sp>
      <p:sp>
        <p:nvSpPr>
          <p:cNvPr id="2" name="Espace réservé de la date 4">
            <a:extLst>
              <a:ext uri="{FF2B5EF4-FFF2-40B4-BE49-F238E27FC236}">
                <a16:creationId xmlns:a16="http://schemas.microsoft.com/office/drawing/2014/main" id="{AFB8F28F-EC17-0CE8-249E-292996C97E7F}"/>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3732525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C87AF83A-E775-8E84-CBD3-2FC7AED61D34}"/>
              </a:ext>
            </a:extLst>
          </p:cNvPr>
          <p:cNvSpPr>
            <a:spLocks noGrp="1"/>
          </p:cNvSpPr>
          <p:nvPr>
            <p:ph type="title"/>
          </p:nvPr>
        </p:nvSpPr>
        <p:spPr/>
        <p:txBody>
          <a:bodyPr/>
          <a:lstStyle/>
          <a:p>
            <a:r>
              <a:rPr lang="fr-FR" sz="2400" dirty="0">
                <a:solidFill>
                  <a:schemeClr val="bg1"/>
                </a:solidFill>
              </a:rPr>
              <a:t>Définition</a:t>
            </a:r>
          </a:p>
        </p:txBody>
      </p:sp>
      <p:sp>
        <p:nvSpPr>
          <p:cNvPr id="8" name="Espace réservé du contenu 7">
            <a:extLst>
              <a:ext uri="{FF2B5EF4-FFF2-40B4-BE49-F238E27FC236}">
                <a16:creationId xmlns:a16="http://schemas.microsoft.com/office/drawing/2014/main" id="{019B15F0-5305-9AD4-D677-C2B55698BDD1}"/>
              </a:ext>
            </a:extLst>
          </p:cNvPr>
          <p:cNvSpPr>
            <a:spLocks noGrp="1"/>
          </p:cNvSpPr>
          <p:nvPr>
            <p:ph idx="1"/>
          </p:nvPr>
        </p:nvSpPr>
        <p:spPr>
          <a:xfrm>
            <a:off x="683568" y="2276872"/>
            <a:ext cx="8085584" cy="3384376"/>
          </a:xfrm>
        </p:spPr>
        <p:txBody>
          <a:bodyPr>
            <a:normAutofit fontScale="92500" lnSpcReduction="10000"/>
          </a:bodyPr>
          <a:lstStyle/>
          <a:p>
            <a:r>
              <a:rPr lang="fr-FR" dirty="0">
                <a:effectLst/>
                <a:latin typeface="Arial" panose="020B0604020202020204" pitchFamily="34" charset="0"/>
              </a:rPr>
              <a:t>C'est un acte médical effectué par un médecin spécialiste en anatomie et cytologie pathologiques. </a:t>
            </a:r>
          </a:p>
          <a:p>
            <a:endParaRPr lang="fr-FR" dirty="0">
              <a:effectLst/>
              <a:latin typeface="Arial" panose="020B0604020202020204" pitchFamily="34" charset="0"/>
            </a:endParaRPr>
          </a:p>
          <a:p>
            <a:r>
              <a:rPr lang="fr-FR" dirty="0">
                <a:effectLst/>
                <a:latin typeface="Arial" panose="020B0604020202020204" pitchFamily="34" charset="0"/>
              </a:rPr>
              <a:t>C'est un examen diagnostique, basé sur l’observation morphologique, notamment au microscope. </a:t>
            </a:r>
          </a:p>
          <a:p>
            <a:endParaRPr lang="fr-FR" sz="2400" i="1" dirty="0">
              <a:latin typeface="Arial" panose="020B0604020202020204" pitchFamily="34" charset="0"/>
            </a:endParaRPr>
          </a:p>
          <a:p>
            <a:endParaRPr lang="fr-FR" i="1" dirty="0">
              <a:effectLst/>
              <a:latin typeface="Arial" panose="020B0604020202020204" pitchFamily="34" charset="0"/>
            </a:endParaRPr>
          </a:p>
          <a:p>
            <a:endParaRPr lang="fr-FR" sz="2400" i="1" dirty="0">
              <a:latin typeface="Arial" panose="020B0604020202020204" pitchFamily="34" charset="0"/>
            </a:endParaRPr>
          </a:p>
          <a:p>
            <a:pPr marL="914400" lvl="2" indent="0">
              <a:buNone/>
            </a:pPr>
            <a:r>
              <a:rPr lang="fr-FR" i="1" dirty="0">
                <a:effectLst/>
                <a:latin typeface="Arial" panose="020B0604020202020204" pitchFamily="34" charset="0"/>
              </a:rPr>
              <a:t>Rapport ACP/2012, Mme DESAILLY-CHANSON</a:t>
            </a:r>
          </a:p>
          <a:p>
            <a:endParaRPr lang="fr-FR" dirty="0"/>
          </a:p>
        </p:txBody>
      </p:sp>
      <p:sp>
        <p:nvSpPr>
          <p:cNvPr id="6" name="Espace réservé du numéro de diapositive 5">
            <a:extLst>
              <a:ext uri="{FF2B5EF4-FFF2-40B4-BE49-F238E27FC236}">
                <a16:creationId xmlns:a16="http://schemas.microsoft.com/office/drawing/2014/main" id="{413C3DC5-4D4E-9BC6-EBDF-38475726D143}"/>
              </a:ext>
            </a:extLst>
          </p:cNvPr>
          <p:cNvSpPr>
            <a:spLocks noGrp="1"/>
          </p:cNvSpPr>
          <p:nvPr>
            <p:ph type="sldNum" sz="quarter" idx="12"/>
          </p:nvPr>
        </p:nvSpPr>
        <p:spPr/>
        <p:txBody>
          <a:bodyPr/>
          <a:lstStyle/>
          <a:p>
            <a:fld id="{326144ED-908B-441E-9CC6-1D3857D5E3E8}" type="slidenum">
              <a:rPr lang="fr-FR" smtClean="0"/>
              <a:t>6</a:t>
            </a:fld>
            <a:endParaRPr lang="fr-FR"/>
          </a:p>
        </p:txBody>
      </p:sp>
      <p:sp>
        <p:nvSpPr>
          <p:cNvPr id="2" name="Espace réservé de la date 4">
            <a:extLst>
              <a:ext uri="{FF2B5EF4-FFF2-40B4-BE49-F238E27FC236}">
                <a16:creationId xmlns:a16="http://schemas.microsoft.com/office/drawing/2014/main" id="{0CE01B46-8021-906A-1C27-5C4D74552120}"/>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575858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CABD64-6346-4085-0E4F-6E35B3FF997C}"/>
              </a:ext>
            </a:extLst>
          </p:cNvPr>
          <p:cNvSpPr>
            <a:spLocks noGrp="1"/>
          </p:cNvSpPr>
          <p:nvPr>
            <p:ph type="title"/>
          </p:nvPr>
        </p:nvSpPr>
        <p:spPr/>
        <p:txBody>
          <a:bodyPr/>
          <a:lstStyle/>
          <a:p>
            <a:r>
              <a:rPr lang="fr-FR" sz="2400" dirty="0">
                <a:solidFill>
                  <a:schemeClr val="bg1"/>
                </a:solidFill>
              </a:rPr>
              <a:t>Définition</a:t>
            </a:r>
          </a:p>
        </p:txBody>
      </p:sp>
      <p:sp>
        <p:nvSpPr>
          <p:cNvPr id="3" name="Espace réservé du contenu 2">
            <a:extLst>
              <a:ext uri="{FF2B5EF4-FFF2-40B4-BE49-F238E27FC236}">
                <a16:creationId xmlns:a16="http://schemas.microsoft.com/office/drawing/2014/main" id="{57990F65-FB03-12FD-B992-7E8DBB3B6A5C}"/>
              </a:ext>
            </a:extLst>
          </p:cNvPr>
          <p:cNvSpPr>
            <a:spLocks noGrp="1"/>
          </p:cNvSpPr>
          <p:nvPr>
            <p:ph idx="1"/>
          </p:nvPr>
        </p:nvSpPr>
        <p:spPr>
          <a:xfrm>
            <a:off x="611560" y="1052736"/>
            <a:ext cx="8085584" cy="5112568"/>
          </a:xfrm>
        </p:spPr>
        <p:txBody>
          <a:bodyPr>
            <a:normAutofit lnSpcReduction="10000"/>
          </a:bodyPr>
          <a:lstStyle/>
          <a:p>
            <a:pPr algn="just">
              <a:lnSpc>
                <a:spcPct val="80000"/>
              </a:lnSpc>
            </a:pPr>
            <a:r>
              <a:rPr lang="fr-FR" dirty="0">
                <a:latin typeface="Arial" panose="020B0604020202020204" pitchFamily="34" charset="0"/>
              </a:rPr>
              <a:t>Il s’appuie sur des techniques, standards ou spéciales, macroscopiques, histopathologiques, histochimiques, immunohistochimiques ou moléculaires</a:t>
            </a:r>
            <a:r>
              <a:rPr lang="fr-FR" dirty="0">
                <a:solidFill>
                  <a:schemeClr val="bg1">
                    <a:lumMod val="75000"/>
                  </a:schemeClr>
                </a:solidFill>
                <a:latin typeface="Arial" panose="020B0604020202020204" pitchFamily="34" charset="0"/>
              </a:rPr>
              <a:t>. </a:t>
            </a:r>
          </a:p>
          <a:p>
            <a:pPr algn="just"/>
            <a:r>
              <a:rPr lang="fr-FR" dirty="0">
                <a:effectLst/>
                <a:latin typeface="Arial" panose="020B0604020202020204" pitchFamily="34" charset="0"/>
              </a:rPr>
              <a:t>Il porte sur des cellules, tissus, organes ou leurs dérivés, prélevés chez les patients dans un but :</a:t>
            </a:r>
          </a:p>
          <a:p>
            <a:pPr lvl="1" algn="just"/>
            <a:r>
              <a:rPr lang="fr-FR" u="sng" dirty="0">
                <a:effectLst/>
                <a:latin typeface="Arial" panose="020B0604020202020204" pitchFamily="34" charset="0"/>
              </a:rPr>
              <a:t>diagnostique</a:t>
            </a:r>
            <a:r>
              <a:rPr lang="fr-FR" dirty="0">
                <a:effectLst/>
                <a:latin typeface="Arial" panose="020B0604020202020204" pitchFamily="34" charset="0"/>
              </a:rPr>
              <a:t> </a:t>
            </a:r>
          </a:p>
          <a:p>
            <a:pPr lvl="1" algn="just"/>
            <a:r>
              <a:rPr lang="fr-FR" u="sng" dirty="0">
                <a:effectLst/>
                <a:latin typeface="Arial" panose="020B0604020202020204" pitchFamily="34" charset="0"/>
              </a:rPr>
              <a:t>dépistage </a:t>
            </a:r>
          </a:p>
          <a:p>
            <a:pPr lvl="1" algn="just"/>
            <a:r>
              <a:rPr lang="fr-FR" u="sng" dirty="0">
                <a:effectLst/>
                <a:latin typeface="Arial" panose="020B0604020202020204" pitchFamily="34" charset="0"/>
              </a:rPr>
              <a:t>thérapeutique</a:t>
            </a:r>
            <a:endParaRPr lang="fr-FR" dirty="0">
              <a:effectLst/>
              <a:latin typeface="Arial" panose="020B0604020202020204" pitchFamily="34" charset="0"/>
            </a:endParaRPr>
          </a:p>
          <a:p>
            <a:pPr lvl="1" algn="just"/>
            <a:r>
              <a:rPr lang="fr-FR" u="sng" dirty="0">
                <a:effectLst/>
                <a:latin typeface="Arial" panose="020B0604020202020204" pitchFamily="34" charset="0"/>
              </a:rPr>
              <a:t>pronostique</a:t>
            </a:r>
            <a:r>
              <a:rPr lang="fr-FR" dirty="0">
                <a:effectLst/>
                <a:latin typeface="Arial" panose="020B0604020202020204" pitchFamily="34" charset="0"/>
              </a:rPr>
              <a:t> </a:t>
            </a:r>
          </a:p>
          <a:p>
            <a:pPr lvl="1" algn="just"/>
            <a:r>
              <a:rPr lang="fr-FR" u="sng" dirty="0">
                <a:effectLst/>
                <a:latin typeface="Arial" panose="020B0604020202020204" pitchFamily="34" charset="0"/>
              </a:rPr>
              <a:t>prédictif et à impact thérapeutique (</a:t>
            </a:r>
            <a:r>
              <a:rPr lang="fr-FR" u="sng" dirty="0" err="1">
                <a:effectLst/>
                <a:latin typeface="Arial" panose="020B0604020202020204" pitchFamily="34" charset="0"/>
              </a:rPr>
              <a:t>théranostic</a:t>
            </a:r>
            <a:r>
              <a:rPr lang="fr-FR" u="sng" dirty="0">
                <a:effectLst/>
                <a:latin typeface="Arial" panose="020B0604020202020204" pitchFamily="34" charset="0"/>
              </a:rPr>
              <a:t>), </a:t>
            </a:r>
            <a:r>
              <a:rPr lang="fr-FR" dirty="0">
                <a:effectLst/>
                <a:latin typeface="Arial" panose="020B0604020202020204" pitchFamily="34" charset="0"/>
              </a:rPr>
              <a:t>médecine personnalisée, parcours personnalisé de soin. </a:t>
            </a:r>
          </a:p>
          <a:p>
            <a:pPr algn="just"/>
            <a:r>
              <a:rPr lang="fr-FR" dirty="0">
                <a:effectLst/>
                <a:latin typeface="Arial" panose="020B0604020202020204" pitchFamily="34" charset="0"/>
              </a:rPr>
              <a:t>Il est formalisé par un </a:t>
            </a:r>
            <a:r>
              <a:rPr lang="fr-FR" b="1" dirty="0">
                <a:effectLst/>
                <a:latin typeface="Arial" panose="020B0604020202020204" pitchFamily="34" charset="0"/>
              </a:rPr>
              <a:t>compte rendu </a:t>
            </a:r>
            <a:r>
              <a:rPr lang="fr-FR" dirty="0">
                <a:effectLst/>
                <a:latin typeface="Arial" panose="020B0604020202020204" pitchFamily="34" charset="0"/>
              </a:rPr>
              <a:t>textuel transmis aux médecins en charge du patient dans le cadre du soin.  </a:t>
            </a:r>
          </a:p>
          <a:p>
            <a:pPr marL="1371600" lvl="3" indent="0" algn="just">
              <a:buNone/>
            </a:pPr>
            <a:r>
              <a:rPr lang="fr-FR" i="1" dirty="0">
                <a:effectLst/>
                <a:latin typeface="Arial" panose="020B0604020202020204" pitchFamily="34" charset="0"/>
              </a:rPr>
              <a:t>Rapport ACP/2012, Mme DESAILLY-CHANSON</a:t>
            </a:r>
          </a:p>
          <a:p>
            <a:pPr algn="just"/>
            <a:endParaRPr lang="fr-FR" dirty="0">
              <a:effectLst/>
              <a:latin typeface="Arial" panose="020B0604020202020204" pitchFamily="34" charset="0"/>
            </a:endParaRPr>
          </a:p>
          <a:p>
            <a:endParaRPr lang="fr-FR" dirty="0"/>
          </a:p>
        </p:txBody>
      </p:sp>
      <p:sp>
        <p:nvSpPr>
          <p:cNvPr id="5" name="Espace réservé du numéro de diapositive 4">
            <a:extLst>
              <a:ext uri="{FF2B5EF4-FFF2-40B4-BE49-F238E27FC236}">
                <a16:creationId xmlns:a16="http://schemas.microsoft.com/office/drawing/2014/main" id="{E43332E6-C447-FB24-FAC2-DD02C44FC006}"/>
              </a:ext>
            </a:extLst>
          </p:cNvPr>
          <p:cNvSpPr>
            <a:spLocks noGrp="1"/>
          </p:cNvSpPr>
          <p:nvPr>
            <p:ph type="sldNum" sz="quarter" idx="12"/>
          </p:nvPr>
        </p:nvSpPr>
        <p:spPr/>
        <p:txBody>
          <a:bodyPr/>
          <a:lstStyle/>
          <a:p>
            <a:fld id="{326144ED-908B-441E-9CC6-1D3857D5E3E8}" type="slidenum">
              <a:rPr lang="fr-FR" smtClean="0"/>
              <a:t>7</a:t>
            </a:fld>
            <a:endParaRPr lang="fr-FR"/>
          </a:p>
        </p:txBody>
      </p:sp>
      <p:sp>
        <p:nvSpPr>
          <p:cNvPr id="6" name="Espace réservé de la date 4">
            <a:extLst>
              <a:ext uri="{FF2B5EF4-FFF2-40B4-BE49-F238E27FC236}">
                <a16:creationId xmlns:a16="http://schemas.microsoft.com/office/drawing/2014/main" id="{ACD68457-09D2-7D08-6545-B7180704BAA8}"/>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360016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D95BF480-007A-8CF4-1EAD-E58C468890CB}"/>
              </a:ext>
            </a:extLst>
          </p:cNvPr>
          <p:cNvSpPr>
            <a:spLocks noGrp="1"/>
          </p:cNvSpPr>
          <p:nvPr>
            <p:ph type="title"/>
          </p:nvPr>
        </p:nvSpPr>
        <p:spPr/>
        <p:txBody>
          <a:bodyPr/>
          <a:lstStyle/>
          <a:p>
            <a:r>
              <a:rPr lang="fr-FR" sz="2400" dirty="0">
                <a:solidFill>
                  <a:schemeClr val="bg1"/>
                </a:solidFill>
              </a:rPr>
              <a:t>En pratique </a:t>
            </a:r>
          </a:p>
        </p:txBody>
      </p:sp>
      <p:sp>
        <p:nvSpPr>
          <p:cNvPr id="8" name="Espace réservé du contenu 7">
            <a:extLst>
              <a:ext uri="{FF2B5EF4-FFF2-40B4-BE49-F238E27FC236}">
                <a16:creationId xmlns:a16="http://schemas.microsoft.com/office/drawing/2014/main" id="{B787D441-6B77-5F35-082A-8FCD80E8A58F}"/>
              </a:ext>
            </a:extLst>
          </p:cNvPr>
          <p:cNvSpPr>
            <a:spLocks noGrp="1"/>
          </p:cNvSpPr>
          <p:nvPr>
            <p:ph idx="1"/>
          </p:nvPr>
        </p:nvSpPr>
        <p:spPr>
          <a:xfrm>
            <a:off x="529208" y="1196752"/>
            <a:ext cx="8085584" cy="5086017"/>
          </a:xfrm>
        </p:spPr>
        <p:txBody>
          <a:bodyPr>
            <a:normAutofit fontScale="62500" lnSpcReduction="20000"/>
          </a:bodyPr>
          <a:lstStyle/>
          <a:p>
            <a:pPr marL="0" indent="0">
              <a:buNone/>
            </a:pPr>
            <a:r>
              <a:rPr lang="fr-FR" b="1" dirty="0"/>
              <a:t>Dépistages :</a:t>
            </a:r>
          </a:p>
          <a:p>
            <a:pPr marL="0" indent="0">
              <a:buNone/>
            </a:pPr>
            <a:r>
              <a:rPr lang="fr-FR" b="1" dirty="0"/>
              <a:t>	</a:t>
            </a:r>
            <a:r>
              <a:rPr lang="fr-FR" dirty="0"/>
              <a:t>DOCCU : cancer du col utérin (Frottis/recherche HPV oncogène)</a:t>
            </a:r>
          </a:p>
          <a:p>
            <a:pPr marL="0" indent="0">
              <a:buNone/>
            </a:pPr>
            <a:r>
              <a:rPr lang="fr-FR" dirty="0"/>
              <a:t>	DOCCR : cancer colo-rectal</a:t>
            </a:r>
          </a:p>
          <a:p>
            <a:pPr marL="0" indent="0">
              <a:buNone/>
            </a:pPr>
            <a:r>
              <a:rPr lang="fr-FR" dirty="0"/>
              <a:t>	DOCS : cancer du sein</a:t>
            </a:r>
          </a:p>
          <a:p>
            <a:pPr marL="0" indent="0">
              <a:buNone/>
            </a:pPr>
            <a:endParaRPr lang="fr-FR" dirty="0"/>
          </a:p>
          <a:p>
            <a:pPr marL="0" indent="0">
              <a:buNone/>
            </a:pPr>
            <a:r>
              <a:rPr lang="fr-FR" b="1" dirty="0"/>
              <a:t>Diagnostic :</a:t>
            </a:r>
            <a:endParaRPr lang="fr-FR" dirty="0"/>
          </a:p>
          <a:p>
            <a:pPr marL="0" indent="0">
              <a:buNone/>
            </a:pPr>
            <a:r>
              <a:rPr lang="fr-FR" dirty="0"/>
              <a:t>	cancérologie +++ (quels que soient les organes)</a:t>
            </a:r>
          </a:p>
          <a:p>
            <a:pPr marL="0" indent="0">
              <a:buNone/>
            </a:pPr>
            <a:r>
              <a:rPr lang="fr-FR" dirty="0"/>
              <a:t>	maladies inflammatoires </a:t>
            </a:r>
          </a:p>
          <a:p>
            <a:pPr marL="0" indent="0">
              <a:buNone/>
            </a:pPr>
            <a:r>
              <a:rPr lang="fr-FR" dirty="0"/>
              <a:t>		Dermato</a:t>
            </a:r>
          </a:p>
          <a:p>
            <a:pPr marL="0" indent="0">
              <a:buNone/>
            </a:pPr>
            <a:r>
              <a:rPr lang="fr-FR" dirty="0"/>
              <a:t>		Gastro (MICI)</a:t>
            </a:r>
          </a:p>
          <a:p>
            <a:pPr marL="0" indent="0">
              <a:buNone/>
            </a:pPr>
            <a:r>
              <a:rPr lang="fr-FR" b="1" dirty="0"/>
              <a:t>Thérapeutique :</a:t>
            </a:r>
          </a:p>
          <a:p>
            <a:pPr marL="0" indent="0">
              <a:buNone/>
            </a:pPr>
            <a:r>
              <a:rPr lang="fr-FR" dirty="0"/>
              <a:t>		pièce opératoire</a:t>
            </a:r>
          </a:p>
          <a:p>
            <a:pPr marL="0" indent="0">
              <a:buNone/>
            </a:pPr>
            <a:r>
              <a:rPr lang="fr-FR" dirty="0"/>
              <a:t>		qualité de l’exérèse</a:t>
            </a:r>
          </a:p>
          <a:p>
            <a:pPr marL="0" indent="0">
              <a:buNone/>
            </a:pPr>
            <a:r>
              <a:rPr lang="fr-FR" b="1" dirty="0"/>
              <a:t>Pronostic : </a:t>
            </a:r>
          </a:p>
          <a:p>
            <a:pPr marL="0" indent="0">
              <a:buNone/>
            </a:pPr>
            <a:r>
              <a:rPr lang="fr-FR" dirty="0"/>
              <a:t>		grade de la tumeur</a:t>
            </a:r>
          </a:p>
          <a:p>
            <a:pPr marL="0" indent="0">
              <a:buNone/>
            </a:pPr>
            <a:r>
              <a:rPr lang="fr-FR" dirty="0"/>
              <a:t>		étude de l’expression de certaines protéines</a:t>
            </a:r>
          </a:p>
          <a:p>
            <a:pPr marL="0" indent="0">
              <a:buNone/>
            </a:pPr>
            <a:r>
              <a:rPr lang="fr-FR" dirty="0"/>
              <a:t>			Sein (RO, RP, CERB2)</a:t>
            </a:r>
          </a:p>
          <a:p>
            <a:pPr marL="0" indent="0">
              <a:buNone/>
            </a:pPr>
            <a:r>
              <a:rPr lang="fr-FR" b="1" dirty="0" err="1"/>
              <a:t>Théranostic</a:t>
            </a:r>
            <a:r>
              <a:rPr lang="fr-FR" b="1" dirty="0"/>
              <a:t> : </a:t>
            </a:r>
          </a:p>
          <a:p>
            <a:pPr marL="0" indent="0">
              <a:buNone/>
            </a:pPr>
            <a:r>
              <a:rPr lang="fr-FR" dirty="0"/>
              <a:t>		mutation gène (EGFR, BRAF, etc…)</a:t>
            </a:r>
          </a:p>
          <a:p>
            <a:pPr marL="0" indent="0">
              <a:buNone/>
            </a:pPr>
            <a:endParaRPr lang="fr-FR" dirty="0"/>
          </a:p>
          <a:p>
            <a:pPr marL="0" indent="0">
              <a:buNone/>
            </a:pPr>
            <a:r>
              <a:rPr lang="fr-FR" dirty="0"/>
              <a:t>			</a:t>
            </a:r>
            <a:r>
              <a:rPr lang="fr-FR" i="1" dirty="0"/>
              <a:t>environ 50 dossiers d’histologie / jour</a:t>
            </a:r>
          </a:p>
        </p:txBody>
      </p:sp>
      <p:sp>
        <p:nvSpPr>
          <p:cNvPr id="5" name="Espace réservé de la date 4">
            <a:extLst>
              <a:ext uri="{FF2B5EF4-FFF2-40B4-BE49-F238E27FC236}">
                <a16:creationId xmlns:a16="http://schemas.microsoft.com/office/drawing/2014/main" id="{823C4DE2-6AC5-0142-2DF9-BA6651F33EF1}"/>
              </a:ext>
            </a:extLst>
          </p:cNvPr>
          <p:cNvSpPr>
            <a:spLocks noGrp="1"/>
          </p:cNvSpPr>
          <p:nvPr>
            <p:ph type="dt" sz="half" idx="10"/>
          </p:nvPr>
        </p:nvSpPr>
        <p:spPr/>
        <p:txBody>
          <a:bodyPr/>
          <a:lstStyle/>
          <a:p>
            <a:fld id="{0BB93534-BA58-42EB-B657-21167117FA89}" type="datetime1">
              <a:rPr lang="fr-FR" smtClean="0"/>
              <a:pPr/>
              <a:t>31/01/2024</a:t>
            </a:fld>
            <a:endParaRPr lang="fr-FR" dirty="0"/>
          </a:p>
        </p:txBody>
      </p:sp>
      <p:sp>
        <p:nvSpPr>
          <p:cNvPr id="6" name="Espace réservé du numéro de diapositive 5">
            <a:extLst>
              <a:ext uri="{FF2B5EF4-FFF2-40B4-BE49-F238E27FC236}">
                <a16:creationId xmlns:a16="http://schemas.microsoft.com/office/drawing/2014/main" id="{D39268A0-91FA-488D-3A47-F891F28B78AF}"/>
              </a:ext>
            </a:extLst>
          </p:cNvPr>
          <p:cNvSpPr>
            <a:spLocks noGrp="1"/>
          </p:cNvSpPr>
          <p:nvPr>
            <p:ph type="sldNum" sz="quarter" idx="12"/>
          </p:nvPr>
        </p:nvSpPr>
        <p:spPr/>
        <p:txBody>
          <a:bodyPr/>
          <a:lstStyle/>
          <a:p>
            <a:fld id="{326144ED-908B-441E-9CC6-1D3857D5E3E8}" type="slidenum">
              <a:rPr lang="fr-FR" smtClean="0"/>
              <a:t>8</a:t>
            </a:fld>
            <a:endParaRPr lang="fr-FR"/>
          </a:p>
        </p:txBody>
      </p:sp>
    </p:spTree>
    <p:extLst>
      <p:ext uri="{BB962C8B-B14F-4D97-AF65-F5344CB8AC3E}">
        <p14:creationId xmlns:p14="http://schemas.microsoft.com/office/powerpoint/2010/main" val="483237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a:extLst>
              <a:ext uri="{FF2B5EF4-FFF2-40B4-BE49-F238E27FC236}">
                <a16:creationId xmlns:a16="http://schemas.microsoft.com/office/drawing/2014/main" id="{46D246B0-6AFF-E89C-A3AD-85A8BC975108}"/>
              </a:ext>
            </a:extLst>
          </p:cNvPr>
          <p:cNvSpPr>
            <a:spLocks noGrp="1" noChangeArrowheads="1"/>
          </p:cNvSpPr>
          <p:nvPr>
            <p:ph type="title"/>
          </p:nvPr>
        </p:nvSpPr>
        <p:spPr>
          <a:xfrm>
            <a:off x="2663788" y="116632"/>
            <a:ext cx="3816424" cy="576039"/>
          </a:xfrm>
        </p:spPr>
        <p:txBody>
          <a:bodyPr/>
          <a:lstStyle/>
          <a:p>
            <a:pPr eaLnBrk="1" hangingPunct="1"/>
            <a:r>
              <a:rPr lang="fr-FR" altLang="fr-FR" sz="2400" dirty="0">
                <a:solidFill>
                  <a:schemeClr val="bg1"/>
                </a:solidFill>
                <a:latin typeface="Century Gothic" panose="020B0502020202020204" pitchFamily="34" charset="0"/>
              </a:rPr>
              <a:t>Situation réglementaire </a:t>
            </a:r>
            <a:br>
              <a:rPr lang="fr-FR" altLang="fr-FR" sz="2400" dirty="0">
                <a:solidFill>
                  <a:schemeClr val="bg1"/>
                </a:solidFill>
                <a:latin typeface="Century Gothic" panose="020B0502020202020204" pitchFamily="34" charset="0"/>
              </a:rPr>
            </a:br>
            <a:r>
              <a:rPr lang="fr-FR" altLang="fr-FR" sz="2400" dirty="0">
                <a:solidFill>
                  <a:schemeClr val="bg1"/>
                </a:solidFill>
                <a:latin typeface="Century Gothic" panose="020B0502020202020204" pitchFamily="34" charset="0"/>
              </a:rPr>
              <a:t>instable et complexe</a:t>
            </a:r>
          </a:p>
        </p:txBody>
      </p:sp>
      <p:sp>
        <p:nvSpPr>
          <p:cNvPr id="3075" name="Rectangle 5">
            <a:extLst>
              <a:ext uri="{FF2B5EF4-FFF2-40B4-BE49-F238E27FC236}">
                <a16:creationId xmlns:a16="http://schemas.microsoft.com/office/drawing/2014/main" id="{972DB383-1B18-1C3E-31CC-35C247C7DFA6}"/>
              </a:ext>
            </a:extLst>
          </p:cNvPr>
          <p:cNvSpPr>
            <a:spLocks noGrp="1" noChangeArrowheads="1"/>
          </p:cNvSpPr>
          <p:nvPr>
            <p:ph type="body" idx="1"/>
          </p:nvPr>
        </p:nvSpPr>
        <p:spPr>
          <a:xfrm>
            <a:off x="504601" y="2276872"/>
            <a:ext cx="8641655" cy="3528665"/>
          </a:xfrm>
        </p:spPr>
        <p:txBody>
          <a:bodyPr/>
          <a:lstStyle/>
          <a:p>
            <a:pPr eaLnBrk="1" hangingPunct="1">
              <a:lnSpc>
                <a:spcPct val="200000"/>
              </a:lnSpc>
              <a:spcBef>
                <a:spcPts val="600"/>
              </a:spcBef>
              <a:tabLst>
                <a:tab pos="1257300" algn="l"/>
              </a:tabLst>
            </a:pPr>
            <a:r>
              <a:rPr lang="fr-FR" altLang="fr-FR" sz="2000" b="1" dirty="0">
                <a:latin typeface="Century Gothic" panose="020B0502020202020204" pitchFamily="34" charset="0"/>
              </a:rPr>
              <a:t>2008 : </a:t>
            </a:r>
            <a:r>
              <a:rPr lang="fr-FR" altLang="fr-FR" sz="2000" dirty="0">
                <a:latin typeface="Century Gothic" panose="020B0502020202020204" pitchFamily="34" charset="0"/>
              </a:rPr>
              <a:t>Rapport </a:t>
            </a:r>
            <a:r>
              <a:rPr lang="fr-FR" altLang="fr-FR" sz="2000" dirty="0" err="1">
                <a:latin typeface="Century Gothic" panose="020B0502020202020204" pitchFamily="34" charset="0"/>
              </a:rPr>
              <a:t>Ballereau</a:t>
            </a:r>
            <a:endParaRPr lang="fr-FR" altLang="fr-FR" sz="2000" dirty="0">
              <a:latin typeface="Century Gothic" panose="020B0502020202020204" pitchFamily="34" charset="0"/>
            </a:endParaRPr>
          </a:p>
          <a:p>
            <a:pPr eaLnBrk="1" hangingPunct="1">
              <a:lnSpc>
                <a:spcPct val="200000"/>
              </a:lnSpc>
              <a:spcBef>
                <a:spcPts val="600"/>
              </a:spcBef>
              <a:tabLst>
                <a:tab pos="1257300" algn="l"/>
              </a:tabLst>
            </a:pPr>
            <a:r>
              <a:rPr lang="fr-FR" altLang="fr-FR" sz="2000" b="1" dirty="0">
                <a:latin typeface="Century Gothic" panose="020B0502020202020204" pitchFamily="34" charset="0"/>
              </a:rPr>
              <a:t>2010 : </a:t>
            </a:r>
            <a:r>
              <a:rPr lang="fr-FR" altLang="fr-FR" sz="2000" dirty="0">
                <a:latin typeface="Century Gothic" panose="020B0502020202020204" pitchFamily="34" charset="0"/>
              </a:rPr>
              <a:t>Ordonnance n° 2010-49 relative à la biologie médicale</a:t>
            </a:r>
          </a:p>
          <a:p>
            <a:pPr marL="0" indent="0" algn="just" eaLnBrk="1" hangingPunct="1">
              <a:buNone/>
            </a:pPr>
            <a:r>
              <a:rPr lang="fr-FR" altLang="fr-FR" sz="2000" dirty="0">
                <a:latin typeface="Century Gothic" panose="020B0502020202020204" pitchFamily="34" charset="0"/>
              </a:rPr>
              <a:t>	Exclusion de l’ACP de la réforme (pas d’accréditation 15189  	obligatoire)</a:t>
            </a:r>
          </a:p>
          <a:p>
            <a:pPr algn="just" eaLnBrk="1" hangingPunct="1"/>
            <a:endParaRPr lang="fr-FR" altLang="fr-FR" sz="2000" dirty="0">
              <a:latin typeface="Century Gothic" panose="020B0502020202020204" pitchFamily="34" charset="0"/>
            </a:endParaRPr>
          </a:p>
          <a:p>
            <a:pPr algn="just" eaLnBrk="1" hangingPunct="1"/>
            <a:r>
              <a:rPr lang="fr-FR" altLang="fr-FR" sz="2000" b="1" dirty="0">
                <a:latin typeface="Century Gothic" panose="020B0502020202020204" pitchFamily="34" charset="0"/>
              </a:rPr>
              <a:t> 2010</a:t>
            </a:r>
            <a:r>
              <a:rPr lang="fr-FR" altLang="fr-FR" sz="2000" dirty="0">
                <a:latin typeface="Century Gothic" panose="020B0502020202020204" pitchFamily="34" charset="0"/>
              </a:rPr>
              <a:t> : Contact </a:t>
            </a:r>
            <a:r>
              <a:rPr lang="fr-FR" altLang="fr-FR" sz="2000" dirty="0" err="1">
                <a:latin typeface="Century Gothic" panose="020B0502020202020204" pitchFamily="34" charset="0"/>
              </a:rPr>
              <a:t>CNPath</a:t>
            </a:r>
            <a:r>
              <a:rPr lang="fr-FR" altLang="fr-FR" sz="2000" dirty="0">
                <a:latin typeface="Century Gothic" panose="020B0502020202020204" pitchFamily="34" charset="0"/>
              </a:rPr>
              <a:t> / DGS</a:t>
            </a:r>
          </a:p>
          <a:p>
            <a:pPr lvl="1" algn="just"/>
            <a:r>
              <a:rPr lang="fr-FR" altLang="fr-FR" dirty="0">
                <a:latin typeface="Century Gothic" panose="020B0502020202020204" pitchFamily="34" charset="0"/>
              </a:rPr>
              <a:t>Groupe de travail ACP / DGOS</a:t>
            </a:r>
          </a:p>
          <a:p>
            <a:pPr lvl="1" algn="just"/>
            <a:r>
              <a:rPr lang="fr-FR" altLang="fr-FR" dirty="0">
                <a:latin typeface="Century Gothic" panose="020B0502020202020204" pitchFamily="34" charset="0"/>
              </a:rPr>
              <a:t>Livre blanc</a:t>
            </a:r>
          </a:p>
        </p:txBody>
      </p:sp>
      <p:sp>
        <p:nvSpPr>
          <p:cNvPr id="2" name="Espace réservé de la date 4">
            <a:extLst>
              <a:ext uri="{FF2B5EF4-FFF2-40B4-BE49-F238E27FC236}">
                <a16:creationId xmlns:a16="http://schemas.microsoft.com/office/drawing/2014/main" id="{C5280B0E-1DC2-CF92-3361-4A14088E70F4}"/>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a:extLst>
              <a:ext uri="{FF2B5EF4-FFF2-40B4-BE49-F238E27FC236}">
                <a16:creationId xmlns:a16="http://schemas.microsoft.com/office/drawing/2014/main" id="{05DA63D0-8A1F-57D8-4C58-625D02D94448}"/>
              </a:ext>
            </a:extLst>
          </p:cNvPr>
          <p:cNvSpPr>
            <a:spLocks noGrp="1" noChangeArrowheads="1"/>
          </p:cNvSpPr>
          <p:nvPr>
            <p:ph type="body" idx="1"/>
          </p:nvPr>
        </p:nvSpPr>
        <p:spPr>
          <a:xfrm>
            <a:off x="529208" y="1772816"/>
            <a:ext cx="8085584" cy="4464496"/>
          </a:xfrm>
        </p:spPr>
        <p:txBody>
          <a:bodyPr>
            <a:normAutofit/>
          </a:bodyPr>
          <a:lstStyle/>
          <a:p>
            <a:pPr eaLnBrk="1" hangingPunct="1">
              <a:lnSpc>
                <a:spcPct val="200000"/>
              </a:lnSpc>
              <a:spcBef>
                <a:spcPts val="600"/>
              </a:spcBef>
              <a:tabLst>
                <a:tab pos="1257300" algn="l"/>
              </a:tabLst>
            </a:pPr>
            <a:r>
              <a:rPr lang="fr-FR" altLang="fr-FR" sz="2400" b="1" dirty="0">
                <a:latin typeface="Century Gothic" panose="020B0502020202020204" pitchFamily="34" charset="0"/>
              </a:rPr>
              <a:t>2012 : </a:t>
            </a:r>
            <a:r>
              <a:rPr lang="fr-FR" altLang="fr-FR" sz="2400" dirty="0">
                <a:latin typeface="Century Gothic" panose="020B0502020202020204" pitchFamily="34" charset="0"/>
              </a:rPr>
              <a:t>Rapport ministériel/Livre blanc ACP 2012</a:t>
            </a:r>
          </a:p>
          <a:p>
            <a:pPr lvl="1" algn="just" eaLnBrk="1" hangingPunct="1">
              <a:lnSpc>
                <a:spcPct val="90000"/>
              </a:lnSpc>
            </a:pPr>
            <a:r>
              <a:rPr lang="fr-FR" altLang="fr-FR" sz="2400" u="sng" dirty="0">
                <a:highlight>
                  <a:srgbClr val="FFFF00"/>
                </a:highlight>
                <a:latin typeface="Century Gothic" panose="020B0502020202020204" pitchFamily="34" charset="0"/>
              </a:rPr>
              <a:t>Engager dès 2011 l’accréditation de l’AFAQAP selon la norme 17043</a:t>
            </a:r>
            <a:r>
              <a:rPr lang="fr-FR" altLang="fr-FR" sz="2400" dirty="0">
                <a:highlight>
                  <a:srgbClr val="FFFF00"/>
                </a:highlight>
                <a:latin typeface="Century Gothic" panose="020B0502020202020204" pitchFamily="34" charset="0"/>
              </a:rPr>
              <a:t> </a:t>
            </a:r>
            <a:r>
              <a:rPr lang="fr-FR" altLang="fr-FR" sz="2400" dirty="0">
                <a:latin typeface="Century Gothic" panose="020B0502020202020204" pitchFamily="34" charset="0"/>
              </a:rPr>
              <a:t>(Organisateur de comparaisons inter-laboratoires – OCIL). </a:t>
            </a:r>
          </a:p>
          <a:p>
            <a:pPr lvl="1" algn="just" eaLnBrk="1" hangingPunct="1">
              <a:lnSpc>
                <a:spcPct val="90000"/>
              </a:lnSpc>
              <a:buFontTx/>
              <a:buNone/>
            </a:pPr>
            <a:endParaRPr lang="fr-FR" altLang="fr-FR" sz="1000" dirty="0">
              <a:latin typeface="Century Gothic" panose="020B0502020202020204" pitchFamily="34" charset="0"/>
            </a:endParaRPr>
          </a:p>
          <a:p>
            <a:pPr lvl="1" algn="just" eaLnBrk="1" hangingPunct="1">
              <a:lnSpc>
                <a:spcPct val="90000"/>
              </a:lnSpc>
            </a:pPr>
            <a:r>
              <a:rPr lang="fr-FR" altLang="fr-FR" sz="2400" u="sng" dirty="0">
                <a:highlight>
                  <a:srgbClr val="FFFF00"/>
                </a:highlight>
                <a:latin typeface="Century Gothic" panose="020B0502020202020204" pitchFamily="34" charset="0"/>
              </a:rPr>
              <a:t>Engager progressivement la discipline dans une démarche d’accréditation selon la norme 15189 </a:t>
            </a:r>
            <a:r>
              <a:rPr lang="fr-FR" altLang="fr-FR" sz="2400" dirty="0">
                <a:latin typeface="Century Gothic" panose="020B0502020202020204" pitchFamily="34" charset="0"/>
              </a:rPr>
              <a:t>avec un guide technique d'application propre à l'ACP, en fixant le périmètre des techniques à évaluer et le calendrier de la démarche.</a:t>
            </a:r>
          </a:p>
          <a:p>
            <a:pPr marL="0" indent="0" eaLnBrk="1" hangingPunct="1">
              <a:lnSpc>
                <a:spcPct val="110000"/>
              </a:lnSpc>
              <a:spcBef>
                <a:spcPts val="0"/>
              </a:spcBef>
              <a:buNone/>
              <a:tabLst>
                <a:tab pos="1257300" algn="l"/>
              </a:tabLst>
            </a:pPr>
            <a:endParaRPr lang="fr-FR" altLang="fr-FR" dirty="0">
              <a:latin typeface="Century Gothic" panose="020B0502020202020204" pitchFamily="34" charset="0"/>
            </a:endParaRPr>
          </a:p>
        </p:txBody>
      </p:sp>
      <p:sp>
        <p:nvSpPr>
          <p:cNvPr id="6147" name="Rectangle 2">
            <a:extLst>
              <a:ext uri="{FF2B5EF4-FFF2-40B4-BE49-F238E27FC236}">
                <a16:creationId xmlns:a16="http://schemas.microsoft.com/office/drawing/2014/main" id="{117F8A91-D621-953A-3B7B-394B5C3B054A}"/>
              </a:ext>
            </a:extLst>
          </p:cNvPr>
          <p:cNvSpPr>
            <a:spLocks noGrp="1" noChangeArrowheads="1"/>
          </p:cNvSpPr>
          <p:nvPr>
            <p:ph type="title"/>
          </p:nvPr>
        </p:nvSpPr>
        <p:spPr>
          <a:xfrm>
            <a:off x="2303748" y="125760"/>
            <a:ext cx="4536504" cy="566936"/>
          </a:xfrm>
        </p:spPr>
        <p:txBody>
          <a:bodyPr/>
          <a:lstStyle/>
          <a:p>
            <a:pPr eaLnBrk="1" hangingPunct="1"/>
            <a:r>
              <a:rPr lang="fr-FR" altLang="fr-FR" sz="2800" dirty="0">
                <a:solidFill>
                  <a:schemeClr val="bg1"/>
                </a:solidFill>
                <a:latin typeface="Century Gothic" panose="020B0502020202020204" pitchFamily="34" charset="0"/>
              </a:rPr>
              <a:t>Rapport ministériel ACP</a:t>
            </a:r>
            <a:br>
              <a:rPr lang="fr-FR" altLang="fr-FR" sz="2800" dirty="0">
                <a:solidFill>
                  <a:schemeClr val="bg1"/>
                </a:solidFill>
                <a:latin typeface="Century Gothic" panose="020B0502020202020204" pitchFamily="34" charset="0"/>
              </a:rPr>
            </a:br>
            <a:r>
              <a:rPr lang="fr-FR" altLang="fr-FR" sz="2800" dirty="0">
                <a:solidFill>
                  <a:schemeClr val="bg1"/>
                </a:solidFill>
                <a:latin typeface="Century Gothic" panose="020B0502020202020204" pitchFamily="34" charset="0"/>
              </a:rPr>
              <a:t>avril 2012</a:t>
            </a:r>
          </a:p>
        </p:txBody>
      </p:sp>
      <p:sp>
        <p:nvSpPr>
          <p:cNvPr id="3" name="Espace réservé de la date 4">
            <a:extLst>
              <a:ext uri="{FF2B5EF4-FFF2-40B4-BE49-F238E27FC236}">
                <a16:creationId xmlns:a16="http://schemas.microsoft.com/office/drawing/2014/main" id="{E2A1F2F4-9A93-0B22-72E0-1E45DEF0ADD1}"/>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898A5204-8CC9-1B96-0502-C80CFA207AD5}"/>
              </a:ext>
            </a:extLst>
          </p:cNvPr>
          <p:cNvSpPr>
            <a:spLocks noGrp="1" noChangeArrowheads="1"/>
          </p:cNvSpPr>
          <p:nvPr>
            <p:ph type="title"/>
          </p:nvPr>
        </p:nvSpPr>
        <p:spPr>
          <a:xfrm>
            <a:off x="1763688" y="154444"/>
            <a:ext cx="7056784" cy="826284"/>
          </a:xfrm>
        </p:spPr>
        <p:txBody>
          <a:bodyPr/>
          <a:lstStyle/>
          <a:p>
            <a:pPr eaLnBrk="1" hangingPunct="1"/>
            <a:r>
              <a:rPr lang="fr-FR" altLang="fr-FR" sz="2400" dirty="0">
                <a:solidFill>
                  <a:schemeClr val="bg1"/>
                </a:solidFill>
                <a:latin typeface="Century Gothic" panose="020B0502020202020204" pitchFamily="34" charset="0"/>
              </a:rPr>
              <a:t>Ordonnance n° 2010-49 du 13 janvier 2010 relative à la biologie médicale</a:t>
            </a:r>
          </a:p>
        </p:txBody>
      </p:sp>
      <p:sp>
        <p:nvSpPr>
          <p:cNvPr id="5123" name="Rectangle 3">
            <a:extLst>
              <a:ext uri="{FF2B5EF4-FFF2-40B4-BE49-F238E27FC236}">
                <a16:creationId xmlns:a16="http://schemas.microsoft.com/office/drawing/2014/main" id="{8CE7986B-7D60-DC6D-4C80-B0514D0CDAC1}"/>
              </a:ext>
            </a:extLst>
          </p:cNvPr>
          <p:cNvSpPr>
            <a:spLocks noGrp="1" noChangeArrowheads="1"/>
          </p:cNvSpPr>
          <p:nvPr>
            <p:ph type="body" idx="1"/>
          </p:nvPr>
        </p:nvSpPr>
        <p:spPr>
          <a:xfrm>
            <a:off x="529208" y="1844824"/>
            <a:ext cx="8085584" cy="4392488"/>
          </a:xfrm>
        </p:spPr>
        <p:txBody>
          <a:bodyPr>
            <a:normAutofit lnSpcReduction="10000"/>
          </a:bodyPr>
          <a:lstStyle/>
          <a:p>
            <a:pPr algn="just" eaLnBrk="1" hangingPunct="1">
              <a:lnSpc>
                <a:spcPct val="80000"/>
              </a:lnSpc>
            </a:pPr>
            <a:r>
              <a:rPr lang="fr-FR" altLang="fr-FR" sz="2000" dirty="0">
                <a:latin typeface="Century Gothic" panose="020B0502020202020204" pitchFamily="34" charset="0"/>
              </a:rPr>
              <a:t>« </a:t>
            </a:r>
            <a:r>
              <a:rPr lang="fr-FR" altLang="fr-FR" sz="2000" i="1" dirty="0">
                <a:latin typeface="Century Gothic" panose="020B0502020202020204" pitchFamily="34" charset="0"/>
              </a:rPr>
              <a:t>Art. L. 6221-1. </a:t>
            </a:r>
            <a:r>
              <a:rPr lang="fr-FR" altLang="fr-FR" sz="2000" dirty="0">
                <a:latin typeface="Century Gothic" panose="020B0502020202020204" pitchFamily="34" charset="0"/>
              </a:rPr>
              <a:t>− </a:t>
            </a:r>
            <a:r>
              <a:rPr lang="fr-FR" altLang="fr-FR" sz="2000" dirty="0">
                <a:highlight>
                  <a:srgbClr val="FFFF00"/>
                </a:highlight>
                <a:latin typeface="Century Gothic" panose="020B0502020202020204" pitchFamily="34" charset="0"/>
              </a:rPr>
              <a:t>Un laboratoire de biologie médicale ne peut réaliser d’examen de biologie médicale sans accréditation. </a:t>
            </a:r>
          </a:p>
          <a:p>
            <a:pPr algn="just" eaLnBrk="1" hangingPunct="1">
              <a:lnSpc>
                <a:spcPct val="80000"/>
              </a:lnSpc>
              <a:buFontTx/>
              <a:buNone/>
            </a:pPr>
            <a:r>
              <a:rPr lang="fr-FR" altLang="fr-FR" sz="2000" dirty="0">
                <a:latin typeface="Century Gothic" panose="020B0502020202020204" pitchFamily="34" charset="0"/>
              </a:rPr>
              <a:t>     </a:t>
            </a:r>
            <a:r>
              <a:rPr lang="fr-FR" altLang="fr-FR" sz="2000" dirty="0">
                <a:highlight>
                  <a:srgbClr val="FFFF00"/>
                </a:highlight>
                <a:latin typeface="Century Gothic" panose="020B0502020202020204" pitchFamily="34" charset="0"/>
              </a:rPr>
              <a:t>L’accréditation porte également, </a:t>
            </a:r>
            <a:r>
              <a:rPr lang="fr-FR" altLang="fr-FR" sz="2000" dirty="0">
                <a:latin typeface="Century Gothic" panose="020B0502020202020204" pitchFamily="34" charset="0"/>
              </a:rPr>
              <a:t>lorsque le laboratoire réalise ces activités ou examens :</a:t>
            </a:r>
          </a:p>
          <a:p>
            <a:pPr algn="just" eaLnBrk="1" hangingPunct="1">
              <a:lnSpc>
                <a:spcPct val="80000"/>
              </a:lnSpc>
              <a:buFontTx/>
              <a:buNone/>
            </a:pPr>
            <a:r>
              <a:rPr lang="fr-FR" altLang="fr-FR" sz="2000" dirty="0">
                <a:latin typeface="Century Gothic" panose="020B0502020202020204" pitchFamily="34" charset="0"/>
              </a:rPr>
              <a:t> 		1</a:t>
            </a:r>
            <a:r>
              <a:rPr lang="fr-FR" altLang="fr-FR" sz="2000" baseline="30000" dirty="0">
                <a:latin typeface="Century Gothic" panose="020B0502020202020204" pitchFamily="34" charset="0"/>
              </a:rPr>
              <a:t>o</a:t>
            </a:r>
            <a:r>
              <a:rPr lang="fr-FR" altLang="fr-FR" sz="2000" dirty="0">
                <a:latin typeface="Century Gothic" panose="020B0502020202020204" pitchFamily="34" charset="0"/>
              </a:rPr>
              <a:t> Sur les activités biologiques d’assistance médicale à la procréation ;</a:t>
            </a:r>
          </a:p>
          <a:p>
            <a:pPr algn="just" eaLnBrk="1" hangingPunct="1">
              <a:lnSpc>
                <a:spcPct val="80000"/>
              </a:lnSpc>
              <a:buFontTx/>
              <a:buNone/>
            </a:pPr>
            <a:r>
              <a:rPr lang="fr-FR" altLang="fr-FR" sz="2000" dirty="0">
                <a:latin typeface="Century Gothic" panose="020B0502020202020204" pitchFamily="34" charset="0"/>
              </a:rPr>
              <a:t>	 	2</a:t>
            </a:r>
            <a:r>
              <a:rPr lang="fr-FR" altLang="fr-FR" sz="2000" baseline="30000" dirty="0">
                <a:latin typeface="Century Gothic" panose="020B0502020202020204" pitchFamily="34" charset="0"/>
              </a:rPr>
              <a:t>o</a:t>
            </a:r>
            <a:r>
              <a:rPr lang="fr-FR" altLang="fr-FR" sz="2000" dirty="0">
                <a:latin typeface="Century Gothic" panose="020B0502020202020204" pitchFamily="34" charset="0"/>
              </a:rPr>
              <a:t> </a:t>
            </a:r>
            <a:r>
              <a:rPr lang="fr-FR" altLang="fr-FR" sz="2000" dirty="0">
                <a:highlight>
                  <a:srgbClr val="FFFF00"/>
                </a:highlight>
                <a:latin typeface="Century Gothic" panose="020B0502020202020204" pitchFamily="34" charset="0"/>
              </a:rPr>
              <a:t>Sur les examens d’anatomie et de cytologie pathologiques effectués à l’aide de techniques relevant de la biologie médicale. »</a:t>
            </a:r>
          </a:p>
          <a:p>
            <a:pPr algn="just" eaLnBrk="1" hangingPunct="1">
              <a:lnSpc>
                <a:spcPct val="80000"/>
              </a:lnSpc>
            </a:pPr>
            <a:endParaRPr lang="fr-FR" altLang="fr-FR" sz="1050" dirty="0">
              <a:latin typeface="Century Gothic" panose="020B0502020202020204" pitchFamily="34" charset="0"/>
            </a:endParaRPr>
          </a:p>
          <a:p>
            <a:pPr algn="just" eaLnBrk="1" hangingPunct="1">
              <a:lnSpc>
                <a:spcPct val="80000"/>
              </a:lnSpc>
            </a:pPr>
            <a:r>
              <a:rPr lang="fr-FR" altLang="fr-FR" sz="2000" dirty="0">
                <a:latin typeface="Century Gothic" panose="020B0502020202020204" pitchFamily="34" charset="0"/>
              </a:rPr>
              <a:t>« </a:t>
            </a:r>
            <a:r>
              <a:rPr lang="fr-FR" altLang="fr-FR" sz="2000" i="1" dirty="0">
                <a:latin typeface="Century Gothic" panose="020B0502020202020204" pitchFamily="34" charset="0"/>
              </a:rPr>
              <a:t>Art. L. 6221-12. </a:t>
            </a:r>
            <a:r>
              <a:rPr lang="fr-FR" altLang="fr-FR" sz="2000" dirty="0">
                <a:latin typeface="Century Gothic" panose="020B0502020202020204" pitchFamily="34" charset="0"/>
              </a:rPr>
              <a:t>− Les structures qui réalisent des examens d’anatomie et de cytologie pathologiques à l’aide de techniques relevant de la biologie médicale sont soumises, au titre de ces examens, aux dispositions du présent chapitre. »</a:t>
            </a:r>
          </a:p>
          <a:p>
            <a:pPr eaLnBrk="1" hangingPunct="1">
              <a:lnSpc>
                <a:spcPct val="80000"/>
              </a:lnSpc>
            </a:pPr>
            <a:endParaRPr lang="fr-FR" altLang="fr-FR" sz="1050" dirty="0">
              <a:latin typeface="Century Gothic" panose="020B0502020202020204" pitchFamily="34" charset="0"/>
            </a:endParaRPr>
          </a:p>
          <a:p>
            <a:pPr marL="0" indent="0" eaLnBrk="1" hangingPunct="1">
              <a:lnSpc>
                <a:spcPct val="80000"/>
              </a:lnSpc>
              <a:buNone/>
            </a:pPr>
            <a:r>
              <a:rPr lang="fr-FR" altLang="fr-FR" sz="2000" b="1" i="1" u="sng" dirty="0">
                <a:latin typeface="Century Gothic" panose="020B0502020202020204" pitchFamily="34" charset="0"/>
              </a:rPr>
              <a:t>Quelles sont les techniques relevant de la biologie médicale ? </a:t>
            </a:r>
          </a:p>
        </p:txBody>
      </p:sp>
      <p:sp>
        <p:nvSpPr>
          <p:cNvPr id="3" name="Espace réservé de la date 4">
            <a:extLst>
              <a:ext uri="{FF2B5EF4-FFF2-40B4-BE49-F238E27FC236}">
                <a16:creationId xmlns:a16="http://schemas.microsoft.com/office/drawing/2014/main" id="{8F3E6381-330B-0A24-A7AF-8BD46D364CDF}"/>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18515D7C-2A96-32FF-4C0F-425CA491A4AC}"/>
              </a:ext>
            </a:extLst>
          </p:cNvPr>
          <p:cNvSpPr>
            <a:spLocks noGrp="1" noChangeArrowheads="1"/>
          </p:cNvSpPr>
          <p:nvPr>
            <p:ph type="title"/>
          </p:nvPr>
        </p:nvSpPr>
        <p:spPr>
          <a:xfrm>
            <a:off x="1763688" y="154444"/>
            <a:ext cx="7200800" cy="826284"/>
          </a:xfrm>
        </p:spPr>
        <p:txBody>
          <a:bodyPr/>
          <a:lstStyle/>
          <a:p>
            <a:pPr eaLnBrk="1" hangingPunct="1"/>
            <a:r>
              <a:rPr lang="fr-FR" altLang="fr-FR" sz="2400" dirty="0">
                <a:solidFill>
                  <a:schemeClr val="bg1"/>
                </a:solidFill>
                <a:latin typeface="Century Gothic" panose="020B0502020202020204" pitchFamily="34" charset="0"/>
              </a:rPr>
              <a:t>Loi n° 2013-442 du 30 mai 2013</a:t>
            </a:r>
            <a:br>
              <a:rPr lang="fr-FR" altLang="fr-FR" sz="2400" dirty="0">
                <a:solidFill>
                  <a:schemeClr val="bg1"/>
                </a:solidFill>
                <a:latin typeface="Century Gothic" panose="020B0502020202020204" pitchFamily="34" charset="0"/>
              </a:rPr>
            </a:br>
            <a:r>
              <a:rPr lang="fr-FR" altLang="fr-FR" sz="2400" dirty="0">
                <a:solidFill>
                  <a:schemeClr val="bg1"/>
                </a:solidFill>
                <a:latin typeface="Century Gothic" panose="020B0502020202020204" pitchFamily="34" charset="0"/>
              </a:rPr>
              <a:t>portant réforme de la biologie médicale</a:t>
            </a:r>
          </a:p>
        </p:txBody>
      </p:sp>
      <p:sp>
        <p:nvSpPr>
          <p:cNvPr id="9219" name="Rectangle 3">
            <a:extLst>
              <a:ext uri="{FF2B5EF4-FFF2-40B4-BE49-F238E27FC236}">
                <a16:creationId xmlns:a16="http://schemas.microsoft.com/office/drawing/2014/main" id="{4D786299-E434-9EF7-64D2-6A9AED3D1385}"/>
              </a:ext>
            </a:extLst>
          </p:cNvPr>
          <p:cNvSpPr>
            <a:spLocks noGrp="1" noChangeArrowheads="1"/>
          </p:cNvSpPr>
          <p:nvPr>
            <p:ph type="body" idx="1"/>
          </p:nvPr>
        </p:nvSpPr>
        <p:spPr>
          <a:xfrm>
            <a:off x="529208" y="1556793"/>
            <a:ext cx="8085584" cy="4912002"/>
          </a:xfrm>
        </p:spPr>
        <p:txBody>
          <a:bodyPr>
            <a:normAutofit/>
          </a:bodyPr>
          <a:lstStyle/>
          <a:p>
            <a:pPr algn="just" eaLnBrk="1" hangingPunct="1">
              <a:lnSpc>
                <a:spcPct val="90000"/>
              </a:lnSpc>
            </a:pPr>
            <a:r>
              <a:rPr lang="fr-FR" altLang="fr-FR" sz="2000" dirty="0">
                <a:latin typeface="Century Gothic" panose="020B0502020202020204" pitchFamily="34" charset="0"/>
              </a:rPr>
              <a:t>L’article L. 6211-1 qui définit les actes de biologie est complété par la phrase : « …, </a:t>
            </a:r>
            <a:r>
              <a:rPr lang="fr-FR" altLang="fr-FR" sz="2000" b="1" dirty="0">
                <a:highlight>
                  <a:srgbClr val="FFFF00"/>
                </a:highlight>
                <a:latin typeface="Century Gothic" panose="020B0502020202020204" pitchFamily="34" charset="0"/>
              </a:rPr>
              <a:t>hormis les actes d’anatomie </a:t>
            </a:r>
            <a:r>
              <a:rPr lang="fr-FR" altLang="fr-FR" sz="2000" b="1" dirty="0">
                <a:latin typeface="Century Gothic" panose="020B0502020202020204" pitchFamily="34" charset="0"/>
              </a:rPr>
              <a:t>et de cytologie pathologiques, exécutés par des médecins spécialistes dans ce domaine </a:t>
            </a:r>
            <a:r>
              <a:rPr lang="fr-FR" altLang="fr-FR" sz="2000" dirty="0">
                <a:latin typeface="Century Gothic" panose="020B0502020202020204" pitchFamily="34" charset="0"/>
              </a:rPr>
              <a:t>».</a:t>
            </a:r>
          </a:p>
          <a:p>
            <a:pPr algn="just" eaLnBrk="1" hangingPunct="1">
              <a:lnSpc>
                <a:spcPct val="90000"/>
              </a:lnSpc>
            </a:pPr>
            <a:endParaRPr lang="fr-FR" altLang="fr-FR" sz="2000" dirty="0">
              <a:latin typeface="Century Gothic" panose="020B0502020202020204" pitchFamily="34" charset="0"/>
            </a:endParaRPr>
          </a:p>
          <a:p>
            <a:pPr lvl="2" algn="just">
              <a:lnSpc>
                <a:spcPct val="90000"/>
              </a:lnSpc>
            </a:pPr>
            <a:r>
              <a:rPr lang="fr-FR" altLang="fr-FR" sz="1900" b="1" dirty="0">
                <a:latin typeface="Century Gothic" panose="020B0502020202020204" pitchFamily="34" charset="0"/>
              </a:rPr>
              <a:t>Exclusion de l’ACP de l’accréditation obligatoire</a:t>
            </a:r>
          </a:p>
          <a:p>
            <a:pPr algn="just" eaLnBrk="1" hangingPunct="1">
              <a:lnSpc>
                <a:spcPct val="90000"/>
              </a:lnSpc>
            </a:pPr>
            <a:endParaRPr lang="fr-FR" altLang="fr-FR" sz="2000" dirty="0">
              <a:latin typeface="Century Gothic" panose="020B0502020202020204" pitchFamily="34" charset="0"/>
            </a:endParaRPr>
          </a:p>
          <a:p>
            <a:pPr algn="just" eaLnBrk="1" hangingPunct="1">
              <a:lnSpc>
                <a:spcPct val="90000"/>
              </a:lnSpc>
            </a:pPr>
            <a:r>
              <a:rPr lang="fr-FR" altLang="fr-FR" sz="2000" dirty="0">
                <a:latin typeface="Century Gothic" panose="020B0502020202020204" pitchFamily="34" charset="0"/>
              </a:rPr>
              <a:t>Au 2</a:t>
            </a:r>
            <a:r>
              <a:rPr lang="fr-FR" altLang="fr-FR" sz="2000" baseline="30000" dirty="0">
                <a:latin typeface="Century Gothic" panose="020B0502020202020204" pitchFamily="34" charset="0"/>
              </a:rPr>
              <a:t>o</a:t>
            </a:r>
            <a:r>
              <a:rPr lang="fr-FR" altLang="fr-FR" sz="2000" dirty="0">
                <a:latin typeface="Century Gothic" panose="020B0502020202020204" pitchFamily="34" charset="0"/>
              </a:rPr>
              <a:t> de l’article L. 6221-1, la phrase : « effectués à l’aide de techniques relevant de la biologie médicale » est remplacée par la phrase : « </a:t>
            </a:r>
            <a:r>
              <a:rPr lang="fr-FR" altLang="fr-FR" sz="2000" b="1" dirty="0">
                <a:highlight>
                  <a:srgbClr val="FFFF00"/>
                </a:highlight>
                <a:latin typeface="Century Gothic" panose="020B0502020202020204" pitchFamily="34" charset="0"/>
              </a:rPr>
              <a:t>figurant soit à la nomenclature des actes de biologie médicale, soit à la nomenclature générale des actes professionnels </a:t>
            </a:r>
            <a:r>
              <a:rPr lang="fr-FR" altLang="fr-FR" sz="2000" dirty="0">
                <a:latin typeface="Century Gothic" panose="020B0502020202020204" pitchFamily="34" charset="0"/>
              </a:rPr>
              <a:t>».</a:t>
            </a:r>
          </a:p>
          <a:p>
            <a:pPr algn="just" eaLnBrk="1" hangingPunct="1">
              <a:lnSpc>
                <a:spcPct val="90000"/>
              </a:lnSpc>
            </a:pPr>
            <a:endParaRPr lang="fr-FR" altLang="fr-FR" sz="2000" dirty="0">
              <a:latin typeface="Century Gothic" panose="020B0502020202020204" pitchFamily="34" charset="0"/>
            </a:endParaRPr>
          </a:p>
          <a:p>
            <a:pPr lvl="2" algn="just">
              <a:lnSpc>
                <a:spcPct val="90000"/>
              </a:lnSpc>
            </a:pPr>
            <a:r>
              <a:rPr lang="fr-FR" altLang="fr-FR" b="1" dirty="0">
                <a:latin typeface="Century Gothic" panose="020B0502020202020204" pitchFamily="34" charset="0"/>
              </a:rPr>
              <a:t>Flou persistant sur les techniques communes à l’ACP et  à la biologie</a:t>
            </a:r>
          </a:p>
          <a:p>
            <a:pPr algn="just" eaLnBrk="1" hangingPunct="1">
              <a:lnSpc>
                <a:spcPct val="90000"/>
              </a:lnSpc>
            </a:pPr>
            <a:endParaRPr lang="fr-FR" altLang="fr-FR" sz="2000" dirty="0">
              <a:latin typeface="Century Gothic" panose="020B0502020202020204" pitchFamily="34" charset="0"/>
            </a:endParaRPr>
          </a:p>
        </p:txBody>
      </p:sp>
      <p:sp>
        <p:nvSpPr>
          <p:cNvPr id="3" name="Espace réservé de la date 4">
            <a:extLst>
              <a:ext uri="{FF2B5EF4-FFF2-40B4-BE49-F238E27FC236}">
                <a16:creationId xmlns:a16="http://schemas.microsoft.com/office/drawing/2014/main" id="{F277971B-E47B-C06E-C39D-B27020601F35}"/>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CA6A4A-C393-722F-D9C9-77E1DF0DD60C}"/>
              </a:ext>
            </a:extLst>
          </p:cNvPr>
          <p:cNvSpPr>
            <a:spLocks noGrp="1"/>
          </p:cNvSpPr>
          <p:nvPr>
            <p:ph type="title"/>
          </p:nvPr>
        </p:nvSpPr>
        <p:spPr/>
        <p:txBody>
          <a:bodyPr/>
          <a:lstStyle/>
          <a:p>
            <a:r>
              <a:rPr lang="fr-FR" sz="2800" dirty="0">
                <a:solidFill>
                  <a:schemeClr val="bg1"/>
                </a:solidFill>
              </a:rPr>
              <a:t>Le circuit des prélèvements</a:t>
            </a:r>
            <a:endParaRPr lang="fr-FR" sz="2800" dirty="0"/>
          </a:p>
        </p:txBody>
      </p:sp>
      <p:sp>
        <p:nvSpPr>
          <p:cNvPr id="3" name="Espace réservé du contenu 2">
            <a:extLst>
              <a:ext uri="{FF2B5EF4-FFF2-40B4-BE49-F238E27FC236}">
                <a16:creationId xmlns:a16="http://schemas.microsoft.com/office/drawing/2014/main" id="{49B8AFCF-E6B3-8605-4279-D251365CB881}"/>
              </a:ext>
            </a:extLst>
          </p:cNvPr>
          <p:cNvSpPr>
            <a:spLocks noGrp="1"/>
          </p:cNvSpPr>
          <p:nvPr>
            <p:ph idx="1"/>
          </p:nvPr>
        </p:nvSpPr>
        <p:spPr>
          <a:xfrm>
            <a:off x="467544" y="1916832"/>
            <a:ext cx="8085584" cy="3744416"/>
          </a:xfrm>
        </p:spPr>
        <p:txBody>
          <a:bodyPr>
            <a:normAutofit lnSpcReduction="10000"/>
          </a:bodyPr>
          <a:lstStyle/>
          <a:p>
            <a:r>
              <a:rPr lang="fr-FR" dirty="0"/>
              <a:t>Les prélèvements proviennent :</a:t>
            </a:r>
          </a:p>
          <a:p>
            <a:endParaRPr lang="fr-FR" sz="1050" dirty="0"/>
          </a:p>
          <a:p>
            <a:pPr lvl="1"/>
            <a:r>
              <a:rPr lang="fr-FR" dirty="0"/>
              <a:t>Des établissements publics (CH sans labo d’ACP en interne);</a:t>
            </a:r>
          </a:p>
          <a:p>
            <a:pPr lvl="1"/>
            <a:endParaRPr lang="fr-FR" sz="1050" dirty="0"/>
          </a:p>
          <a:p>
            <a:pPr lvl="1"/>
            <a:r>
              <a:rPr lang="fr-FR" dirty="0"/>
              <a:t>Des établissements privés (cliniques);</a:t>
            </a:r>
          </a:p>
          <a:p>
            <a:pPr lvl="3"/>
            <a:r>
              <a:rPr lang="fr-FR" dirty="0"/>
              <a:t>Prélèvements réalisés par les chirurgiens, gastros, pneumos etc…</a:t>
            </a:r>
          </a:p>
          <a:p>
            <a:pPr marL="457200" lvl="1" indent="0">
              <a:buNone/>
            </a:pPr>
            <a:endParaRPr lang="fr-FR" sz="1050" dirty="0"/>
          </a:p>
          <a:p>
            <a:pPr lvl="1"/>
            <a:r>
              <a:rPr lang="fr-FR" dirty="0"/>
              <a:t>Des médecins de ville (généralistes, dermatos, gynécos), sage femmes </a:t>
            </a:r>
          </a:p>
          <a:p>
            <a:pPr lvl="1"/>
            <a:endParaRPr lang="fr-FR" sz="1050" dirty="0"/>
          </a:p>
          <a:p>
            <a:pPr marL="1371600" lvl="3" indent="0">
              <a:buNone/>
            </a:pPr>
            <a:r>
              <a:rPr lang="fr-FR" i="1" dirty="0"/>
              <a:t>Maillage territorial satisfaisant</a:t>
            </a:r>
          </a:p>
          <a:p>
            <a:pPr marL="1371600" lvl="3" indent="0">
              <a:buNone/>
            </a:pPr>
            <a:r>
              <a:rPr lang="fr-FR" i="1" dirty="0"/>
              <a:t>Pas de « site de prélèvement »</a:t>
            </a:r>
          </a:p>
          <a:p>
            <a:pPr marL="1371600" lvl="3" indent="0">
              <a:buNone/>
            </a:pPr>
            <a:r>
              <a:rPr lang="fr-FR" i="1" dirty="0"/>
              <a:t>Acheminement vers un/des plateaux techniques		</a:t>
            </a:r>
          </a:p>
        </p:txBody>
      </p:sp>
      <p:sp>
        <p:nvSpPr>
          <p:cNvPr id="5" name="Espace réservé du numéro de diapositive 4">
            <a:extLst>
              <a:ext uri="{FF2B5EF4-FFF2-40B4-BE49-F238E27FC236}">
                <a16:creationId xmlns:a16="http://schemas.microsoft.com/office/drawing/2014/main" id="{2140685E-07DF-B137-0A9C-292FF9532B82}"/>
              </a:ext>
            </a:extLst>
          </p:cNvPr>
          <p:cNvSpPr>
            <a:spLocks noGrp="1"/>
          </p:cNvSpPr>
          <p:nvPr>
            <p:ph type="sldNum" sz="quarter" idx="12"/>
          </p:nvPr>
        </p:nvSpPr>
        <p:spPr/>
        <p:txBody>
          <a:bodyPr/>
          <a:lstStyle/>
          <a:p>
            <a:fld id="{326144ED-908B-441E-9CC6-1D3857D5E3E8}" type="slidenum">
              <a:rPr lang="fr-FR" smtClean="0"/>
              <a:t>13</a:t>
            </a:fld>
            <a:endParaRPr lang="fr-FR"/>
          </a:p>
        </p:txBody>
      </p:sp>
      <p:sp>
        <p:nvSpPr>
          <p:cNvPr id="6" name="Espace réservé de la date 4">
            <a:extLst>
              <a:ext uri="{FF2B5EF4-FFF2-40B4-BE49-F238E27FC236}">
                <a16:creationId xmlns:a16="http://schemas.microsoft.com/office/drawing/2014/main" id="{BCEC816F-9DC9-F2CA-790B-F2C921553FBA}"/>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326509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A3A9EAE3-40A6-6FAE-7E24-AE70FE9E6B8A}"/>
              </a:ext>
            </a:extLst>
          </p:cNvPr>
          <p:cNvSpPr>
            <a:spLocks noGrp="1"/>
          </p:cNvSpPr>
          <p:nvPr>
            <p:ph type="title"/>
          </p:nvPr>
        </p:nvSpPr>
        <p:spPr/>
        <p:txBody>
          <a:bodyPr/>
          <a:lstStyle/>
          <a:p>
            <a:r>
              <a:rPr lang="fr-FR" dirty="0">
                <a:solidFill>
                  <a:schemeClr val="bg1"/>
                </a:solidFill>
              </a:rPr>
              <a:t>Le circuit des prélèvements</a:t>
            </a:r>
            <a:r>
              <a:rPr lang="fr-FR" dirty="0"/>
              <a:t/>
            </a:r>
            <a:br>
              <a:rPr lang="fr-FR" dirty="0"/>
            </a:br>
            <a:endParaRPr lang="fr-FR" dirty="0"/>
          </a:p>
        </p:txBody>
      </p:sp>
      <p:pic>
        <p:nvPicPr>
          <p:cNvPr id="10" name="Espace réservé du contenu 9">
            <a:extLst>
              <a:ext uri="{FF2B5EF4-FFF2-40B4-BE49-F238E27FC236}">
                <a16:creationId xmlns:a16="http://schemas.microsoft.com/office/drawing/2014/main" id="{27A550CC-DC97-B7CA-D626-EEF89B8A22D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55576" y="1124744"/>
            <a:ext cx="3311648" cy="4968875"/>
          </a:xfrm>
        </p:spPr>
      </p:pic>
      <p:sp>
        <p:nvSpPr>
          <p:cNvPr id="6" name="Espace réservé du numéro de diapositive 5">
            <a:extLst>
              <a:ext uri="{FF2B5EF4-FFF2-40B4-BE49-F238E27FC236}">
                <a16:creationId xmlns:a16="http://schemas.microsoft.com/office/drawing/2014/main" id="{6C5F80C8-1821-E424-F32E-C97CF09F5ABB}"/>
              </a:ext>
            </a:extLst>
          </p:cNvPr>
          <p:cNvSpPr>
            <a:spLocks noGrp="1"/>
          </p:cNvSpPr>
          <p:nvPr>
            <p:ph type="sldNum" sz="quarter" idx="12"/>
          </p:nvPr>
        </p:nvSpPr>
        <p:spPr/>
        <p:txBody>
          <a:bodyPr/>
          <a:lstStyle/>
          <a:p>
            <a:fld id="{326144ED-908B-441E-9CC6-1D3857D5E3E8}" type="slidenum">
              <a:rPr lang="fr-FR" smtClean="0"/>
              <a:t>14</a:t>
            </a:fld>
            <a:endParaRPr lang="fr-FR"/>
          </a:p>
        </p:txBody>
      </p:sp>
      <p:pic>
        <p:nvPicPr>
          <p:cNvPr id="12" name="Image 11">
            <a:extLst>
              <a:ext uri="{FF2B5EF4-FFF2-40B4-BE49-F238E27FC236}">
                <a16:creationId xmlns:a16="http://schemas.microsoft.com/office/drawing/2014/main" id="{DE3CEBB9-B319-80FF-F042-10010F53B1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1124744"/>
            <a:ext cx="4157016" cy="4968875"/>
          </a:xfrm>
          <a:prstGeom prst="rect">
            <a:avLst/>
          </a:prstGeom>
        </p:spPr>
      </p:pic>
      <p:sp>
        <p:nvSpPr>
          <p:cNvPr id="2" name="Espace réservé de la date 4">
            <a:extLst>
              <a:ext uri="{FF2B5EF4-FFF2-40B4-BE49-F238E27FC236}">
                <a16:creationId xmlns:a16="http://schemas.microsoft.com/office/drawing/2014/main" id="{A00A8E50-ABCF-8260-20A1-E0E7C7F53561}"/>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3706041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A7C3AD-32D2-DA09-DFDD-2F61BA519FCB}"/>
              </a:ext>
            </a:extLst>
          </p:cNvPr>
          <p:cNvSpPr>
            <a:spLocks noGrp="1"/>
          </p:cNvSpPr>
          <p:nvPr>
            <p:ph type="title"/>
          </p:nvPr>
        </p:nvSpPr>
        <p:spPr/>
        <p:txBody>
          <a:bodyPr/>
          <a:lstStyle/>
          <a:p>
            <a:r>
              <a:rPr lang="fr-FR" dirty="0"/>
              <a:t/>
            </a:r>
            <a:br>
              <a:rPr lang="fr-FR" dirty="0"/>
            </a:br>
            <a:endParaRPr lang="fr-FR" dirty="0"/>
          </a:p>
        </p:txBody>
      </p:sp>
      <p:pic>
        <p:nvPicPr>
          <p:cNvPr id="7" name="Espace réservé du contenu 6">
            <a:extLst>
              <a:ext uri="{FF2B5EF4-FFF2-40B4-BE49-F238E27FC236}">
                <a16:creationId xmlns:a16="http://schemas.microsoft.com/office/drawing/2014/main" id="{96150C3D-8206-AC9B-116A-A294C81A625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56296" y="1297876"/>
            <a:ext cx="3311648" cy="4968875"/>
          </a:xfrm>
        </p:spPr>
      </p:pic>
      <p:sp>
        <p:nvSpPr>
          <p:cNvPr id="4" name="Espace réservé de la date 3">
            <a:extLst>
              <a:ext uri="{FF2B5EF4-FFF2-40B4-BE49-F238E27FC236}">
                <a16:creationId xmlns:a16="http://schemas.microsoft.com/office/drawing/2014/main" id="{8E01723F-F588-C05F-32DF-560573C02E2A}"/>
              </a:ext>
            </a:extLst>
          </p:cNvPr>
          <p:cNvSpPr>
            <a:spLocks noGrp="1"/>
          </p:cNvSpPr>
          <p:nvPr>
            <p:ph type="dt" sz="half" idx="10"/>
          </p:nvPr>
        </p:nvSpPr>
        <p:spPr/>
        <p:txBody>
          <a:bodyPr/>
          <a:lstStyle/>
          <a:p>
            <a:fld id="{1D808EF7-CB8A-4815-B47F-37FB6ABB835E}" type="datetime1">
              <a:rPr lang="fr-FR" smtClean="0"/>
              <a:t>31/01/2024</a:t>
            </a:fld>
            <a:endParaRPr lang="fr-FR"/>
          </a:p>
        </p:txBody>
      </p:sp>
      <p:sp>
        <p:nvSpPr>
          <p:cNvPr id="5" name="Espace réservé du numéro de diapositive 4">
            <a:extLst>
              <a:ext uri="{FF2B5EF4-FFF2-40B4-BE49-F238E27FC236}">
                <a16:creationId xmlns:a16="http://schemas.microsoft.com/office/drawing/2014/main" id="{068617C2-26A5-5FF3-5973-E705833E364C}"/>
              </a:ext>
            </a:extLst>
          </p:cNvPr>
          <p:cNvSpPr>
            <a:spLocks noGrp="1"/>
          </p:cNvSpPr>
          <p:nvPr>
            <p:ph type="sldNum" sz="quarter" idx="12"/>
          </p:nvPr>
        </p:nvSpPr>
        <p:spPr/>
        <p:txBody>
          <a:bodyPr/>
          <a:lstStyle/>
          <a:p>
            <a:fld id="{326144ED-908B-441E-9CC6-1D3857D5E3E8}" type="slidenum">
              <a:rPr lang="fr-FR" smtClean="0"/>
              <a:t>15</a:t>
            </a:fld>
            <a:endParaRPr lang="fr-FR"/>
          </a:p>
        </p:txBody>
      </p:sp>
      <p:pic>
        <p:nvPicPr>
          <p:cNvPr id="9" name="Image 8">
            <a:extLst>
              <a:ext uri="{FF2B5EF4-FFF2-40B4-BE49-F238E27FC236}">
                <a16:creationId xmlns:a16="http://schemas.microsoft.com/office/drawing/2014/main" id="{D3312911-AA97-3390-17D9-6951288C8F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983" y="1196752"/>
            <a:ext cx="3672409" cy="5069999"/>
          </a:xfrm>
          <a:prstGeom prst="rect">
            <a:avLst/>
          </a:prstGeom>
        </p:spPr>
      </p:pic>
    </p:spTree>
    <p:extLst>
      <p:ext uri="{BB962C8B-B14F-4D97-AF65-F5344CB8AC3E}">
        <p14:creationId xmlns:p14="http://schemas.microsoft.com/office/powerpoint/2010/main" val="2465102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2D713E32-08F8-930D-EBB8-D88D0F40D57F}"/>
              </a:ext>
            </a:extLst>
          </p:cNvPr>
          <p:cNvSpPr>
            <a:spLocks noGrp="1"/>
          </p:cNvSpPr>
          <p:nvPr>
            <p:ph type="title"/>
          </p:nvPr>
        </p:nvSpPr>
        <p:spPr/>
        <p:txBody>
          <a:bodyPr/>
          <a:lstStyle/>
          <a:p>
            <a:r>
              <a:rPr lang="fr-FR" dirty="0">
                <a:solidFill>
                  <a:schemeClr val="bg1"/>
                </a:solidFill>
              </a:rPr>
              <a:t>Les différentes activités réalisées dans les laboratoires/Cabinets médicaux d’ACP</a:t>
            </a:r>
            <a:r>
              <a:rPr lang="fr-FR" dirty="0"/>
              <a:t/>
            </a:r>
            <a:br>
              <a:rPr lang="fr-FR" dirty="0"/>
            </a:br>
            <a:endParaRPr lang="fr-FR" dirty="0"/>
          </a:p>
        </p:txBody>
      </p:sp>
      <p:sp>
        <p:nvSpPr>
          <p:cNvPr id="8" name="Espace réservé du contenu 7">
            <a:extLst>
              <a:ext uri="{FF2B5EF4-FFF2-40B4-BE49-F238E27FC236}">
                <a16:creationId xmlns:a16="http://schemas.microsoft.com/office/drawing/2014/main" id="{9650DB2C-146C-B0D9-7DF0-11DCE31ADFEE}"/>
              </a:ext>
            </a:extLst>
          </p:cNvPr>
          <p:cNvSpPr>
            <a:spLocks noGrp="1"/>
          </p:cNvSpPr>
          <p:nvPr>
            <p:ph idx="1"/>
          </p:nvPr>
        </p:nvSpPr>
        <p:spPr>
          <a:xfrm>
            <a:off x="1763688" y="2060848"/>
            <a:ext cx="5767608" cy="4032448"/>
          </a:xfrm>
        </p:spPr>
        <p:txBody>
          <a:bodyPr/>
          <a:lstStyle/>
          <a:p>
            <a:pPr lvl="1"/>
            <a:r>
              <a:rPr lang="fr-FR" b="1" dirty="0"/>
              <a:t>Cytologie Gynécologique</a:t>
            </a:r>
          </a:p>
          <a:p>
            <a:pPr marL="457200" lvl="1" indent="0">
              <a:buNone/>
            </a:pPr>
            <a:endParaRPr lang="fr-FR" sz="1050" b="1" dirty="0"/>
          </a:p>
          <a:p>
            <a:pPr lvl="1"/>
            <a:r>
              <a:rPr lang="fr-FR" b="1" dirty="0"/>
              <a:t>Virologie </a:t>
            </a:r>
          </a:p>
          <a:p>
            <a:pPr marL="457200" lvl="1" indent="0">
              <a:buNone/>
            </a:pPr>
            <a:endParaRPr lang="fr-FR" sz="1050" b="1" dirty="0"/>
          </a:p>
          <a:p>
            <a:pPr lvl="1"/>
            <a:r>
              <a:rPr lang="fr-FR" b="1" dirty="0"/>
              <a:t>Cytologie Spéciale</a:t>
            </a:r>
          </a:p>
          <a:p>
            <a:pPr marL="457200" lvl="1" indent="0">
              <a:buNone/>
            </a:pPr>
            <a:endParaRPr lang="fr-FR" sz="1050" b="1" dirty="0"/>
          </a:p>
          <a:p>
            <a:pPr lvl="1"/>
            <a:r>
              <a:rPr lang="fr-FR" b="1" dirty="0"/>
              <a:t>Histologie</a:t>
            </a:r>
          </a:p>
          <a:p>
            <a:pPr marL="457200" lvl="1" indent="0">
              <a:buNone/>
            </a:pPr>
            <a:endParaRPr lang="fr-FR" sz="1050" b="1" dirty="0"/>
          </a:p>
          <a:p>
            <a:pPr lvl="1"/>
            <a:r>
              <a:rPr lang="fr-FR" b="1" dirty="0"/>
              <a:t>Techniques complémentaires </a:t>
            </a:r>
          </a:p>
          <a:p>
            <a:pPr lvl="2"/>
            <a:r>
              <a:rPr lang="fr-FR" b="1" dirty="0"/>
              <a:t>IHC</a:t>
            </a:r>
          </a:p>
          <a:p>
            <a:pPr lvl="2"/>
            <a:r>
              <a:rPr lang="fr-FR" b="1" dirty="0"/>
              <a:t>FISH</a:t>
            </a:r>
          </a:p>
          <a:p>
            <a:pPr marL="914400" lvl="2" indent="0">
              <a:buNone/>
            </a:pPr>
            <a:endParaRPr lang="fr-FR" sz="1050" b="1" dirty="0"/>
          </a:p>
          <a:p>
            <a:pPr lvl="1"/>
            <a:r>
              <a:rPr lang="fr-FR" b="1" dirty="0"/>
              <a:t>Génétique somatique</a:t>
            </a:r>
          </a:p>
        </p:txBody>
      </p:sp>
      <p:sp>
        <p:nvSpPr>
          <p:cNvPr id="6" name="Espace réservé du numéro de diapositive 5">
            <a:extLst>
              <a:ext uri="{FF2B5EF4-FFF2-40B4-BE49-F238E27FC236}">
                <a16:creationId xmlns:a16="http://schemas.microsoft.com/office/drawing/2014/main" id="{FC363761-1652-5134-7196-D966927E4EB5}"/>
              </a:ext>
            </a:extLst>
          </p:cNvPr>
          <p:cNvSpPr>
            <a:spLocks noGrp="1"/>
          </p:cNvSpPr>
          <p:nvPr>
            <p:ph type="sldNum" sz="quarter" idx="12"/>
          </p:nvPr>
        </p:nvSpPr>
        <p:spPr/>
        <p:txBody>
          <a:bodyPr/>
          <a:lstStyle/>
          <a:p>
            <a:fld id="{326144ED-908B-441E-9CC6-1D3857D5E3E8}" type="slidenum">
              <a:rPr lang="fr-FR" smtClean="0"/>
              <a:t>16</a:t>
            </a:fld>
            <a:endParaRPr lang="fr-FR"/>
          </a:p>
        </p:txBody>
      </p:sp>
      <p:sp>
        <p:nvSpPr>
          <p:cNvPr id="2" name="Espace réservé de la date 4">
            <a:extLst>
              <a:ext uri="{FF2B5EF4-FFF2-40B4-BE49-F238E27FC236}">
                <a16:creationId xmlns:a16="http://schemas.microsoft.com/office/drawing/2014/main" id="{3A9E7EDB-3568-F1AE-2096-E3B413CF7B25}"/>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2749420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63688" y="358856"/>
            <a:ext cx="4896544" cy="422722"/>
          </a:xfrm>
        </p:spPr>
        <p:txBody>
          <a:bodyPr/>
          <a:lstStyle/>
          <a:p>
            <a:r>
              <a:rPr lang="fr-FR" sz="2800" dirty="0">
                <a:solidFill>
                  <a:schemeClr val="bg1"/>
                </a:solidFill>
              </a:rPr>
              <a:t>Cytologie Gynécologique</a:t>
            </a:r>
            <a:endParaRPr lang="fr-FR" sz="2800" dirty="0"/>
          </a:p>
        </p:txBody>
      </p:sp>
      <p:sp>
        <p:nvSpPr>
          <p:cNvPr id="6" name="Espace réservé du numéro de diapositive 5"/>
          <p:cNvSpPr>
            <a:spLocks noGrp="1"/>
          </p:cNvSpPr>
          <p:nvPr>
            <p:ph type="sldNum" sz="quarter" idx="12"/>
          </p:nvPr>
        </p:nvSpPr>
        <p:spPr/>
        <p:txBody>
          <a:bodyPr/>
          <a:lstStyle/>
          <a:p>
            <a:fld id="{326144ED-908B-441E-9CC6-1D3857D5E3E8}" type="slidenum">
              <a:rPr lang="fr-FR" smtClean="0"/>
              <a:t>17</a:t>
            </a:fld>
            <a:endParaRPr lang="fr-FR"/>
          </a:p>
        </p:txBody>
      </p:sp>
      <p:pic>
        <p:nvPicPr>
          <p:cNvPr id="5" name="Espace réservé pour une image  4">
            <a:extLst>
              <a:ext uri="{FF2B5EF4-FFF2-40B4-BE49-F238E27FC236}">
                <a16:creationId xmlns:a16="http://schemas.microsoft.com/office/drawing/2014/main" id="{A322E3D2-7C65-8365-5406-8C2A7CD1B248}"/>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xfrm>
            <a:off x="547458" y="1395394"/>
            <a:ext cx="3844016" cy="3113726"/>
          </a:xfrm>
        </p:spPr>
      </p:pic>
      <p:pic>
        <p:nvPicPr>
          <p:cNvPr id="7" name="Espace réservé pour une image  4">
            <a:extLst>
              <a:ext uri="{FF2B5EF4-FFF2-40B4-BE49-F238E27FC236}">
                <a16:creationId xmlns:a16="http://schemas.microsoft.com/office/drawing/2014/main" id="{A921F905-9376-E113-A9B9-63C2586FD00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572000" y="1395394"/>
            <a:ext cx="3924943" cy="3113726"/>
          </a:xfrm>
          <a:prstGeom prst="rect">
            <a:avLst/>
          </a:prstGeom>
          <a:solidFill>
            <a:schemeClr val="lt1"/>
          </a:solidFill>
          <a:ln w="25400" cap="flat" cmpd="sng" algn="ctr">
            <a:solidFill>
              <a:schemeClr val="accent4"/>
            </a:solidFill>
            <a:prstDash val="solid"/>
          </a:ln>
          <a:effectLst/>
        </p:spPr>
      </p:pic>
      <p:sp>
        <p:nvSpPr>
          <p:cNvPr id="9" name="ZoneTexte 8">
            <a:extLst>
              <a:ext uri="{FF2B5EF4-FFF2-40B4-BE49-F238E27FC236}">
                <a16:creationId xmlns:a16="http://schemas.microsoft.com/office/drawing/2014/main" id="{CBC13C87-A822-39BA-F1F5-316C8C6D4DA4}"/>
              </a:ext>
            </a:extLst>
          </p:cNvPr>
          <p:cNvSpPr txBox="1"/>
          <p:nvPr/>
        </p:nvSpPr>
        <p:spPr>
          <a:xfrm>
            <a:off x="547458" y="4653136"/>
            <a:ext cx="3022365" cy="523220"/>
          </a:xfrm>
          <a:prstGeom prst="rect">
            <a:avLst/>
          </a:prstGeom>
          <a:noFill/>
        </p:spPr>
        <p:txBody>
          <a:bodyPr wrap="square" rtlCol="0">
            <a:spAutoFit/>
          </a:bodyPr>
          <a:lstStyle/>
          <a:p>
            <a:r>
              <a:rPr lang="fr-FR" sz="1400" b="1" dirty="0"/>
              <a:t>ThinPrep 5000 : automate qui réalise les spots cellulaire</a:t>
            </a:r>
          </a:p>
        </p:txBody>
      </p:sp>
      <p:sp>
        <p:nvSpPr>
          <p:cNvPr id="11" name="ZoneTexte 10">
            <a:extLst>
              <a:ext uri="{FF2B5EF4-FFF2-40B4-BE49-F238E27FC236}">
                <a16:creationId xmlns:a16="http://schemas.microsoft.com/office/drawing/2014/main" id="{0E0CD4DB-A023-6938-F08D-08F5E00C0595}"/>
              </a:ext>
            </a:extLst>
          </p:cNvPr>
          <p:cNvSpPr txBox="1"/>
          <p:nvPr/>
        </p:nvSpPr>
        <p:spPr>
          <a:xfrm>
            <a:off x="4860032" y="4617878"/>
            <a:ext cx="2952328" cy="954107"/>
          </a:xfrm>
          <a:prstGeom prst="rect">
            <a:avLst/>
          </a:prstGeom>
          <a:noFill/>
        </p:spPr>
        <p:txBody>
          <a:bodyPr wrap="square" rtlCol="0">
            <a:spAutoFit/>
          </a:bodyPr>
          <a:lstStyle/>
          <a:p>
            <a:r>
              <a:rPr lang="fr-FR" sz="1400" b="1" dirty="0"/>
              <a:t>Genius : automate qui scanne les lames et trie les cellules observées selon un algorithme d’IA</a:t>
            </a:r>
          </a:p>
        </p:txBody>
      </p:sp>
      <p:sp>
        <p:nvSpPr>
          <p:cNvPr id="3" name="Espace réservé de la date 4">
            <a:extLst>
              <a:ext uri="{FF2B5EF4-FFF2-40B4-BE49-F238E27FC236}">
                <a16:creationId xmlns:a16="http://schemas.microsoft.com/office/drawing/2014/main" id="{94018504-0722-6A4C-88D4-6BF66C5E8957}"/>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pic>
        <p:nvPicPr>
          <p:cNvPr id="8" name="Image 7">
            <a:extLst>
              <a:ext uri="{FF2B5EF4-FFF2-40B4-BE49-F238E27FC236}">
                <a16:creationId xmlns:a16="http://schemas.microsoft.com/office/drawing/2014/main" id="{B63B8B09-D0BF-81CA-098A-81ADB6A7DD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78" y="3542050"/>
            <a:ext cx="3844017" cy="2926745"/>
          </a:xfrm>
          <a:prstGeom prst="rect">
            <a:avLst/>
          </a:prstGeom>
        </p:spPr>
      </p:pic>
    </p:spTree>
    <p:extLst>
      <p:ext uri="{BB962C8B-B14F-4D97-AF65-F5344CB8AC3E}">
        <p14:creationId xmlns:p14="http://schemas.microsoft.com/office/powerpoint/2010/main" val="1200634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12144" y="348516"/>
            <a:ext cx="4319711" cy="422722"/>
          </a:xfrm>
        </p:spPr>
        <p:txBody>
          <a:bodyPr>
            <a:noAutofit/>
          </a:bodyPr>
          <a:lstStyle/>
          <a:p>
            <a:r>
              <a:rPr lang="fr-FR" sz="2800" dirty="0">
                <a:solidFill>
                  <a:schemeClr val="bg1"/>
                </a:solidFill>
              </a:rPr>
              <a:t>La cytologie digitale</a:t>
            </a:r>
          </a:p>
        </p:txBody>
      </p:sp>
      <p:sp>
        <p:nvSpPr>
          <p:cNvPr id="6" name="Espace réservé du numéro de diapositive 5"/>
          <p:cNvSpPr>
            <a:spLocks noGrp="1"/>
          </p:cNvSpPr>
          <p:nvPr>
            <p:ph type="sldNum" sz="quarter" idx="12"/>
          </p:nvPr>
        </p:nvSpPr>
        <p:spPr/>
        <p:txBody>
          <a:bodyPr/>
          <a:lstStyle/>
          <a:p>
            <a:fld id="{326144ED-908B-441E-9CC6-1D3857D5E3E8}" type="slidenum">
              <a:rPr lang="fr-FR" smtClean="0"/>
              <a:t>18</a:t>
            </a:fld>
            <a:endParaRPr lang="fr-FR" dirty="0"/>
          </a:p>
        </p:txBody>
      </p:sp>
      <p:pic>
        <p:nvPicPr>
          <p:cNvPr id="4" name="Espace réservé pour une image  3">
            <a:extLst>
              <a:ext uri="{FF2B5EF4-FFF2-40B4-BE49-F238E27FC236}">
                <a16:creationId xmlns:a16="http://schemas.microsoft.com/office/drawing/2014/main" id="{9D6DDF72-BA9D-6B05-7729-07417A888A2A}"/>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xfrm>
            <a:off x="468313" y="1268413"/>
            <a:ext cx="4103687" cy="3600747"/>
          </a:xfrm>
        </p:spPr>
      </p:pic>
      <p:pic>
        <p:nvPicPr>
          <p:cNvPr id="5" name="Espace réservé pour une image  3">
            <a:extLst>
              <a:ext uri="{FF2B5EF4-FFF2-40B4-BE49-F238E27FC236}">
                <a16:creationId xmlns:a16="http://schemas.microsoft.com/office/drawing/2014/main" id="{A76AFD0B-C1DD-7633-C494-C51A8D12B32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660281" y="1268414"/>
            <a:ext cx="4319711" cy="3600746"/>
          </a:xfrm>
          <a:prstGeom prst="rect">
            <a:avLst/>
          </a:prstGeom>
          <a:solidFill>
            <a:schemeClr val="lt1"/>
          </a:solidFill>
          <a:ln w="25400" cap="flat" cmpd="sng" algn="ctr">
            <a:solidFill>
              <a:schemeClr val="accent4"/>
            </a:solidFill>
            <a:prstDash val="solid"/>
          </a:ln>
          <a:effectLst/>
        </p:spPr>
      </p:pic>
      <p:sp>
        <p:nvSpPr>
          <p:cNvPr id="7" name="ZoneTexte 6">
            <a:extLst>
              <a:ext uri="{FF2B5EF4-FFF2-40B4-BE49-F238E27FC236}">
                <a16:creationId xmlns:a16="http://schemas.microsoft.com/office/drawing/2014/main" id="{3F6641FF-74C3-D299-94FF-E33BD1544721}"/>
              </a:ext>
            </a:extLst>
          </p:cNvPr>
          <p:cNvSpPr txBox="1"/>
          <p:nvPr/>
        </p:nvSpPr>
        <p:spPr>
          <a:xfrm>
            <a:off x="899592" y="5157192"/>
            <a:ext cx="3312368" cy="738664"/>
          </a:xfrm>
          <a:prstGeom prst="rect">
            <a:avLst/>
          </a:prstGeom>
          <a:noFill/>
        </p:spPr>
        <p:txBody>
          <a:bodyPr wrap="square" rtlCol="0">
            <a:spAutoFit/>
          </a:bodyPr>
          <a:lstStyle/>
          <a:p>
            <a:r>
              <a:rPr lang="fr-FR" sz="1400" b="1" dirty="0"/>
              <a:t>Exemple d’une cytologie de bas grade sur un poste de lecture </a:t>
            </a:r>
          </a:p>
          <a:p>
            <a:r>
              <a:rPr lang="fr-FR" sz="1400" b="1" dirty="0"/>
              <a:t>(LSIL, CIN I)</a:t>
            </a:r>
          </a:p>
        </p:txBody>
      </p:sp>
      <p:sp>
        <p:nvSpPr>
          <p:cNvPr id="9" name="ZoneTexte 8">
            <a:extLst>
              <a:ext uri="{FF2B5EF4-FFF2-40B4-BE49-F238E27FC236}">
                <a16:creationId xmlns:a16="http://schemas.microsoft.com/office/drawing/2014/main" id="{8539B9A1-B76F-9D7D-02CD-160FF8FDDFDC}"/>
              </a:ext>
            </a:extLst>
          </p:cNvPr>
          <p:cNvSpPr txBox="1"/>
          <p:nvPr/>
        </p:nvSpPr>
        <p:spPr>
          <a:xfrm>
            <a:off x="5127948" y="5208364"/>
            <a:ext cx="3384376" cy="738664"/>
          </a:xfrm>
          <a:prstGeom prst="rect">
            <a:avLst/>
          </a:prstGeom>
          <a:noFill/>
        </p:spPr>
        <p:txBody>
          <a:bodyPr wrap="square" rtlCol="0">
            <a:spAutoFit/>
          </a:bodyPr>
          <a:lstStyle/>
          <a:p>
            <a:r>
              <a:rPr lang="fr-FR" sz="1400" b="1" dirty="0"/>
              <a:t>Exemple d’une cytologie de haut grade sur un poste de lecture </a:t>
            </a:r>
          </a:p>
          <a:p>
            <a:r>
              <a:rPr lang="fr-FR" sz="1400" b="1" dirty="0"/>
              <a:t>(HSIL, CIN II/CIN III)</a:t>
            </a:r>
          </a:p>
        </p:txBody>
      </p:sp>
      <p:sp>
        <p:nvSpPr>
          <p:cNvPr id="3" name="Espace réservé de la date 4">
            <a:extLst>
              <a:ext uri="{FF2B5EF4-FFF2-40B4-BE49-F238E27FC236}">
                <a16:creationId xmlns:a16="http://schemas.microsoft.com/office/drawing/2014/main" id="{8DFF433D-04C4-9B21-55C3-411F4ADF91A2}"/>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1045993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906DA730-B413-229B-3FC2-CDB36A4B25ED}"/>
              </a:ext>
            </a:extLst>
          </p:cNvPr>
          <p:cNvSpPr>
            <a:spLocks noGrp="1"/>
          </p:cNvSpPr>
          <p:nvPr>
            <p:ph type="title"/>
          </p:nvPr>
        </p:nvSpPr>
        <p:spPr/>
        <p:txBody>
          <a:bodyPr/>
          <a:lstStyle/>
          <a:p>
            <a:r>
              <a:rPr lang="fr-FR" sz="2800" dirty="0">
                <a:solidFill>
                  <a:schemeClr val="bg1"/>
                </a:solidFill>
              </a:rPr>
              <a:t>Virologie</a:t>
            </a:r>
          </a:p>
        </p:txBody>
      </p:sp>
      <p:pic>
        <p:nvPicPr>
          <p:cNvPr id="10" name="Espace réservé du contenu 9">
            <a:extLst>
              <a:ext uri="{FF2B5EF4-FFF2-40B4-BE49-F238E27FC236}">
                <a16:creationId xmlns:a16="http://schemas.microsoft.com/office/drawing/2014/main" id="{3A7DF93D-297F-6952-0DA1-47C3CFA999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124744"/>
            <a:ext cx="3726656" cy="4968875"/>
          </a:xfrm>
        </p:spPr>
      </p:pic>
      <p:sp>
        <p:nvSpPr>
          <p:cNvPr id="6" name="Espace réservé du numéro de diapositive 5">
            <a:extLst>
              <a:ext uri="{FF2B5EF4-FFF2-40B4-BE49-F238E27FC236}">
                <a16:creationId xmlns:a16="http://schemas.microsoft.com/office/drawing/2014/main" id="{7045DE78-8C8C-976A-FAA5-FD4880FAB967}"/>
              </a:ext>
            </a:extLst>
          </p:cNvPr>
          <p:cNvSpPr>
            <a:spLocks noGrp="1"/>
          </p:cNvSpPr>
          <p:nvPr>
            <p:ph type="sldNum" sz="quarter" idx="12"/>
          </p:nvPr>
        </p:nvSpPr>
        <p:spPr/>
        <p:txBody>
          <a:bodyPr/>
          <a:lstStyle/>
          <a:p>
            <a:fld id="{326144ED-908B-441E-9CC6-1D3857D5E3E8}" type="slidenum">
              <a:rPr lang="fr-FR" smtClean="0"/>
              <a:t>19</a:t>
            </a:fld>
            <a:endParaRPr lang="fr-FR"/>
          </a:p>
        </p:txBody>
      </p:sp>
      <p:pic>
        <p:nvPicPr>
          <p:cNvPr id="11" name="Espace réservé du contenu 3" descr="400_F_40346766_dTzJDvSnuivApVCZZWJIIi8oVKGCNJ2r.jpg">
            <a:extLst>
              <a:ext uri="{FF2B5EF4-FFF2-40B4-BE49-F238E27FC236}">
                <a16:creationId xmlns:a16="http://schemas.microsoft.com/office/drawing/2014/main" id="{78F5163E-2BFB-22E9-7D35-EE9A457622C2}"/>
              </a:ext>
            </a:extLst>
          </p:cNvPr>
          <p:cNvPicPr>
            <a:picLocks noChangeAspect="1"/>
          </p:cNvPicPr>
          <p:nvPr/>
        </p:nvPicPr>
        <p:blipFill>
          <a:blip r:embed="rId3">
            <a:extLst>
              <a:ext uri="{28A0092B-C50C-407E-A947-70E740481C1C}">
                <a14:useLocalDpi xmlns:a14="http://schemas.microsoft.com/office/drawing/2010/main" val="0"/>
              </a:ext>
            </a:extLst>
          </a:blip>
          <a:srcRect l="-36331" r="-36331"/>
          <a:stretch>
            <a:fillRect/>
          </a:stretch>
        </p:blipFill>
        <p:spPr>
          <a:xfrm>
            <a:off x="2699792" y="1437481"/>
            <a:ext cx="8042276" cy="4343400"/>
          </a:xfrm>
          <a:prstGeom prst="rect">
            <a:avLst/>
          </a:prstGeom>
          <a:noFill/>
          <a:ln w="25400" cap="flat" cmpd="sng" algn="ctr">
            <a:noFill/>
            <a:prstDash val="solid"/>
          </a:ln>
          <a:effectLst/>
        </p:spPr>
      </p:pic>
      <p:sp>
        <p:nvSpPr>
          <p:cNvPr id="2" name="Espace réservé de la date 4">
            <a:extLst>
              <a:ext uri="{FF2B5EF4-FFF2-40B4-BE49-F238E27FC236}">
                <a16:creationId xmlns:a16="http://schemas.microsoft.com/office/drawing/2014/main" id="{893CFAC5-501A-1042-C1E1-DA4B48D3BEC0}"/>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3593293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01EAE4C0-26AB-EAA1-542F-1EEA62B8094E}"/>
              </a:ext>
            </a:extLst>
          </p:cNvPr>
          <p:cNvSpPr>
            <a:spLocks noGrp="1"/>
          </p:cNvSpPr>
          <p:nvPr>
            <p:ph type="title"/>
          </p:nvPr>
        </p:nvSpPr>
        <p:spPr/>
        <p:txBody>
          <a:bodyPr/>
          <a:lstStyle/>
          <a:p>
            <a:r>
              <a:rPr lang="fr-FR" sz="2800" dirty="0">
                <a:solidFill>
                  <a:schemeClr val="bg1"/>
                </a:solidFill>
              </a:rPr>
              <a:t>Cytologie Spéciale</a:t>
            </a:r>
          </a:p>
        </p:txBody>
      </p:sp>
      <p:pic>
        <p:nvPicPr>
          <p:cNvPr id="3" name="Espace réservé du contenu 2">
            <a:extLst>
              <a:ext uri="{FF2B5EF4-FFF2-40B4-BE49-F238E27FC236}">
                <a16:creationId xmlns:a16="http://schemas.microsoft.com/office/drawing/2014/main" id="{63222A1B-DD08-98E9-DA33-F6CFDE985F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1967" y="1196975"/>
            <a:ext cx="6625166" cy="4968875"/>
          </a:xfrm>
        </p:spPr>
      </p:pic>
      <p:sp>
        <p:nvSpPr>
          <p:cNvPr id="6" name="Espace réservé du numéro de diapositive 5">
            <a:extLst>
              <a:ext uri="{FF2B5EF4-FFF2-40B4-BE49-F238E27FC236}">
                <a16:creationId xmlns:a16="http://schemas.microsoft.com/office/drawing/2014/main" id="{9FF547F4-3C02-5417-2386-AEEE878762ED}"/>
              </a:ext>
            </a:extLst>
          </p:cNvPr>
          <p:cNvSpPr>
            <a:spLocks noGrp="1"/>
          </p:cNvSpPr>
          <p:nvPr>
            <p:ph type="sldNum" sz="quarter" idx="12"/>
          </p:nvPr>
        </p:nvSpPr>
        <p:spPr/>
        <p:txBody>
          <a:bodyPr/>
          <a:lstStyle/>
          <a:p>
            <a:fld id="{326144ED-908B-441E-9CC6-1D3857D5E3E8}" type="slidenum">
              <a:rPr lang="fr-FR" smtClean="0"/>
              <a:t>20</a:t>
            </a:fld>
            <a:endParaRPr lang="fr-FR"/>
          </a:p>
        </p:txBody>
      </p:sp>
      <p:sp>
        <p:nvSpPr>
          <p:cNvPr id="2" name="Espace réservé de la date 4">
            <a:extLst>
              <a:ext uri="{FF2B5EF4-FFF2-40B4-BE49-F238E27FC236}">
                <a16:creationId xmlns:a16="http://schemas.microsoft.com/office/drawing/2014/main" id="{B02D15C6-1F1B-5A71-8A80-464D628CE416}"/>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3605524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3125D6-EF6D-DFDD-3E68-9A510E72FF43}"/>
              </a:ext>
            </a:extLst>
          </p:cNvPr>
          <p:cNvSpPr>
            <a:spLocks noGrp="1"/>
          </p:cNvSpPr>
          <p:nvPr>
            <p:ph type="title"/>
          </p:nvPr>
        </p:nvSpPr>
        <p:spPr/>
        <p:txBody>
          <a:bodyPr/>
          <a:lstStyle/>
          <a:p>
            <a:r>
              <a:rPr lang="fr-FR" sz="2800" dirty="0">
                <a:solidFill>
                  <a:schemeClr val="bg1"/>
                </a:solidFill>
              </a:rPr>
              <a:t>Histologie</a:t>
            </a:r>
            <a:endParaRPr lang="fr-FR" sz="2800" dirty="0"/>
          </a:p>
        </p:txBody>
      </p:sp>
      <p:pic>
        <p:nvPicPr>
          <p:cNvPr id="7" name="Espace réservé du contenu 6">
            <a:extLst>
              <a:ext uri="{FF2B5EF4-FFF2-40B4-BE49-F238E27FC236}">
                <a16:creationId xmlns:a16="http://schemas.microsoft.com/office/drawing/2014/main" id="{E0EDCC4E-7D51-9016-50F9-30FC19AE59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1967" y="1196975"/>
            <a:ext cx="6625166" cy="4968875"/>
          </a:xfrm>
        </p:spPr>
      </p:pic>
      <p:sp>
        <p:nvSpPr>
          <p:cNvPr id="5" name="Espace réservé du numéro de diapositive 4">
            <a:extLst>
              <a:ext uri="{FF2B5EF4-FFF2-40B4-BE49-F238E27FC236}">
                <a16:creationId xmlns:a16="http://schemas.microsoft.com/office/drawing/2014/main" id="{490E1177-F1DC-3F6D-B7A7-0F613568AC4A}"/>
              </a:ext>
            </a:extLst>
          </p:cNvPr>
          <p:cNvSpPr>
            <a:spLocks noGrp="1"/>
          </p:cNvSpPr>
          <p:nvPr>
            <p:ph type="sldNum" sz="quarter" idx="12"/>
          </p:nvPr>
        </p:nvSpPr>
        <p:spPr/>
        <p:txBody>
          <a:bodyPr/>
          <a:lstStyle/>
          <a:p>
            <a:fld id="{326144ED-908B-441E-9CC6-1D3857D5E3E8}" type="slidenum">
              <a:rPr lang="fr-FR" smtClean="0"/>
              <a:t>21</a:t>
            </a:fld>
            <a:endParaRPr lang="fr-FR"/>
          </a:p>
        </p:txBody>
      </p:sp>
      <p:sp>
        <p:nvSpPr>
          <p:cNvPr id="3" name="Espace réservé de la date 4">
            <a:extLst>
              <a:ext uri="{FF2B5EF4-FFF2-40B4-BE49-F238E27FC236}">
                <a16:creationId xmlns:a16="http://schemas.microsoft.com/office/drawing/2014/main" id="{7866F427-891E-6B94-4A79-FEA219A29C14}"/>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209683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826D68A9-2FDB-472E-9193-138EA15FD598}"/>
              </a:ext>
            </a:extLst>
          </p:cNvPr>
          <p:cNvSpPr>
            <a:spLocks noGrp="1"/>
          </p:cNvSpPr>
          <p:nvPr>
            <p:ph type="title"/>
          </p:nvPr>
        </p:nvSpPr>
        <p:spPr/>
        <p:txBody>
          <a:bodyPr/>
          <a:lstStyle/>
          <a:p>
            <a:r>
              <a:rPr lang="fr-FR" sz="2800" dirty="0">
                <a:solidFill>
                  <a:schemeClr val="bg1"/>
                </a:solidFill>
              </a:rPr>
              <a:t>Histologie</a:t>
            </a:r>
          </a:p>
        </p:txBody>
      </p:sp>
      <p:pic>
        <p:nvPicPr>
          <p:cNvPr id="10" name="Espace réservé du contenu 9">
            <a:extLst>
              <a:ext uri="{FF2B5EF4-FFF2-40B4-BE49-F238E27FC236}">
                <a16:creationId xmlns:a16="http://schemas.microsoft.com/office/drawing/2014/main" id="{4F724886-9EA2-63BA-5B2A-5356DDD1B3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1412774"/>
            <a:ext cx="4248472" cy="4641879"/>
          </a:xfrm>
        </p:spPr>
      </p:pic>
      <p:sp>
        <p:nvSpPr>
          <p:cNvPr id="6" name="Espace réservé du numéro de diapositive 5">
            <a:extLst>
              <a:ext uri="{FF2B5EF4-FFF2-40B4-BE49-F238E27FC236}">
                <a16:creationId xmlns:a16="http://schemas.microsoft.com/office/drawing/2014/main" id="{2C37BD35-CFE0-8D37-CFEF-1BCEEFFEA0EA}"/>
              </a:ext>
            </a:extLst>
          </p:cNvPr>
          <p:cNvSpPr>
            <a:spLocks noGrp="1"/>
          </p:cNvSpPr>
          <p:nvPr>
            <p:ph type="sldNum" sz="quarter" idx="12"/>
          </p:nvPr>
        </p:nvSpPr>
        <p:spPr/>
        <p:txBody>
          <a:bodyPr/>
          <a:lstStyle/>
          <a:p>
            <a:fld id="{326144ED-908B-441E-9CC6-1D3857D5E3E8}" type="slidenum">
              <a:rPr lang="fr-FR" smtClean="0"/>
              <a:t>22</a:t>
            </a:fld>
            <a:endParaRPr lang="fr-FR"/>
          </a:p>
        </p:txBody>
      </p:sp>
      <p:pic>
        <p:nvPicPr>
          <p:cNvPr id="2" name="Image 1" descr="technicien.jpg">
            <a:extLst>
              <a:ext uri="{FF2B5EF4-FFF2-40B4-BE49-F238E27FC236}">
                <a16:creationId xmlns:a16="http://schemas.microsoft.com/office/drawing/2014/main" id="{EADE6AF9-4762-F3DE-1E4E-503D6EDCC4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6472" y="2101701"/>
            <a:ext cx="4064000" cy="3264024"/>
          </a:xfrm>
          <a:prstGeom prst="rect">
            <a:avLst/>
          </a:prstGeom>
        </p:spPr>
      </p:pic>
      <p:sp>
        <p:nvSpPr>
          <p:cNvPr id="3" name="Espace réservé de la date 4">
            <a:extLst>
              <a:ext uri="{FF2B5EF4-FFF2-40B4-BE49-F238E27FC236}">
                <a16:creationId xmlns:a16="http://schemas.microsoft.com/office/drawing/2014/main" id="{72C2A92C-481D-3AD7-0FD3-98AFAFB6B852}"/>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1111374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48F8B4-193E-C112-C9A4-6A99DF73D8BE}"/>
              </a:ext>
            </a:extLst>
          </p:cNvPr>
          <p:cNvSpPr>
            <a:spLocks noGrp="1"/>
          </p:cNvSpPr>
          <p:nvPr>
            <p:ph type="title"/>
          </p:nvPr>
        </p:nvSpPr>
        <p:spPr>
          <a:xfrm>
            <a:off x="1943708" y="158128"/>
            <a:ext cx="5256584" cy="566936"/>
          </a:xfrm>
        </p:spPr>
        <p:txBody>
          <a:bodyPr/>
          <a:lstStyle/>
          <a:p>
            <a:r>
              <a:rPr lang="fr-FR" sz="2800" dirty="0">
                <a:solidFill>
                  <a:schemeClr val="bg1"/>
                </a:solidFill>
              </a:rPr>
              <a:t>Histologie</a:t>
            </a:r>
            <a:endParaRPr lang="fr-FR" sz="2800" dirty="0"/>
          </a:p>
        </p:txBody>
      </p:sp>
      <p:sp>
        <p:nvSpPr>
          <p:cNvPr id="5" name="Espace réservé du numéro de diapositive 4">
            <a:extLst>
              <a:ext uri="{FF2B5EF4-FFF2-40B4-BE49-F238E27FC236}">
                <a16:creationId xmlns:a16="http://schemas.microsoft.com/office/drawing/2014/main" id="{9A464EBA-BAD3-03D6-1D06-E13F3EF30BEE}"/>
              </a:ext>
            </a:extLst>
          </p:cNvPr>
          <p:cNvSpPr>
            <a:spLocks noGrp="1"/>
          </p:cNvSpPr>
          <p:nvPr>
            <p:ph type="sldNum" sz="quarter" idx="12"/>
          </p:nvPr>
        </p:nvSpPr>
        <p:spPr/>
        <p:txBody>
          <a:bodyPr/>
          <a:lstStyle/>
          <a:p>
            <a:fld id="{326144ED-908B-441E-9CC6-1D3857D5E3E8}" type="slidenum">
              <a:rPr lang="fr-FR" smtClean="0"/>
              <a:t>23</a:t>
            </a:fld>
            <a:endParaRPr lang="fr-FR"/>
          </a:p>
        </p:txBody>
      </p:sp>
      <p:pic>
        <p:nvPicPr>
          <p:cNvPr id="6" name="Espace réservé du contenu 5">
            <a:extLst>
              <a:ext uri="{FF2B5EF4-FFF2-40B4-BE49-F238E27FC236}">
                <a16:creationId xmlns:a16="http://schemas.microsoft.com/office/drawing/2014/main" id="{43901896-BD2D-4CD6-79CD-2BB42F14DF9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1967" y="1196975"/>
            <a:ext cx="6625166" cy="4968875"/>
          </a:xfrm>
          <a:prstGeom prst="rect">
            <a:avLst/>
          </a:prstGeom>
        </p:spPr>
      </p:pic>
      <p:sp>
        <p:nvSpPr>
          <p:cNvPr id="3" name="Espace réservé de la date 4">
            <a:extLst>
              <a:ext uri="{FF2B5EF4-FFF2-40B4-BE49-F238E27FC236}">
                <a16:creationId xmlns:a16="http://schemas.microsoft.com/office/drawing/2014/main" id="{01D5A834-C6C2-D32B-4609-54795EA91836}"/>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3014011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46EB8C-C16F-2A5F-0A25-15309CBB1BBF}"/>
              </a:ext>
            </a:extLst>
          </p:cNvPr>
          <p:cNvSpPr>
            <a:spLocks noGrp="1"/>
          </p:cNvSpPr>
          <p:nvPr>
            <p:ph type="title"/>
          </p:nvPr>
        </p:nvSpPr>
        <p:spPr/>
        <p:txBody>
          <a:bodyPr/>
          <a:lstStyle/>
          <a:p>
            <a:r>
              <a:rPr lang="fr-FR" sz="2800" dirty="0">
                <a:solidFill>
                  <a:schemeClr val="bg1"/>
                </a:solidFill>
              </a:rPr>
              <a:t>Histologie</a:t>
            </a:r>
          </a:p>
        </p:txBody>
      </p:sp>
      <p:sp>
        <p:nvSpPr>
          <p:cNvPr id="5" name="Espace réservé du numéro de diapositive 4">
            <a:extLst>
              <a:ext uri="{FF2B5EF4-FFF2-40B4-BE49-F238E27FC236}">
                <a16:creationId xmlns:a16="http://schemas.microsoft.com/office/drawing/2014/main" id="{02F41508-4E3E-DE29-E25E-0EB6722C078E}"/>
              </a:ext>
            </a:extLst>
          </p:cNvPr>
          <p:cNvSpPr>
            <a:spLocks noGrp="1"/>
          </p:cNvSpPr>
          <p:nvPr>
            <p:ph type="sldNum" sz="quarter" idx="12"/>
          </p:nvPr>
        </p:nvSpPr>
        <p:spPr/>
        <p:txBody>
          <a:bodyPr/>
          <a:lstStyle/>
          <a:p>
            <a:fld id="{326144ED-908B-441E-9CC6-1D3857D5E3E8}" type="slidenum">
              <a:rPr lang="fr-FR" smtClean="0"/>
              <a:t>24</a:t>
            </a:fld>
            <a:endParaRPr lang="fr-FR"/>
          </a:p>
        </p:txBody>
      </p:sp>
      <p:pic>
        <p:nvPicPr>
          <p:cNvPr id="9" name="Espace réservé du contenu 8">
            <a:extLst>
              <a:ext uri="{FF2B5EF4-FFF2-40B4-BE49-F238E27FC236}">
                <a16:creationId xmlns:a16="http://schemas.microsoft.com/office/drawing/2014/main" id="{4541D091-9FD6-D1BF-CCC6-CE339CA34F1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95936" y="1340768"/>
            <a:ext cx="4851176" cy="3533134"/>
          </a:xfrm>
        </p:spPr>
      </p:pic>
      <p:pic>
        <p:nvPicPr>
          <p:cNvPr id="3" name="Espace réservé du contenu 6">
            <a:extLst>
              <a:ext uri="{FF2B5EF4-FFF2-40B4-BE49-F238E27FC236}">
                <a16:creationId xmlns:a16="http://schemas.microsoft.com/office/drawing/2014/main" id="{2DF87743-4094-4329-AF34-AACEA509BF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1340768"/>
            <a:ext cx="3311648" cy="4753074"/>
          </a:xfrm>
          <a:prstGeom prst="rect">
            <a:avLst/>
          </a:prstGeom>
          <a:noFill/>
          <a:ln w="25400" cap="flat" cmpd="sng" algn="ctr">
            <a:noFill/>
            <a:prstDash val="solid"/>
          </a:ln>
          <a:effectLst/>
        </p:spPr>
      </p:pic>
      <p:sp>
        <p:nvSpPr>
          <p:cNvPr id="6" name="Espace réservé de la date 4">
            <a:extLst>
              <a:ext uri="{FF2B5EF4-FFF2-40B4-BE49-F238E27FC236}">
                <a16:creationId xmlns:a16="http://schemas.microsoft.com/office/drawing/2014/main" id="{3901BA3D-5606-4F93-F443-4145820626A2}"/>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471576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BBA412D5-021A-1C2C-8B87-600834855352}"/>
              </a:ext>
            </a:extLst>
          </p:cNvPr>
          <p:cNvSpPr>
            <a:spLocks noGrp="1"/>
          </p:cNvSpPr>
          <p:nvPr>
            <p:ph type="title"/>
          </p:nvPr>
        </p:nvSpPr>
        <p:spPr>
          <a:xfrm>
            <a:off x="1799692" y="154444"/>
            <a:ext cx="5544616" cy="921379"/>
          </a:xfrm>
        </p:spPr>
        <p:txBody>
          <a:bodyPr/>
          <a:lstStyle/>
          <a:p>
            <a:r>
              <a:rPr lang="fr-FR" sz="2800" dirty="0">
                <a:solidFill>
                  <a:schemeClr val="bg1"/>
                </a:solidFill>
              </a:rPr>
              <a:t>Histologie : techniques d’immunohistochimie</a:t>
            </a:r>
          </a:p>
        </p:txBody>
      </p:sp>
      <p:pic>
        <p:nvPicPr>
          <p:cNvPr id="10" name="Espace réservé du contenu 9">
            <a:extLst>
              <a:ext uri="{FF2B5EF4-FFF2-40B4-BE49-F238E27FC236}">
                <a16:creationId xmlns:a16="http://schemas.microsoft.com/office/drawing/2014/main" id="{3580857A-7CB9-F0AC-5F5B-29FF2E136BA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602306" y="1268760"/>
            <a:ext cx="3108680" cy="2333927"/>
          </a:xfrm>
        </p:spPr>
      </p:pic>
      <p:sp>
        <p:nvSpPr>
          <p:cNvPr id="6" name="Espace réservé du numéro de diapositive 5">
            <a:extLst>
              <a:ext uri="{FF2B5EF4-FFF2-40B4-BE49-F238E27FC236}">
                <a16:creationId xmlns:a16="http://schemas.microsoft.com/office/drawing/2014/main" id="{FCAB66A9-F41D-5613-E7C1-BB6AEDBF05FF}"/>
              </a:ext>
            </a:extLst>
          </p:cNvPr>
          <p:cNvSpPr>
            <a:spLocks noGrp="1"/>
          </p:cNvSpPr>
          <p:nvPr>
            <p:ph type="sldNum" sz="quarter" idx="12"/>
          </p:nvPr>
        </p:nvSpPr>
        <p:spPr/>
        <p:txBody>
          <a:bodyPr/>
          <a:lstStyle/>
          <a:p>
            <a:fld id="{326144ED-908B-441E-9CC6-1D3857D5E3E8}" type="slidenum">
              <a:rPr lang="fr-FR" smtClean="0"/>
              <a:t>25</a:t>
            </a:fld>
            <a:endParaRPr lang="fr-FR"/>
          </a:p>
        </p:txBody>
      </p:sp>
      <p:pic>
        <p:nvPicPr>
          <p:cNvPr id="12" name="Image 11">
            <a:extLst>
              <a:ext uri="{FF2B5EF4-FFF2-40B4-BE49-F238E27FC236}">
                <a16:creationId xmlns:a16="http://schemas.microsoft.com/office/drawing/2014/main" id="{A3ABE1EE-9344-80AC-7E57-E38245D0A5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268760"/>
            <a:ext cx="5256584" cy="4824536"/>
          </a:xfrm>
          <a:prstGeom prst="rect">
            <a:avLst/>
          </a:prstGeom>
        </p:spPr>
      </p:pic>
      <p:sp>
        <p:nvSpPr>
          <p:cNvPr id="2" name="Espace réservé de la date 4">
            <a:extLst>
              <a:ext uri="{FF2B5EF4-FFF2-40B4-BE49-F238E27FC236}">
                <a16:creationId xmlns:a16="http://schemas.microsoft.com/office/drawing/2014/main" id="{9EF4FC99-77C7-CBAA-3964-9A37137723E0}"/>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238014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E3096EB7-CF52-126D-E2F7-F8F1CAFC45FA}"/>
              </a:ext>
            </a:extLst>
          </p:cNvPr>
          <p:cNvSpPr>
            <a:spLocks noGrp="1"/>
          </p:cNvSpPr>
          <p:nvPr>
            <p:ph type="title"/>
          </p:nvPr>
        </p:nvSpPr>
        <p:spPr>
          <a:xfrm>
            <a:off x="2015226" y="214789"/>
            <a:ext cx="5113548" cy="566936"/>
          </a:xfrm>
        </p:spPr>
        <p:txBody>
          <a:bodyPr/>
          <a:lstStyle/>
          <a:p>
            <a:r>
              <a:rPr lang="fr-FR" sz="2800" dirty="0">
                <a:solidFill>
                  <a:schemeClr val="bg1"/>
                </a:solidFill>
              </a:rPr>
              <a:t>Génétique somatique</a:t>
            </a:r>
          </a:p>
        </p:txBody>
      </p:sp>
      <p:pic>
        <p:nvPicPr>
          <p:cNvPr id="11" name="Espace réservé du contenu 10">
            <a:extLst>
              <a:ext uri="{FF2B5EF4-FFF2-40B4-BE49-F238E27FC236}">
                <a16:creationId xmlns:a16="http://schemas.microsoft.com/office/drawing/2014/main" id="{557CA1AF-887C-1517-6A45-E521239A63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9784" y="1196752"/>
            <a:ext cx="3726656" cy="4968875"/>
          </a:xfrm>
        </p:spPr>
      </p:pic>
      <p:sp>
        <p:nvSpPr>
          <p:cNvPr id="6" name="Espace réservé du numéro de diapositive 5">
            <a:extLst>
              <a:ext uri="{FF2B5EF4-FFF2-40B4-BE49-F238E27FC236}">
                <a16:creationId xmlns:a16="http://schemas.microsoft.com/office/drawing/2014/main" id="{AF09D09E-66F6-6049-4CC4-B00590EBF94C}"/>
              </a:ext>
            </a:extLst>
          </p:cNvPr>
          <p:cNvSpPr>
            <a:spLocks noGrp="1"/>
          </p:cNvSpPr>
          <p:nvPr>
            <p:ph type="sldNum" sz="quarter" idx="12"/>
          </p:nvPr>
        </p:nvSpPr>
        <p:spPr/>
        <p:txBody>
          <a:bodyPr/>
          <a:lstStyle/>
          <a:p>
            <a:fld id="{326144ED-908B-441E-9CC6-1D3857D5E3E8}" type="slidenum">
              <a:rPr lang="fr-FR" smtClean="0"/>
              <a:t>26</a:t>
            </a:fld>
            <a:endParaRPr lang="fr-FR"/>
          </a:p>
        </p:txBody>
      </p:sp>
      <p:pic>
        <p:nvPicPr>
          <p:cNvPr id="1026" name="Picture 2" descr="Sequencing Platforms | Illumina NGS platforms">
            <a:extLst>
              <a:ext uri="{FF2B5EF4-FFF2-40B4-BE49-F238E27FC236}">
                <a16:creationId xmlns:a16="http://schemas.microsoft.com/office/drawing/2014/main" id="{F48267E7-72D9-D59A-C94D-F043DAC1BF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9620" y="2732281"/>
            <a:ext cx="2971800" cy="154305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e la date 4">
            <a:extLst>
              <a:ext uri="{FF2B5EF4-FFF2-40B4-BE49-F238E27FC236}">
                <a16:creationId xmlns:a16="http://schemas.microsoft.com/office/drawing/2014/main" id="{13FF2577-B773-DF70-9506-8FAEE93B51A0}"/>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34814800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8B6239-6C0B-2EC1-77F1-115C459FE9F6}"/>
              </a:ext>
            </a:extLst>
          </p:cNvPr>
          <p:cNvSpPr>
            <a:spLocks noGrp="1"/>
          </p:cNvSpPr>
          <p:nvPr>
            <p:ph type="title"/>
          </p:nvPr>
        </p:nvSpPr>
        <p:spPr>
          <a:xfrm>
            <a:off x="2582416" y="304264"/>
            <a:ext cx="3960440" cy="394236"/>
          </a:xfrm>
        </p:spPr>
        <p:txBody>
          <a:bodyPr/>
          <a:lstStyle/>
          <a:p>
            <a:r>
              <a:rPr lang="fr-FR" dirty="0">
                <a:solidFill>
                  <a:schemeClr val="bg1"/>
                </a:solidFill>
              </a:rPr>
              <a:t>Archivage</a:t>
            </a:r>
          </a:p>
        </p:txBody>
      </p:sp>
      <p:sp>
        <p:nvSpPr>
          <p:cNvPr id="5" name="Espace réservé du numéro de diapositive 4">
            <a:extLst>
              <a:ext uri="{FF2B5EF4-FFF2-40B4-BE49-F238E27FC236}">
                <a16:creationId xmlns:a16="http://schemas.microsoft.com/office/drawing/2014/main" id="{D0DC53DF-5642-6BC7-6D3D-40B1F6848D01}"/>
              </a:ext>
            </a:extLst>
          </p:cNvPr>
          <p:cNvSpPr>
            <a:spLocks noGrp="1"/>
          </p:cNvSpPr>
          <p:nvPr>
            <p:ph type="sldNum" sz="quarter" idx="12"/>
          </p:nvPr>
        </p:nvSpPr>
        <p:spPr/>
        <p:txBody>
          <a:bodyPr/>
          <a:lstStyle/>
          <a:p>
            <a:fld id="{326144ED-908B-441E-9CC6-1D3857D5E3E8}" type="slidenum">
              <a:rPr lang="fr-FR" smtClean="0"/>
              <a:t>27</a:t>
            </a:fld>
            <a:endParaRPr lang="fr-FR"/>
          </a:p>
        </p:txBody>
      </p:sp>
      <p:pic>
        <p:nvPicPr>
          <p:cNvPr id="11" name="Espace réservé du contenu 10">
            <a:extLst>
              <a:ext uri="{FF2B5EF4-FFF2-40B4-BE49-F238E27FC236}">
                <a16:creationId xmlns:a16="http://schemas.microsoft.com/office/drawing/2014/main" id="{56280222-CF19-A7DC-0C38-696D70DF9EC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6842" y="1196975"/>
            <a:ext cx="7455416" cy="4968875"/>
          </a:xfrm>
        </p:spPr>
      </p:pic>
      <p:sp>
        <p:nvSpPr>
          <p:cNvPr id="3" name="Espace réservé de la date 4">
            <a:extLst>
              <a:ext uri="{FF2B5EF4-FFF2-40B4-BE49-F238E27FC236}">
                <a16:creationId xmlns:a16="http://schemas.microsoft.com/office/drawing/2014/main" id="{08BDD05A-3AB9-9193-E817-2E76F268EF23}"/>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2492435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370E8170-C011-8315-6A43-051E89A7B9BC}"/>
              </a:ext>
            </a:extLst>
          </p:cNvPr>
          <p:cNvSpPr>
            <a:spLocks noGrp="1"/>
          </p:cNvSpPr>
          <p:nvPr>
            <p:ph type="title"/>
          </p:nvPr>
        </p:nvSpPr>
        <p:spPr/>
        <p:txBody>
          <a:bodyPr/>
          <a:lstStyle/>
          <a:p>
            <a:endParaRPr lang="fr-FR" dirty="0"/>
          </a:p>
        </p:txBody>
      </p:sp>
      <p:pic>
        <p:nvPicPr>
          <p:cNvPr id="3" name="Espace réservé du contenu 2">
            <a:extLst>
              <a:ext uri="{FF2B5EF4-FFF2-40B4-BE49-F238E27FC236}">
                <a16:creationId xmlns:a16="http://schemas.microsoft.com/office/drawing/2014/main" id="{19A7542E-E1BF-9767-9460-181764E2714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41967" y="1196975"/>
            <a:ext cx="6625166" cy="4968875"/>
          </a:xfrm>
        </p:spPr>
      </p:pic>
      <p:sp>
        <p:nvSpPr>
          <p:cNvPr id="6" name="Espace réservé du numéro de diapositive 5">
            <a:extLst>
              <a:ext uri="{FF2B5EF4-FFF2-40B4-BE49-F238E27FC236}">
                <a16:creationId xmlns:a16="http://schemas.microsoft.com/office/drawing/2014/main" id="{4337CAE4-C24B-79C8-9C4D-EFB6293AA8BB}"/>
              </a:ext>
            </a:extLst>
          </p:cNvPr>
          <p:cNvSpPr>
            <a:spLocks noGrp="1"/>
          </p:cNvSpPr>
          <p:nvPr>
            <p:ph type="sldNum" sz="quarter" idx="12"/>
          </p:nvPr>
        </p:nvSpPr>
        <p:spPr/>
        <p:txBody>
          <a:bodyPr/>
          <a:lstStyle/>
          <a:p>
            <a:fld id="{326144ED-908B-441E-9CC6-1D3857D5E3E8}" type="slidenum">
              <a:rPr lang="fr-FR" smtClean="0"/>
              <a:t>28</a:t>
            </a:fld>
            <a:endParaRPr lang="fr-FR"/>
          </a:p>
        </p:txBody>
      </p:sp>
      <p:sp>
        <p:nvSpPr>
          <p:cNvPr id="2" name="Espace réservé de la date 4">
            <a:extLst>
              <a:ext uri="{FF2B5EF4-FFF2-40B4-BE49-F238E27FC236}">
                <a16:creationId xmlns:a16="http://schemas.microsoft.com/office/drawing/2014/main" id="{99A530EB-FFF4-5FBC-049B-86F6B8622D01}"/>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1308481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BE1C64-1A52-BAE7-F24B-89101432D0BC}"/>
              </a:ext>
            </a:extLst>
          </p:cNvPr>
          <p:cNvSpPr>
            <a:spLocks noGrp="1"/>
          </p:cNvSpPr>
          <p:nvPr>
            <p:ph type="title"/>
          </p:nvPr>
        </p:nvSpPr>
        <p:spPr/>
        <p:txBody>
          <a:bodyPr/>
          <a:lstStyle/>
          <a:p>
            <a:endParaRPr lang="fr-FR" dirty="0"/>
          </a:p>
        </p:txBody>
      </p:sp>
      <p:pic>
        <p:nvPicPr>
          <p:cNvPr id="7" name="Espace réservé du contenu 6">
            <a:extLst>
              <a:ext uri="{FF2B5EF4-FFF2-40B4-BE49-F238E27FC236}">
                <a16:creationId xmlns:a16="http://schemas.microsoft.com/office/drawing/2014/main" id="{D17D7B98-D132-1ACF-2FA8-B9F198A27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6842" y="1196975"/>
            <a:ext cx="7455416" cy="4968875"/>
          </a:xfrm>
        </p:spPr>
      </p:pic>
      <p:sp>
        <p:nvSpPr>
          <p:cNvPr id="5" name="Espace réservé du numéro de diapositive 4">
            <a:extLst>
              <a:ext uri="{FF2B5EF4-FFF2-40B4-BE49-F238E27FC236}">
                <a16:creationId xmlns:a16="http://schemas.microsoft.com/office/drawing/2014/main" id="{91B8DF6B-9477-4828-7713-65E2283727E2}"/>
              </a:ext>
            </a:extLst>
          </p:cNvPr>
          <p:cNvSpPr>
            <a:spLocks noGrp="1"/>
          </p:cNvSpPr>
          <p:nvPr>
            <p:ph type="sldNum" sz="quarter" idx="12"/>
          </p:nvPr>
        </p:nvSpPr>
        <p:spPr/>
        <p:txBody>
          <a:bodyPr/>
          <a:lstStyle/>
          <a:p>
            <a:fld id="{326144ED-908B-441E-9CC6-1D3857D5E3E8}" type="slidenum">
              <a:rPr lang="fr-FR" smtClean="0"/>
              <a:t>29</a:t>
            </a:fld>
            <a:endParaRPr lang="fr-FR"/>
          </a:p>
        </p:txBody>
      </p:sp>
      <p:sp>
        <p:nvSpPr>
          <p:cNvPr id="3" name="Espace réservé de la date 4">
            <a:extLst>
              <a:ext uri="{FF2B5EF4-FFF2-40B4-BE49-F238E27FC236}">
                <a16:creationId xmlns:a16="http://schemas.microsoft.com/office/drawing/2014/main" id="{654D0E30-6498-3C02-D003-4D682834B2B2}"/>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2954865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FD0C53F3-4B44-1C2E-FC1D-1669BA4B1284}"/>
              </a:ext>
            </a:extLst>
          </p:cNvPr>
          <p:cNvSpPr>
            <a:spLocks noGrp="1"/>
          </p:cNvSpPr>
          <p:nvPr>
            <p:ph type="title"/>
          </p:nvPr>
        </p:nvSpPr>
        <p:spPr>
          <a:xfrm>
            <a:off x="1907704" y="264204"/>
            <a:ext cx="5328592" cy="566936"/>
          </a:xfrm>
        </p:spPr>
        <p:txBody>
          <a:bodyPr/>
          <a:lstStyle/>
          <a:p>
            <a:r>
              <a:rPr lang="fr-FR" dirty="0">
                <a:solidFill>
                  <a:schemeClr val="bg1"/>
                </a:solidFill>
              </a:rPr>
              <a:t>Les enjeux actuels de la profession</a:t>
            </a:r>
            <a:endParaRPr lang="fr-FR" dirty="0"/>
          </a:p>
        </p:txBody>
      </p:sp>
      <p:sp>
        <p:nvSpPr>
          <p:cNvPr id="8" name="Espace réservé du contenu 7">
            <a:extLst>
              <a:ext uri="{FF2B5EF4-FFF2-40B4-BE49-F238E27FC236}">
                <a16:creationId xmlns:a16="http://schemas.microsoft.com/office/drawing/2014/main" id="{EE2E928F-9B54-8ECB-0B14-5D5BDA6E8B14}"/>
              </a:ext>
            </a:extLst>
          </p:cNvPr>
          <p:cNvSpPr>
            <a:spLocks noGrp="1"/>
          </p:cNvSpPr>
          <p:nvPr>
            <p:ph idx="1"/>
          </p:nvPr>
        </p:nvSpPr>
        <p:spPr>
          <a:xfrm>
            <a:off x="590872" y="2348880"/>
            <a:ext cx="8085584" cy="3312368"/>
          </a:xfrm>
        </p:spPr>
        <p:txBody>
          <a:bodyPr>
            <a:normAutofit lnSpcReduction="10000"/>
          </a:bodyPr>
          <a:lstStyle/>
          <a:p>
            <a:pPr lvl="1"/>
            <a:r>
              <a:rPr lang="fr-FR" b="1" dirty="0"/>
              <a:t>Démographie</a:t>
            </a:r>
          </a:p>
          <a:p>
            <a:pPr lvl="1"/>
            <a:endParaRPr lang="fr-FR" b="1" dirty="0"/>
          </a:p>
          <a:p>
            <a:pPr lvl="1"/>
            <a:r>
              <a:rPr lang="fr-FR" b="1" dirty="0"/>
              <a:t>Transition numérique</a:t>
            </a:r>
          </a:p>
          <a:p>
            <a:pPr lvl="1"/>
            <a:endParaRPr lang="fr-FR" b="1" dirty="0"/>
          </a:p>
          <a:p>
            <a:pPr lvl="1"/>
            <a:r>
              <a:rPr lang="fr-FR" b="1" dirty="0"/>
              <a:t>Accès à la biologie moléculaire des tumeurs</a:t>
            </a:r>
          </a:p>
          <a:p>
            <a:pPr marL="457200" lvl="1" indent="0">
              <a:buNone/>
            </a:pPr>
            <a:endParaRPr lang="fr-FR" b="1" dirty="0"/>
          </a:p>
          <a:p>
            <a:pPr lvl="1"/>
            <a:r>
              <a:rPr lang="fr-FR" b="1" dirty="0"/>
              <a:t>Formol</a:t>
            </a:r>
          </a:p>
          <a:p>
            <a:pPr lvl="1"/>
            <a:endParaRPr lang="fr-FR" b="1" dirty="0"/>
          </a:p>
          <a:p>
            <a:pPr lvl="1"/>
            <a:r>
              <a:rPr lang="fr-FR" b="1" dirty="0"/>
              <a:t>Mouvements de regroupement/financiarisation</a:t>
            </a:r>
          </a:p>
          <a:p>
            <a:pPr marL="457200" lvl="1" indent="0">
              <a:buNone/>
            </a:pPr>
            <a:endParaRPr lang="fr-FR" dirty="0"/>
          </a:p>
        </p:txBody>
      </p:sp>
      <p:sp>
        <p:nvSpPr>
          <p:cNvPr id="6" name="Espace réservé du numéro de diapositive 5">
            <a:extLst>
              <a:ext uri="{FF2B5EF4-FFF2-40B4-BE49-F238E27FC236}">
                <a16:creationId xmlns:a16="http://schemas.microsoft.com/office/drawing/2014/main" id="{64700CCA-4D09-A306-D696-FEFFCDEF2962}"/>
              </a:ext>
            </a:extLst>
          </p:cNvPr>
          <p:cNvSpPr>
            <a:spLocks noGrp="1"/>
          </p:cNvSpPr>
          <p:nvPr>
            <p:ph type="sldNum" sz="quarter" idx="12"/>
          </p:nvPr>
        </p:nvSpPr>
        <p:spPr/>
        <p:txBody>
          <a:bodyPr/>
          <a:lstStyle/>
          <a:p>
            <a:fld id="{326144ED-908B-441E-9CC6-1D3857D5E3E8}" type="slidenum">
              <a:rPr lang="fr-FR" smtClean="0"/>
              <a:t>30</a:t>
            </a:fld>
            <a:endParaRPr lang="fr-FR"/>
          </a:p>
        </p:txBody>
      </p:sp>
      <p:sp>
        <p:nvSpPr>
          <p:cNvPr id="2" name="Espace réservé de la date 4">
            <a:extLst>
              <a:ext uri="{FF2B5EF4-FFF2-40B4-BE49-F238E27FC236}">
                <a16:creationId xmlns:a16="http://schemas.microsoft.com/office/drawing/2014/main" id="{78A21427-4D7C-335F-FC87-3F77CD99A69F}"/>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14553018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E3D303-C74B-7F35-B060-702DC818DB2B}"/>
              </a:ext>
            </a:extLst>
          </p:cNvPr>
          <p:cNvSpPr>
            <a:spLocks noGrp="1"/>
          </p:cNvSpPr>
          <p:nvPr>
            <p:ph type="title"/>
          </p:nvPr>
        </p:nvSpPr>
        <p:spPr/>
        <p:txBody>
          <a:bodyPr/>
          <a:lstStyle/>
          <a:p>
            <a:r>
              <a:rPr lang="fr-FR" dirty="0">
                <a:solidFill>
                  <a:schemeClr val="bg1"/>
                </a:solidFill>
              </a:rPr>
              <a:t>Démographie</a:t>
            </a:r>
          </a:p>
        </p:txBody>
      </p:sp>
      <p:sp>
        <p:nvSpPr>
          <p:cNvPr id="5" name="Espace réservé du numéro de diapositive 4">
            <a:extLst>
              <a:ext uri="{FF2B5EF4-FFF2-40B4-BE49-F238E27FC236}">
                <a16:creationId xmlns:a16="http://schemas.microsoft.com/office/drawing/2014/main" id="{AFAD1094-B5F8-FC25-17C4-DD0DF3838FA4}"/>
              </a:ext>
            </a:extLst>
          </p:cNvPr>
          <p:cNvSpPr>
            <a:spLocks noGrp="1"/>
          </p:cNvSpPr>
          <p:nvPr>
            <p:ph type="sldNum" sz="quarter" idx="12"/>
          </p:nvPr>
        </p:nvSpPr>
        <p:spPr/>
        <p:txBody>
          <a:bodyPr/>
          <a:lstStyle/>
          <a:p>
            <a:fld id="{326144ED-908B-441E-9CC6-1D3857D5E3E8}" type="slidenum">
              <a:rPr lang="fr-FR" smtClean="0"/>
              <a:t>31</a:t>
            </a:fld>
            <a:endParaRPr lang="fr-FR"/>
          </a:p>
        </p:txBody>
      </p:sp>
      <p:pic>
        <p:nvPicPr>
          <p:cNvPr id="6" name="Espace réservé du contenu 9">
            <a:extLst>
              <a:ext uri="{FF2B5EF4-FFF2-40B4-BE49-F238E27FC236}">
                <a16:creationId xmlns:a16="http://schemas.microsoft.com/office/drawing/2014/main" id="{BFFA34CC-F818-E629-5B47-B88865FD909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8186" y="1268760"/>
            <a:ext cx="6915590" cy="4464495"/>
          </a:xfrm>
        </p:spPr>
      </p:pic>
      <p:sp>
        <p:nvSpPr>
          <p:cNvPr id="3" name="Espace réservé de la date 4">
            <a:extLst>
              <a:ext uri="{FF2B5EF4-FFF2-40B4-BE49-F238E27FC236}">
                <a16:creationId xmlns:a16="http://schemas.microsoft.com/office/drawing/2014/main" id="{B7CE08A3-9FC3-FEFF-37A4-6C6DB84EB1F9}"/>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3458974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0D466D-4083-9491-8DC0-A329311710E8}"/>
              </a:ext>
            </a:extLst>
          </p:cNvPr>
          <p:cNvSpPr>
            <a:spLocks noGrp="1"/>
          </p:cNvSpPr>
          <p:nvPr>
            <p:ph type="title"/>
          </p:nvPr>
        </p:nvSpPr>
        <p:spPr>
          <a:xfrm>
            <a:off x="2519772" y="206642"/>
            <a:ext cx="4104456" cy="566936"/>
          </a:xfrm>
        </p:spPr>
        <p:txBody>
          <a:bodyPr/>
          <a:lstStyle/>
          <a:p>
            <a:r>
              <a:rPr lang="fr-FR" dirty="0">
                <a:solidFill>
                  <a:schemeClr val="bg1"/>
                </a:solidFill>
              </a:rPr>
              <a:t>Transition Numérique/IA</a:t>
            </a:r>
          </a:p>
        </p:txBody>
      </p:sp>
      <p:sp>
        <p:nvSpPr>
          <p:cNvPr id="3" name="Espace réservé du contenu 2">
            <a:extLst>
              <a:ext uri="{FF2B5EF4-FFF2-40B4-BE49-F238E27FC236}">
                <a16:creationId xmlns:a16="http://schemas.microsoft.com/office/drawing/2014/main" id="{4EF40B41-96C3-5C4C-9669-4638E608BA4F}"/>
              </a:ext>
            </a:extLst>
          </p:cNvPr>
          <p:cNvSpPr>
            <a:spLocks noGrp="1"/>
          </p:cNvSpPr>
          <p:nvPr>
            <p:ph idx="1"/>
          </p:nvPr>
        </p:nvSpPr>
        <p:spPr>
          <a:xfrm>
            <a:off x="529208" y="1749729"/>
            <a:ext cx="8085584" cy="4536504"/>
          </a:xfrm>
        </p:spPr>
        <p:txBody>
          <a:bodyPr>
            <a:normAutofit lnSpcReduction="10000"/>
          </a:bodyPr>
          <a:lstStyle/>
          <a:p>
            <a:pPr marL="0" indent="0">
              <a:buNone/>
            </a:pPr>
            <a:r>
              <a:rPr lang="fr-FR" dirty="0"/>
              <a:t>Etape préalable de numérisation des lames</a:t>
            </a:r>
          </a:p>
          <a:p>
            <a:pPr marL="0" indent="0">
              <a:buNone/>
            </a:pPr>
            <a:endParaRPr lang="fr-FR" sz="1200" dirty="0"/>
          </a:p>
          <a:p>
            <a:pPr lvl="1"/>
            <a:r>
              <a:rPr lang="fr-FR" dirty="0"/>
              <a:t>Étape </a:t>
            </a:r>
            <a:r>
              <a:rPr lang="fr-FR" u="sng" dirty="0"/>
              <a:t>supplémentaire</a:t>
            </a:r>
            <a:r>
              <a:rPr lang="fr-FR" dirty="0"/>
              <a:t> après la réalisation des lames </a:t>
            </a:r>
          </a:p>
          <a:p>
            <a:pPr lvl="1"/>
            <a:r>
              <a:rPr lang="fr-FR" dirty="0"/>
              <a:t>Stockage des images en </a:t>
            </a:r>
            <a:r>
              <a:rPr lang="fr-FR" u="sng" dirty="0"/>
              <a:t>couleur </a:t>
            </a:r>
            <a:endParaRPr lang="fr-FR" dirty="0"/>
          </a:p>
          <a:p>
            <a:pPr marL="1371600" lvl="3" indent="0">
              <a:buNone/>
            </a:pPr>
            <a:r>
              <a:rPr lang="fr-FR" i="1" dirty="0"/>
              <a:t>Différent de la radio ! </a:t>
            </a:r>
          </a:p>
          <a:p>
            <a:pPr marL="1371600" lvl="3" indent="0">
              <a:buNone/>
            </a:pPr>
            <a:r>
              <a:rPr lang="fr-FR" i="1" dirty="0"/>
              <a:t>Coût +++</a:t>
            </a:r>
          </a:p>
          <a:p>
            <a:pPr marL="1371600" lvl="3" indent="0">
              <a:buNone/>
            </a:pPr>
            <a:r>
              <a:rPr lang="fr-FR" i="1" dirty="0"/>
              <a:t>Etape en cours dans quelques CHU</a:t>
            </a:r>
          </a:p>
          <a:p>
            <a:pPr marL="1371600" lvl="3" indent="0">
              <a:buNone/>
            </a:pPr>
            <a:endParaRPr lang="fr-FR" sz="1100" i="1" dirty="0"/>
          </a:p>
          <a:p>
            <a:pPr marL="0" indent="0">
              <a:buNone/>
            </a:pPr>
            <a:r>
              <a:rPr lang="fr-FR" dirty="0"/>
              <a:t>Qui va permettre :</a:t>
            </a:r>
          </a:p>
          <a:p>
            <a:pPr marL="0" indent="0">
              <a:buNone/>
            </a:pPr>
            <a:r>
              <a:rPr lang="fr-FR" dirty="0"/>
              <a:t>	Travail à distance</a:t>
            </a:r>
          </a:p>
          <a:p>
            <a:pPr marL="0" indent="0">
              <a:buNone/>
            </a:pPr>
            <a:endParaRPr lang="fr-FR" sz="1100" dirty="0"/>
          </a:p>
          <a:p>
            <a:pPr marL="0" indent="0">
              <a:buNone/>
            </a:pPr>
            <a:r>
              <a:rPr lang="fr-FR" dirty="0"/>
              <a:t>	Utilisation d’outils d’IA d’aide au diagnostic</a:t>
            </a:r>
          </a:p>
          <a:p>
            <a:pPr marL="0" indent="0">
              <a:buNone/>
            </a:pPr>
            <a:r>
              <a:rPr lang="fr-FR" dirty="0"/>
              <a:t>		Start up+++</a:t>
            </a:r>
          </a:p>
          <a:p>
            <a:pPr marL="0" indent="0">
              <a:buNone/>
            </a:pPr>
            <a:r>
              <a:rPr lang="fr-FR" dirty="0"/>
              <a:t>		Algorithme</a:t>
            </a:r>
            <a:endParaRPr lang="fr-FR" i="1" dirty="0"/>
          </a:p>
          <a:p>
            <a:pPr marL="1371600" lvl="3" indent="0">
              <a:buNone/>
            </a:pPr>
            <a:endParaRPr lang="fr-FR" i="1" dirty="0"/>
          </a:p>
          <a:p>
            <a:pPr lvl="1"/>
            <a:endParaRPr lang="fr-FR" dirty="0"/>
          </a:p>
          <a:p>
            <a:pPr lvl="1"/>
            <a:endParaRPr lang="fr-FR" dirty="0"/>
          </a:p>
        </p:txBody>
      </p:sp>
      <p:sp>
        <p:nvSpPr>
          <p:cNvPr id="5" name="Espace réservé du numéro de diapositive 4">
            <a:extLst>
              <a:ext uri="{FF2B5EF4-FFF2-40B4-BE49-F238E27FC236}">
                <a16:creationId xmlns:a16="http://schemas.microsoft.com/office/drawing/2014/main" id="{4F5C674B-0C84-74BE-B880-FA3964D5C5AE}"/>
              </a:ext>
            </a:extLst>
          </p:cNvPr>
          <p:cNvSpPr>
            <a:spLocks noGrp="1"/>
          </p:cNvSpPr>
          <p:nvPr>
            <p:ph type="sldNum" sz="quarter" idx="12"/>
          </p:nvPr>
        </p:nvSpPr>
        <p:spPr/>
        <p:txBody>
          <a:bodyPr/>
          <a:lstStyle/>
          <a:p>
            <a:fld id="{326144ED-908B-441E-9CC6-1D3857D5E3E8}" type="slidenum">
              <a:rPr lang="fr-FR" smtClean="0"/>
              <a:t>32</a:t>
            </a:fld>
            <a:endParaRPr lang="fr-FR"/>
          </a:p>
        </p:txBody>
      </p:sp>
      <p:sp>
        <p:nvSpPr>
          <p:cNvPr id="6" name="Espace réservé de la date 4">
            <a:extLst>
              <a:ext uri="{FF2B5EF4-FFF2-40B4-BE49-F238E27FC236}">
                <a16:creationId xmlns:a16="http://schemas.microsoft.com/office/drawing/2014/main" id="{9BB7B0ED-808C-B7DA-113C-71EF052A9619}"/>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11969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97C4DA66-310F-8511-C3C7-EBDFD49DB55C}"/>
              </a:ext>
            </a:extLst>
          </p:cNvPr>
          <p:cNvSpPr>
            <a:spLocks noGrp="1"/>
          </p:cNvSpPr>
          <p:nvPr>
            <p:ph type="title"/>
          </p:nvPr>
        </p:nvSpPr>
        <p:spPr>
          <a:xfrm>
            <a:off x="1763688" y="154444"/>
            <a:ext cx="6696744" cy="682268"/>
          </a:xfrm>
        </p:spPr>
        <p:txBody>
          <a:bodyPr/>
          <a:lstStyle/>
          <a:p>
            <a:r>
              <a:rPr lang="fr-FR" dirty="0">
                <a:solidFill>
                  <a:schemeClr val="bg1"/>
                </a:solidFill>
              </a:rPr>
              <a:t>Biologie moléculaire des tumeurs /enjeu de la génétique somatique/PCR ciblée</a:t>
            </a:r>
          </a:p>
        </p:txBody>
      </p:sp>
      <p:sp>
        <p:nvSpPr>
          <p:cNvPr id="8" name="Espace réservé du contenu 7">
            <a:extLst>
              <a:ext uri="{FF2B5EF4-FFF2-40B4-BE49-F238E27FC236}">
                <a16:creationId xmlns:a16="http://schemas.microsoft.com/office/drawing/2014/main" id="{B9EDB421-898E-3D54-904B-CD48D2F7E309}"/>
              </a:ext>
            </a:extLst>
          </p:cNvPr>
          <p:cNvSpPr>
            <a:spLocks noGrp="1"/>
          </p:cNvSpPr>
          <p:nvPr>
            <p:ph idx="1"/>
          </p:nvPr>
        </p:nvSpPr>
        <p:spPr>
          <a:xfrm>
            <a:off x="529208" y="1916832"/>
            <a:ext cx="8085584" cy="4176464"/>
          </a:xfrm>
        </p:spPr>
        <p:txBody>
          <a:bodyPr>
            <a:normAutofit/>
          </a:bodyPr>
          <a:lstStyle/>
          <a:p>
            <a:r>
              <a:rPr lang="fr-FR" sz="1800" b="1" i="0" u="none" strike="noStrike" baseline="0" dirty="0">
                <a:solidFill>
                  <a:srgbClr val="000000"/>
                </a:solidFill>
                <a:latin typeface="Univers LT Std"/>
              </a:rPr>
              <a:t>ZZQX042 Test de détection des mutations génétiques de tumeur maligne de l’appareil respiratoire pour thérapie ciblée</a:t>
            </a:r>
          </a:p>
          <a:p>
            <a:pPr marL="0" indent="0">
              <a:buNone/>
            </a:pPr>
            <a:r>
              <a:rPr lang="fr-FR" sz="1900" b="1" i="0" u="none" strike="noStrike" baseline="0" dirty="0">
                <a:solidFill>
                  <a:srgbClr val="FF0000"/>
                </a:solidFill>
                <a:latin typeface="Univers LT Std"/>
              </a:rPr>
              <a:t>	</a:t>
            </a:r>
            <a:r>
              <a:rPr lang="fr-FR" sz="1800" b="1" i="0" u="none" strike="noStrike" baseline="0" dirty="0">
                <a:solidFill>
                  <a:srgbClr val="FF0000"/>
                </a:solidFill>
                <a:latin typeface="Univers LT Std"/>
              </a:rPr>
              <a:t>EGFR dans les tumeurs du poumon</a:t>
            </a:r>
          </a:p>
          <a:p>
            <a:pPr marL="0" indent="0">
              <a:buNone/>
            </a:pPr>
            <a:endParaRPr lang="fr-FR" sz="1050" b="1" i="0" u="none" strike="noStrike" baseline="0" dirty="0">
              <a:solidFill>
                <a:srgbClr val="000000"/>
              </a:solidFill>
              <a:latin typeface="Univers LT Std"/>
            </a:endParaRPr>
          </a:p>
          <a:p>
            <a:r>
              <a:rPr lang="fr-FR" sz="1800" b="1" i="0" u="none" strike="noStrike" baseline="0" dirty="0">
                <a:solidFill>
                  <a:srgbClr val="000000"/>
                </a:solidFill>
                <a:latin typeface="Univers LT Std"/>
              </a:rPr>
              <a:t>ZZQX484 Test de détection des mutations génétiques de tumeur maligne du côlon et/ou du rectum pour thérapie ciblée</a:t>
            </a:r>
          </a:p>
          <a:p>
            <a:pPr marL="0" indent="0">
              <a:buNone/>
            </a:pPr>
            <a:r>
              <a:rPr lang="fr-FR" sz="1900" b="1" dirty="0">
                <a:solidFill>
                  <a:srgbClr val="FF0000"/>
                </a:solidFill>
                <a:latin typeface="Univers LT Std"/>
              </a:rPr>
              <a:t>	KRAS</a:t>
            </a:r>
            <a:r>
              <a:rPr lang="fr-FR" sz="1900" b="1">
                <a:solidFill>
                  <a:srgbClr val="FF0000"/>
                </a:solidFill>
                <a:latin typeface="Univers LT Std"/>
              </a:rPr>
              <a:t>/NRAS dans </a:t>
            </a:r>
            <a:r>
              <a:rPr lang="fr-FR" sz="1900" b="1" dirty="0">
                <a:solidFill>
                  <a:srgbClr val="FF0000"/>
                </a:solidFill>
                <a:latin typeface="Univers LT Std"/>
              </a:rPr>
              <a:t>les tumeurs du colon</a:t>
            </a:r>
          </a:p>
          <a:p>
            <a:pPr marL="0" indent="0">
              <a:buNone/>
            </a:pPr>
            <a:endParaRPr lang="fr-FR" sz="1000" b="1" i="0" u="none" strike="noStrike" baseline="0" dirty="0">
              <a:solidFill>
                <a:srgbClr val="000000"/>
              </a:solidFill>
              <a:latin typeface="Univers LT Std"/>
            </a:endParaRPr>
          </a:p>
          <a:p>
            <a:r>
              <a:rPr lang="fr-FR" sz="1800" b="1" i="0" u="none" strike="noStrike" baseline="0" dirty="0">
                <a:solidFill>
                  <a:srgbClr val="000000"/>
                </a:solidFill>
                <a:latin typeface="Univers LT Std"/>
              </a:rPr>
              <a:t> ZZQX784 Test de détection des mutations génétiques de tumeur maligne de la peau pour thérapie ciblée</a:t>
            </a:r>
          </a:p>
          <a:p>
            <a:pPr marL="0" indent="0">
              <a:buNone/>
            </a:pPr>
            <a:r>
              <a:rPr lang="fr-FR" sz="1900" b="1" i="0" u="none" strike="noStrike" baseline="0" dirty="0">
                <a:solidFill>
                  <a:srgbClr val="FF0000"/>
                </a:solidFill>
                <a:latin typeface="Univers LT Std"/>
              </a:rPr>
              <a:t>	BRAF dans le mélanome</a:t>
            </a:r>
          </a:p>
          <a:p>
            <a:endParaRPr lang="fr-FR" sz="1050" b="1" dirty="0">
              <a:solidFill>
                <a:srgbClr val="000000"/>
              </a:solidFill>
              <a:latin typeface="Univers LT Std"/>
            </a:endParaRPr>
          </a:p>
          <a:p>
            <a:pPr marL="457200" lvl="1" indent="0">
              <a:buNone/>
            </a:pPr>
            <a:r>
              <a:rPr lang="fr-FR" b="0" i="1" u="sng" strike="noStrike" baseline="0" dirty="0">
                <a:solidFill>
                  <a:srgbClr val="000000"/>
                </a:solidFill>
                <a:latin typeface="Univers LT Std"/>
              </a:rPr>
              <a:t>25 février 2024 </a:t>
            </a:r>
            <a:r>
              <a:rPr lang="fr-FR" b="0" i="1" u="none" strike="noStrike" baseline="0" dirty="0">
                <a:solidFill>
                  <a:srgbClr val="000000"/>
                </a:solidFill>
                <a:latin typeface="Univers LT Std"/>
              </a:rPr>
              <a:t>: mise à la nomenclature de ces nouveaux actes pratiqués en routine depuis des années !</a:t>
            </a:r>
            <a:endParaRPr lang="fr-FR" sz="1800" b="0" i="0" u="none" strike="noStrike" baseline="0" dirty="0">
              <a:solidFill>
                <a:srgbClr val="000000"/>
              </a:solidFill>
              <a:latin typeface="Univers LT Std"/>
            </a:endParaRPr>
          </a:p>
          <a:p>
            <a:pPr lvl="2"/>
            <a:endParaRPr lang="fr-FR" sz="1200" dirty="0">
              <a:solidFill>
                <a:srgbClr val="000000"/>
              </a:solidFill>
              <a:latin typeface="Univers LT Std"/>
            </a:endParaRPr>
          </a:p>
          <a:p>
            <a:endParaRPr lang="fr-FR" sz="1500" dirty="0"/>
          </a:p>
        </p:txBody>
      </p:sp>
      <p:sp>
        <p:nvSpPr>
          <p:cNvPr id="6" name="Espace réservé du numéro de diapositive 5">
            <a:extLst>
              <a:ext uri="{FF2B5EF4-FFF2-40B4-BE49-F238E27FC236}">
                <a16:creationId xmlns:a16="http://schemas.microsoft.com/office/drawing/2014/main" id="{2B685506-FF57-06FB-50F5-767BEAE58418}"/>
              </a:ext>
            </a:extLst>
          </p:cNvPr>
          <p:cNvSpPr>
            <a:spLocks noGrp="1"/>
          </p:cNvSpPr>
          <p:nvPr>
            <p:ph type="sldNum" sz="quarter" idx="12"/>
          </p:nvPr>
        </p:nvSpPr>
        <p:spPr/>
        <p:txBody>
          <a:bodyPr/>
          <a:lstStyle/>
          <a:p>
            <a:fld id="{326144ED-908B-441E-9CC6-1D3857D5E3E8}" type="slidenum">
              <a:rPr lang="fr-FR" smtClean="0"/>
              <a:t>33</a:t>
            </a:fld>
            <a:endParaRPr lang="fr-FR"/>
          </a:p>
        </p:txBody>
      </p:sp>
      <p:sp>
        <p:nvSpPr>
          <p:cNvPr id="2" name="Espace réservé de la date 4">
            <a:extLst>
              <a:ext uri="{FF2B5EF4-FFF2-40B4-BE49-F238E27FC236}">
                <a16:creationId xmlns:a16="http://schemas.microsoft.com/office/drawing/2014/main" id="{6CFC4742-4745-99AF-E896-222C1D49CEDA}"/>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28843466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E6E905-D030-7F3D-4489-4BF5B13970FF}"/>
              </a:ext>
            </a:extLst>
          </p:cNvPr>
          <p:cNvSpPr>
            <a:spLocks noGrp="1"/>
          </p:cNvSpPr>
          <p:nvPr>
            <p:ph type="title"/>
          </p:nvPr>
        </p:nvSpPr>
        <p:spPr>
          <a:xfrm>
            <a:off x="1763688" y="154444"/>
            <a:ext cx="6768752" cy="682268"/>
          </a:xfrm>
        </p:spPr>
        <p:txBody>
          <a:bodyPr/>
          <a:lstStyle/>
          <a:p>
            <a:r>
              <a:rPr lang="fr-FR" dirty="0">
                <a:solidFill>
                  <a:schemeClr val="bg1"/>
                </a:solidFill>
              </a:rPr>
              <a:t>Biologie moléculaire des tumeurs /enjeu de la génétique somatique : NGS</a:t>
            </a:r>
            <a:endParaRPr lang="fr-FR" dirty="0"/>
          </a:p>
        </p:txBody>
      </p:sp>
      <p:sp>
        <p:nvSpPr>
          <p:cNvPr id="5" name="Espace réservé du numéro de diapositive 4">
            <a:extLst>
              <a:ext uri="{FF2B5EF4-FFF2-40B4-BE49-F238E27FC236}">
                <a16:creationId xmlns:a16="http://schemas.microsoft.com/office/drawing/2014/main" id="{1B7B7790-7997-C40E-0A30-7213EA52E388}"/>
              </a:ext>
            </a:extLst>
          </p:cNvPr>
          <p:cNvSpPr>
            <a:spLocks noGrp="1"/>
          </p:cNvSpPr>
          <p:nvPr>
            <p:ph type="sldNum" sz="quarter" idx="12"/>
          </p:nvPr>
        </p:nvSpPr>
        <p:spPr/>
        <p:txBody>
          <a:bodyPr/>
          <a:lstStyle/>
          <a:p>
            <a:fld id="{326144ED-908B-441E-9CC6-1D3857D5E3E8}" type="slidenum">
              <a:rPr lang="fr-FR" smtClean="0"/>
              <a:t>34</a:t>
            </a:fld>
            <a:endParaRPr lang="fr-FR"/>
          </a:p>
        </p:txBody>
      </p:sp>
      <p:pic>
        <p:nvPicPr>
          <p:cNvPr id="1026" name="Picture 2" descr="Illumina - Next Generation Sequencing Platforms | Alliance Global">
            <a:extLst>
              <a:ext uri="{FF2B5EF4-FFF2-40B4-BE49-F238E27FC236}">
                <a16:creationId xmlns:a16="http://schemas.microsoft.com/office/drawing/2014/main" id="{BA9303FD-BBC7-4739-930E-12808203C77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15563" y="1196975"/>
            <a:ext cx="5677974" cy="4968875"/>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e la date 4">
            <a:extLst>
              <a:ext uri="{FF2B5EF4-FFF2-40B4-BE49-F238E27FC236}">
                <a16:creationId xmlns:a16="http://schemas.microsoft.com/office/drawing/2014/main" id="{456E899D-A719-8F4F-B2AF-821012D9771A}"/>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42217520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A41CF276-7C6B-F961-7001-679E3983F181}"/>
              </a:ext>
            </a:extLst>
          </p:cNvPr>
          <p:cNvSpPr>
            <a:spLocks noGrp="1"/>
          </p:cNvSpPr>
          <p:nvPr>
            <p:ph type="title"/>
          </p:nvPr>
        </p:nvSpPr>
        <p:spPr/>
        <p:txBody>
          <a:bodyPr/>
          <a:lstStyle/>
          <a:p>
            <a:r>
              <a:rPr lang="fr-FR" sz="2400" dirty="0">
                <a:solidFill>
                  <a:schemeClr val="bg1"/>
                </a:solidFill>
              </a:rPr>
              <a:t>FORMOL</a:t>
            </a:r>
          </a:p>
        </p:txBody>
      </p:sp>
      <p:sp>
        <p:nvSpPr>
          <p:cNvPr id="8" name="Espace réservé du contenu 7">
            <a:extLst>
              <a:ext uri="{FF2B5EF4-FFF2-40B4-BE49-F238E27FC236}">
                <a16:creationId xmlns:a16="http://schemas.microsoft.com/office/drawing/2014/main" id="{78962D74-65F2-8DC5-D917-E2F05D2C4518}"/>
              </a:ext>
            </a:extLst>
          </p:cNvPr>
          <p:cNvSpPr>
            <a:spLocks noGrp="1"/>
          </p:cNvSpPr>
          <p:nvPr>
            <p:ph idx="1"/>
          </p:nvPr>
        </p:nvSpPr>
        <p:spPr/>
        <p:txBody>
          <a:bodyPr/>
          <a:lstStyle/>
          <a:p>
            <a:r>
              <a:rPr lang="fr-FR" dirty="0"/>
              <a:t>Le retour…</a:t>
            </a:r>
          </a:p>
          <a:p>
            <a:endParaRPr lang="fr-FR" dirty="0"/>
          </a:p>
          <a:p>
            <a:r>
              <a:rPr lang="fr-FR" dirty="0"/>
              <a:t>Fixateur universel</a:t>
            </a:r>
          </a:p>
          <a:p>
            <a:endParaRPr lang="fr-FR" dirty="0"/>
          </a:p>
          <a:p>
            <a:r>
              <a:rPr lang="fr-FR" dirty="0"/>
              <a:t>Mais toxique : CMR</a:t>
            </a:r>
          </a:p>
          <a:p>
            <a:endParaRPr lang="fr-FR" dirty="0"/>
          </a:p>
          <a:p>
            <a:r>
              <a:rPr lang="fr-FR" dirty="0"/>
              <a:t>Rapport de l’ANSES</a:t>
            </a:r>
          </a:p>
          <a:p>
            <a:endParaRPr lang="fr-FR" dirty="0"/>
          </a:p>
          <a:p>
            <a:r>
              <a:rPr lang="fr-FR" dirty="0"/>
              <a:t>En attente d’un communication </a:t>
            </a:r>
            <a:r>
              <a:rPr lang="fr-FR"/>
              <a:t>du Ministère….</a:t>
            </a:r>
            <a:endParaRPr lang="fr-FR" dirty="0"/>
          </a:p>
        </p:txBody>
      </p:sp>
      <p:sp>
        <p:nvSpPr>
          <p:cNvPr id="5" name="Espace réservé de la date 4">
            <a:extLst>
              <a:ext uri="{FF2B5EF4-FFF2-40B4-BE49-F238E27FC236}">
                <a16:creationId xmlns:a16="http://schemas.microsoft.com/office/drawing/2014/main" id="{D1E771EA-77DF-9223-8ACA-8AF0D05B72D2}"/>
              </a:ext>
            </a:extLst>
          </p:cNvPr>
          <p:cNvSpPr>
            <a:spLocks noGrp="1"/>
          </p:cNvSpPr>
          <p:nvPr>
            <p:ph type="dt" sz="half" idx="10"/>
          </p:nvPr>
        </p:nvSpPr>
        <p:spPr/>
        <p:txBody>
          <a:bodyPr/>
          <a:lstStyle/>
          <a:p>
            <a:fld id="{0BB93534-BA58-42EB-B657-21167117FA89}" type="datetime1">
              <a:rPr lang="fr-FR" smtClean="0"/>
              <a:pPr/>
              <a:t>31/01/2024</a:t>
            </a:fld>
            <a:endParaRPr lang="fr-FR" dirty="0"/>
          </a:p>
        </p:txBody>
      </p:sp>
      <p:sp>
        <p:nvSpPr>
          <p:cNvPr id="6" name="Espace réservé du numéro de diapositive 5">
            <a:extLst>
              <a:ext uri="{FF2B5EF4-FFF2-40B4-BE49-F238E27FC236}">
                <a16:creationId xmlns:a16="http://schemas.microsoft.com/office/drawing/2014/main" id="{38168321-E99E-63E1-478C-9EB983070A4D}"/>
              </a:ext>
            </a:extLst>
          </p:cNvPr>
          <p:cNvSpPr>
            <a:spLocks noGrp="1"/>
          </p:cNvSpPr>
          <p:nvPr>
            <p:ph type="sldNum" sz="quarter" idx="12"/>
          </p:nvPr>
        </p:nvSpPr>
        <p:spPr/>
        <p:txBody>
          <a:bodyPr/>
          <a:lstStyle/>
          <a:p>
            <a:fld id="{326144ED-908B-441E-9CC6-1D3857D5E3E8}" type="slidenum">
              <a:rPr lang="fr-FR" smtClean="0"/>
              <a:t>35</a:t>
            </a:fld>
            <a:endParaRPr lang="fr-FR"/>
          </a:p>
        </p:txBody>
      </p:sp>
    </p:spTree>
    <p:extLst>
      <p:ext uri="{BB962C8B-B14F-4D97-AF65-F5344CB8AC3E}">
        <p14:creationId xmlns:p14="http://schemas.microsoft.com/office/powerpoint/2010/main" val="3101122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62535F0B-69C5-AE7B-15F0-5E39A649885F}"/>
              </a:ext>
            </a:extLst>
          </p:cNvPr>
          <p:cNvSpPr>
            <a:spLocks noGrp="1"/>
          </p:cNvSpPr>
          <p:nvPr>
            <p:ph type="title"/>
          </p:nvPr>
        </p:nvSpPr>
        <p:spPr/>
        <p:txBody>
          <a:bodyPr/>
          <a:lstStyle/>
          <a:p>
            <a:r>
              <a:rPr lang="fr-FR" dirty="0">
                <a:solidFill>
                  <a:schemeClr val="bg1"/>
                </a:solidFill>
              </a:rPr>
              <a:t>Mouvements de regroupement/financiarisation</a:t>
            </a:r>
          </a:p>
        </p:txBody>
      </p:sp>
      <p:sp>
        <p:nvSpPr>
          <p:cNvPr id="8" name="Espace réservé du contenu 7">
            <a:extLst>
              <a:ext uri="{FF2B5EF4-FFF2-40B4-BE49-F238E27FC236}">
                <a16:creationId xmlns:a16="http://schemas.microsoft.com/office/drawing/2014/main" id="{9D8BBCCC-A58E-E85A-28DA-5657E90ED8DF}"/>
              </a:ext>
            </a:extLst>
          </p:cNvPr>
          <p:cNvSpPr>
            <a:spLocks noGrp="1"/>
          </p:cNvSpPr>
          <p:nvPr>
            <p:ph idx="1"/>
          </p:nvPr>
        </p:nvSpPr>
        <p:spPr>
          <a:xfrm>
            <a:off x="590872" y="1268760"/>
            <a:ext cx="8085584" cy="4896544"/>
          </a:xfrm>
        </p:spPr>
        <p:txBody>
          <a:bodyPr>
            <a:normAutofit lnSpcReduction="10000"/>
          </a:bodyPr>
          <a:lstStyle/>
          <a:p>
            <a:r>
              <a:rPr lang="fr-FR" dirty="0"/>
              <a:t>Petits cabinets libéraux</a:t>
            </a:r>
          </a:p>
          <a:p>
            <a:pPr lvl="1">
              <a:buFont typeface="Wingdings" panose="05000000000000000000" pitchFamily="2" charset="2"/>
              <a:buChar char="§"/>
            </a:pPr>
            <a:r>
              <a:rPr lang="fr-FR" dirty="0"/>
              <a:t>Un site, moins de 4 pathologistes</a:t>
            </a:r>
          </a:p>
          <a:p>
            <a:pPr lvl="3">
              <a:buFont typeface="Wingdings" panose="05000000000000000000" pitchFamily="2" charset="2"/>
              <a:buChar char="§"/>
            </a:pPr>
            <a:endParaRPr lang="fr-FR" sz="1100" dirty="0"/>
          </a:p>
          <a:p>
            <a:r>
              <a:rPr lang="fr-FR" dirty="0"/>
              <a:t>Cabinets Cabinets privés régionaux</a:t>
            </a:r>
          </a:p>
          <a:p>
            <a:pPr lvl="1">
              <a:buFont typeface="Wingdings" panose="05000000000000000000" pitchFamily="2" charset="2"/>
              <a:buChar char="§"/>
            </a:pPr>
            <a:r>
              <a:rPr lang="fr-FR" dirty="0"/>
              <a:t>Un site, 10 pathologistes</a:t>
            </a:r>
          </a:p>
          <a:p>
            <a:pPr marL="457200" lvl="1" indent="0">
              <a:buNone/>
            </a:pPr>
            <a:endParaRPr lang="fr-FR" sz="1050" dirty="0"/>
          </a:p>
          <a:p>
            <a:r>
              <a:rPr lang="fr-FR" dirty="0"/>
              <a:t>Grands groupes de pathologistes indépendants</a:t>
            </a:r>
          </a:p>
          <a:p>
            <a:pPr lvl="1">
              <a:buFont typeface="Wingdings" panose="05000000000000000000" pitchFamily="2" charset="2"/>
              <a:buChar char="§"/>
            </a:pPr>
            <a:r>
              <a:rPr lang="fr-FR" dirty="0"/>
              <a:t>Multisites, plus de 20 pathologistes : </a:t>
            </a:r>
            <a:r>
              <a:rPr lang="fr-FR" dirty="0" err="1"/>
              <a:t>Medipath</a:t>
            </a:r>
            <a:r>
              <a:rPr lang="fr-FR" dirty="0"/>
              <a:t>, </a:t>
            </a:r>
            <a:r>
              <a:rPr lang="fr-FR" dirty="0" err="1"/>
              <a:t>IHPGroupe</a:t>
            </a:r>
            <a:r>
              <a:rPr lang="fr-FR" dirty="0"/>
              <a:t>, </a:t>
            </a:r>
            <a:r>
              <a:rPr lang="fr-FR" dirty="0" err="1"/>
              <a:t>Cypath</a:t>
            </a:r>
            <a:r>
              <a:rPr lang="fr-FR" dirty="0"/>
              <a:t>, Ouest Pathologie</a:t>
            </a:r>
          </a:p>
          <a:p>
            <a:pPr lvl="1"/>
            <a:endParaRPr lang="fr-FR" sz="1050" dirty="0"/>
          </a:p>
          <a:p>
            <a:r>
              <a:rPr lang="fr-FR" dirty="0"/>
              <a:t>Fonds d’investissements</a:t>
            </a:r>
          </a:p>
          <a:p>
            <a:pPr lvl="1">
              <a:buFont typeface="Wingdings" panose="05000000000000000000" pitchFamily="2" charset="2"/>
              <a:buChar char="§"/>
            </a:pPr>
            <a:r>
              <a:rPr lang="fr-FR" dirty="0"/>
              <a:t>Multisites, plus de 20 pathologistes : </a:t>
            </a:r>
            <a:r>
              <a:rPr lang="fr-FR" dirty="0" err="1"/>
              <a:t>Xpath</a:t>
            </a:r>
            <a:endParaRPr lang="fr-FR" dirty="0"/>
          </a:p>
          <a:p>
            <a:pPr marL="457200" lvl="1" indent="0">
              <a:buNone/>
            </a:pPr>
            <a:endParaRPr lang="fr-FR" sz="1050" dirty="0"/>
          </a:p>
          <a:p>
            <a:r>
              <a:rPr lang="fr-FR" dirty="0"/>
              <a:t>Multinationales de Biologie avec un département d’ACP</a:t>
            </a:r>
          </a:p>
          <a:p>
            <a:pPr lvl="1">
              <a:buFont typeface="Wingdings" panose="05000000000000000000" pitchFamily="2" charset="2"/>
              <a:buChar char="§"/>
            </a:pPr>
            <a:r>
              <a:rPr lang="fr-FR" dirty="0"/>
              <a:t> CERBA, INOVIE, UNILABS</a:t>
            </a:r>
            <a:endParaRPr lang="fr-FR" sz="1600" dirty="0"/>
          </a:p>
        </p:txBody>
      </p:sp>
      <p:sp>
        <p:nvSpPr>
          <p:cNvPr id="6" name="Espace réservé du numéro de diapositive 5">
            <a:extLst>
              <a:ext uri="{FF2B5EF4-FFF2-40B4-BE49-F238E27FC236}">
                <a16:creationId xmlns:a16="http://schemas.microsoft.com/office/drawing/2014/main" id="{B5A4AA0F-3024-2E8A-A33F-BFB52EBA7766}"/>
              </a:ext>
            </a:extLst>
          </p:cNvPr>
          <p:cNvSpPr>
            <a:spLocks noGrp="1"/>
          </p:cNvSpPr>
          <p:nvPr>
            <p:ph type="sldNum" sz="quarter" idx="12"/>
          </p:nvPr>
        </p:nvSpPr>
        <p:spPr/>
        <p:txBody>
          <a:bodyPr/>
          <a:lstStyle/>
          <a:p>
            <a:fld id="{326144ED-908B-441E-9CC6-1D3857D5E3E8}" type="slidenum">
              <a:rPr lang="fr-FR" smtClean="0"/>
              <a:t>36</a:t>
            </a:fld>
            <a:endParaRPr lang="fr-FR"/>
          </a:p>
        </p:txBody>
      </p:sp>
      <p:sp>
        <p:nvSpPr>
          <p:cNvPr id="2" name="Espace réservé de la date 4">
            <a:extLst>
              <a:ext uri="{FF2B5EF4-FFF2-40B4-BE49-F238E27FC236}">
                <a16:creationId xmlns:a16="http://schemas.microsoft.com/office/drawing/2014/main" id="{D32AED7B-AD7B-2C59-75C2-1ADAA3FC10FD}"/>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2266636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7784" y="434217"/>
            <a:ext cx="3915072" cy="350714"/>
          </a:xfrm>
        </p:spPr>
        <p:txBody>
          <a:bodyPr>
            <a:noAutofit/>
          </a:bodyPr>
          <a:lstStyle/>
          <a:p>
            <a:r>
              <a:rPr lang="fr-FR" sz="1800" dirty="0">
                <a:solidFill>
                  <a:schemeClr val="bg1"/>
                </a:solidFill>
              </a:rPr>
              <a:t>Merci pour votre attention…</a:t>
            </a:r>
          </a:p>
        </p:txBody>
      </p:sp>
      <p:sp>
        <p:nvSpPr>
          <p:cNvPr id="6" name="Espace réservé du numéro de diapositive 5"/>
          <p:cNvSpPr>
            <a:spLocks noGrp="1"/>
          </p:cNvSpPr>
          <p:nvPr>
            <p:ph type="sldNum" sz="quarter" idx="12"/>
          </p:nvPr>
        </p:nvSpPr>
        <p:spPr/>
        <p:txBody>
          <a:bodyPr/>
          <a:lstStyle/>
          <a:p>
            <a:fld id="{326144ED-908B-441E-9CC6-1D3857D5E3E8}" type="slidenum">
              <a:rPr lang="fr-FR" smtClean="0"/>
              <a:t>37</a:t>
            </a:fld>
            <a:endParaRPr lang="fr-FR" dirty="0"/>
          </a:p>
        </p:txBody>
      </p:sp>
      <p:pic>
        <p:nvPicPr>
          <p:cNvPr id="12" name="Espace réservé pour une image  11">
            <a:extLst>
              <a:ext uri="{FF2B5EF4-FFF2-40B4-BE49-F238E27FC236}">
                <a16:creationId xmlns:a16="http://schemas.microsoft.com/office/drawing/2014/main" id="{4CB713B6-29D9-EBFE-0F6D-5AF3EC9ABF1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6667" r="16667"/>
          <a:stretch>
            <a:fillRect/>
          </a:stretch>
        </p:blipFill>
        <p:spPr>
          <a:xfrm>
            <a:off x="1828800" y="1473018"/>
            <a:ext cx="5486400" cy="4114800"/>
          </a:xfrm>
        </p:spPr>
      </p:pic>
      <p:sp>
        <p:nvSpPr>
          <p:cNvPr id="3" name="Espace réservé de la date 4">
            <a:extLst>
              <a:ext uri="{FF2B5EF4-FFF2-40B4-BE49-F238E27FC236}">
                <a16:creationId xmlns:a16="http://schemas.microsoft.com/office/drawing/2014/main" id="{3EA4E22D-3398-73F3-9AC3-B7F3D8803EA5}"/>
              </a:ext>
            </a:extLst>
          </p:cNvPr>
          <p:cNvSpPr>
            <a:spLocks noGrp="1"/>
          </p:cNvSpPr>
          <p:nvPr>
            <p:ph type="dt" sz="half" idx="10"/>
          </p:nvPr>
        </p:nvSpPr>
        <p:spPr>
          <a:xfrm>
            <a:off x="0" y="6468795"/>
            <a:ext cx="1152128" cy="365125"/>
          </a:xfrm>
        </p:spPr>
        <p:txBody>
          <a:bodyPr/>
          <a:lstStyle/>
          <a:p>
            <a:fld id="{0BB93534-BA58-42EB-B657-21167117FA89}" type="datetime1">
              <a:rPr lang="fr-FR" sz="1100" smtClean="0"/>
              <a:pPr/>
              <a:t>31/01/2024</a:t>
            </a:fld>
            <a:endParaRPr lang="fr-FR" dirty="0"/>
          </a:p>
        </p:txBody>
      </p:sp>
    </p:spTree>
    <p:extLst>
      <p:ext uri="{BB962C8B-B14F-4D97-AF65-F5344CB8AC3E}">
        <p14:creationId xmlns:p14="http://schemas.microsoft.com/office/powerpoint/2010/main" val="3828014307"/>
      </p:ext>
    </p:extLst>
  </p:cSld>
  <p:clrMapOvr>
    <a:masterClrMapping/>
  </p:clrMapOvr>
</p:sld>
</file>

<file path=ppt/theme/theme1.xml><?xml version="1.0" encoding="utf-8"?>
<a:theme xmlns:a="http://schemas.openxmlformats.org/drawingml/2006/main" name="Modele power 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ersonnalisé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Modele power point</Template>
  <TotalTime>5348</TotalTime>
  <Words>1425</Words>
  <Application>Microsoft Office PowerPoint</Application>
  <PresentationFormat>Affichage à l'écran (4:3)</PresentationFormat>
  <Paragraphs>312</Paragraphs>
  <Slides>37</Slides>
  <Notes>0</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37</vt:i4>
      </vt:variant>
    </vt:vector>
  </HeadingPairs>
  <TitlesOfParts>
    <vt:vector size="46" baseType="lpstr">
      <vt:lpstr>Arial</vt:lpstr>
      <vt:lpstr>Calibri</vt:lpstr>
      <vt:lpstr>Century Gothic</vt:lpstr>
      <vt:lpstr>Tahoma</vt:lpstr>
      <vt:lpstr>Times New Roman</vt:lpstr>
      <vt:lpstr>Univers LT Std</vt:lpstr>
      <vt:lpstr>Wingdings</vt:lpstr>
      <vt:lpstr>Modele power point</vt:lpstr>
      <vt:lpstr>Conception personnalisée</vt:lpstr>
      <vt:lpstr>L’Anatomie Pathologique :  quelle est cette activité inconnue mais pourtant indispensable ? </vt:lpstr>
      <vt:lpstr>Plan</vt:lpstr>
      <vt:lpstr>La spécialité</vt:lpstr>
      <vt:lpstr>Démographie</vt:lpstr>
      <vt:lpstr>Mode d’exercice</vt:lpstr>
      <vt:lpstr>Définition</vt:lpstr>
      <vt:lpstr>Définition</vt:lpstr>
      <vt:lpstr>En pratique </vt:lpstr>
      <vt:lpstr>Situation réglementaire  instable et complexe</vt:lpstr>
      <vt:lpstr>Rapport ministériel ACP avril 2012</vt:lpstr>
      <vt:lpstr>Ordonnance n° 2010-49 du 13 janvier 2010 relative à la biologie médicale</vt:lpstr>
      <vt:lpstr>Loi n° 2013-442 du 30 mai 2013 portant réforme de la biologie médicale</vt:lpstr>
      <vt:lpstr>Le circuit des prélèvements</vt:lpstr>
      <vt:lpstr>Le circuit des prélèvements </vt:lpstr>
      <vt:lpstr> </vt:lpstr>
      <vt:lpstr>Les différentes activités réalisées dans les laboratoires/Cabinets médicaux d’ACP </vt:lpstr>
      <vt:lpstr>Cytologie Gynécologique</vt:lpstr>
      <vt:lpstr>La cytologie digitale</vt:lpstr>
      <vt:lpstr>Virologie</vt:lpstr>
      <vt:lpstr>Cytologie Spéciale</vt:lpstr>
      <vt:lpstr>Histologie</vt:lpstr>
      <vt:lpstr>Histologie</vt:lpstr>
      <vt:lpstr>Histologie</vt:lpstr>
      <vt:lpstr>Histologie</vt:lpstr>
      <vt:lpstr>Histologie : techniques d’immunohistochimie</vt:lpstr>
      <vt:lpstr>Génétique somatique</vt:lpstr>
      <vt:lpstr>Archivage</vt:lpstr>
      <vt:lpstr>Présentation PowerPoint</vt:lpstr>
      <vt:lpstr>Présentation PowerPoint</vt:lpstr>
      <vt:lpstr>Les enjeux actuels de la profession</vt:lpstr>
      <vt:lpstr>Démographie</vt:lpstr>
      <vt:lpstr>Transition Numérique/IA</vt:lpstr>
      <vt:lpstr>Biologie moléculaire des tumeurs /enjeu de la génétique somatique/PCR ciblée</vt:lpstr>
      <vt:lpstr>Biologie moléculaire des tumeurs /enjeu de la génétique somatique : NGS</vt:lpstr>
      <vt:lpstr>FORMOL</vt:lpstr>
      <vt:lpstr>Mouvements de regroupement/financiarisation</vt:lpstr>
      <vt:lpstr>Merci pour votre attention…</vt:lpstr>
    </vt:vector>
  </TitlesOfParts>
  <Company>Centre de Pathologie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Revue de Processus</dc:title>
  <dc:creator>GJ</dc:creator>
  <cp:lastModifiedBy>LEGRAND, Line (DGS/PP/PP1)</cp:lastModifiedBy>
  <cp:revision>401</cp:revision>
  <cp:lastPrinted>2014-12-01T11:23:05Z</cp:lastPrinted>
  <dcterms:created xsi:type="dcterms:W3CDTF">2013-11-28T09:48:10Z</dcterms:created>
  <dcterms:modified xsi:type="dcterms:W3CDTF">2024-01-31T16:24:42Z</dcterms:modified>
</cp:coreProperties>
</file>