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106" d="100"/>
          <a:sy n="106" d="100"/>
        </p:scale>
        <p:origin x="126"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vfiler1.ac.intranet.sante.gouv.fr\DGScommun$\PP\PP1\Biologie%20-%20PNCS\Biologie%20m&#233;dicale\04%20-%20S&#233;minaire%20des%20r&#233;f&#233;rents%20ARS%20BM\2024\Questionnaire\Questionnaire%20-%20post%20s&#233;minaire%20Biologie(Form1).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vfiler1.ac.intranet.sante.gouv.fr\DGScommun$\PP\PP1\Biologie%20-%20PNCS\Biologie%20m&#233;dicale\04%20-%20S&#233;minaire%20des%20r&#233;f&#233;rents%20ARS%20BM\2024\Questionnaire\Questionnaire%20-%20post%20s&#233;minaire%20Biologie(Form1).csv"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vfiler1.ac.intranet.sante.gouv.fr\DGScommun$\PP\PP1\Biologie%20-%20PNCS\Biologie%20m&#233;dicale\04%20-%20S&#233;minaire%20des%20r&#233;f&#233;rents%20ARS%20BM\2024\Questionnaire\Questionnaire%20-%20post%20s&#233;minaire%20Biologie(Form1).csv"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vfiler1.ac.intranet.sante.gouv.fr\DGScommun$\PP\PP1\Biologie%20-%20PNCS\Biologie%20m&#233;dicale\04%20-%20S&#233;minaire%20des%20r&#233;f&#233;rents%20ARS%20BM\2024\Questionnaire\Questionnaire%20-%20post%20s&#233;minaire%20Biologie(Form1).csv"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'Pour mise en forme'!$C$35</c:f>
              <c:strCache>
                <c:ptCount val="1"/>
                <c:pt idx="0">
                  <c:v>Etes-vous satisfait de l'organisation de cette journée? </c:v>
                </c:pt>
              </c:strCache>
            </c:strRef>
          </c:tx>
          <c:spPr>
            <a:solidFill>
              <a:srgbClr val="00B050"/>
            </a:solidFill>
            <a:ln>
              <a:noFill/>
            </a:ln>
            <a:effectLst/>
          </c:spPr>
          <c:invertIfNegative val="0"/>
          <c:dPt>
            <c:idx val="1"/>
            <c:invertIfNegative val="0"/>
            <c:bubble3D val="0"/>
            <c:spPr>
              <a:solidFill>
                <a:srgbClr val="92D050"/>
              </a:solidFill>
              <a:ln>
                <a:noFill/>
              </a:ln>
              <a:effectLst/>
            </c:spPr>
            <c:extLst>
              <c:ext xmlns:c16="http://schemas.microsoft.com/office/drawing/2014/chart" uri="{C3380CC4-5D6E-409C-BE32-E72D297353CC}">
                <c16:uniqueId val="{00000001-087A-4B13-8D96-7B50E8058ACB}"/>
              </c:ext>
            </c:extLst>
          </c:dPt>
          <c:cat>
            <c:strRef>
              <c:f>'Pour mise en forme'!$B$36:$B$38</c:f>
              <c:strCache>
                <c:ptCount val="3"/>
                <c:pt idx="0">
                  <c:v>Notes inférieures ou égales à 4</c:v>
                </c:pt>
                <c:pt idx="1">
                  <c:v>Notes entre 5 et 7</c:v>
                </c:pt>
                <c:pt idx="2">
                  <c:v>Notes entre 8 et 10</c:v>
                </c:pt>
              </c:strCache>
            </c:strRef>
          </c:cat>
          <c:val>
            <c:numRef>
              <c:f>'Pour mise en forme'!$C$36:$C$38</c:f>
              <c:numCache>
                <c:formatCode>General</c:formatCode>
                <c:ptCount val="3"/>
                <c:pt idx="0">
                  <c:v>0</c:v>
                </c:pt>
                <c:pt idx="1">
                  <c:v>7</c:v>
                </c:pt>
                <c:pt idx="2">
                  <c:v>12</c:v>
                </c:pt>
              </c:numCache>
            </c:numRef>
          </c:val>
          <c:extLst>
            <c:ext xmlns:c16="http://schemas.microsoft.com/office/drawing/2014/chart" uri="{C3380CC4-5D6E-409C-BE32-E72D297353CC}">
              <c16:uniqueId val="{00000000-087A-4B13-8D96-7B50E8058ACB}"/>
            </c:ext>
          </c:extLst>
        </c:ser>
        <c:dLbls>
          <c:showLegendKey val="0"/>
          <c:showVal val="0"/>
          <c:showCatName val="0"/>
          <c:showSerName val="0"/>
          <c:showPercent val="0"/>
          <c:showBubbleSize val="0"/>
        </c:dLbls>
        <c:gapWidth val="219"/>
        <c:overlap val="-27"/>
        <c:axId val="660368184"/>
        <c:axId val="660368512"/>
      </c:barChart>
      <c:catAx>
        <c:axId val="660368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60368512"/>
        <c:crosses val="autoZero"/>
        <c:auto val="1"/>
        <c:lblAlgn val="ctr"/>
        <c:lblOffset val="100"/>
        <c:noMultiLvlLbl val="0"/>
      </c:catAx>
      <c:valAx>
        <c:axId val="66036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603681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'Pour mise en forme'!$E$35</c:f>
              <c:strCache>
                <c:ptCount val="1"/>
                <c:pt idx="0">
                  <c:v>La durée de la journée vous a-t-elle semblée adaptée? </c:v>
                </c:pt>
              </c:strCache>
            </c:strRef>
          </c:tx>
          <c:spPr>
            <a:solidFill>
              <a:schemeClr val="accent1"/>
            </a:solidFill>
            <a:ln>
              <a:noFill/>
            </a:ln>
            <a:effectLst/>
          </c:spPr>
          <c:invertIfNegative val="0"/>
          <c:dPt>
            <c:idx val="0"/>
            <c:invertIfNegative val="0"/>
            <c:bubble3D val="0"/>
            <c:spPr>
              <a:solidFill>
                <a:srgbClr val="FFFF00"/>
              </a:solidFill>
              <a:ln>
                <a:noFill/>
              </a:ln>
              <a:effectLst/>
            </c:spPr>
            <c:extLst>
              <c:ext xmlns:c16="http://schemas.microsoft.com/office/drawing/2014/chart" uri="{C3380CC4-5D6E-409C-BE32-E72D297353CC}">
                <c16:uniqueId val="{00000001-A4C3-4CB7-9981-368ACCA6C14F}"/>
              </c:ext>
            </c:extLst>
          </c:dPt>
          <c:dPt>
            <c:idx val="1"/>
            <c:invertIfNegative val="0"/>
            <c:bubble3D val="0"/>
            <c:spPr>
              <a:solidFill>
                <a:srgbClr val="92D050"/>
              </a:solidFill>
              <a:ln>
                <a:noFill/>
              </a:ln>
              <a:effectLst/>
            </c:spPr>
            <c:extLst>
              <c:ext xmlns:c16="http://schemas.microsoft.com/office/drawing/2014/chart" uri="{C3380CC4-5D6E-409C-BE32-E72D297353CC}">
                <c16:uniqueId val="{00000002-A4C3-4CB7-9981-368ACCA6C14F}"/>
              </c:ext>
            </c:extLst>
          </c:dPt>
          <c:dPt>
            <c:idx val="2"/>
            <c:invertIfNegative val="0"/>
            <c:bubble3D val="0"/>
            <c:spPr>
              <a:solidFill>
                <a:srgbClr val="00B050"/>
              </a:solidFill>
              <a:ln>
                <a:noFill/>
              </a:ln>
              <a:effectLst/>
            </c:spPr>
            <c:extLst>
              <c:ext xmlns:c16="http://schemas.microsoft.com/office/drawing/2014/chart" uri="{C3380CC4-5D6E-409C-BE32-E72D297353CC}">
                <c16:uniqueId val="{00000003-A4C3-4CB7-9981-368ACCA6C14F}"/>
              </c:ext>
            </c:extLst>
          </c:dPt>
          <c:cat>
            <c:strRef>
              <c:f>'Pour mise en forme'!$D$36:$D$38</c:f>
              <c:strCache>
                <c:ptCount val="3"/>
                <c:pt idx="0">
                  <c:v>Notes inférieures ou égales à 4</c:v>
                </c:pt>
                <c:pt idx="1">
                  <c:v>Notes entre 5 et 7</c:v>
                </c:pt>
                <c:pt idx="2">
                  <c:v>Notes entre 8 et 10</c:v>
                </c:pt>
              </c:strCache>
            </c:strRef>
          </c:cat>
          <c:val>
            <c:numRef>
              <c:f>'Pour mise en forme'!$E$36:$E$38</c:f>
              <c:numCache>
                <c:formatCode>General</c:formatCode>
                <c:ptCount val="3"/>
                <c:pt idx="0">
                  <c:v>3</c:v>
                </c:pt>
                <c:pt idx="1">
                  <c:v>9</c:v>
                </c:pt>
                <c:pt idx="2">
                  <c:v>7</c:v>
                </c:pt>
              </c:numCache>
            </c:numRef>
          </c:val>
          <c:extLst>
            <c:ext xmlns:c16="http://schemas.microsoft.com/office/drawing/2014/chart" uri="{C3380CC4-5D6E-409C-BE32-E72D297353CC}">
              <c16:uniqueId val="{00000000-A4C3-4CB7-9981-368ACCA6C14F}"/>
            </c:ext>
          </c:extLst>
        </c:ser>
        <c:dLbls>
          <c:showLegendKey val="0"/>
          <c:showVal val="0"/>
          <c:showCatName val="0"/>
          <c:showSerName val="0"/>
          <c:showPercent val="0"/>
          <c:showBubbleSize val="0"/>
        </c:dLbls>
        <c:gapWidth val="219"/>
        <c:overlap val="-27"/>
        <c:axId val="637134200"/>
        <c:axId val="637133216"/>
      </c:barChart>
      <c:catAx>
        <c:axId val="637134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37133216"/>
        <c:crosses val="autoZero"/>
        <c:auto val="1"/>
        <c:lblAlgn val="ctr"/>
        <c:lblOffset val="100"/>
        <c:noMultiLvlLbl val="0"/>
      </c:catAx>
      <c:valAx>
        <c:axId val="63713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371342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'Pour mise en forme'!$G$35</c:f>
              <c:strCache>
                <c:ptCount val="1"/>
                <c:pt idx="0">
                  <c:v>Le programme était-il adapté à vos attentes? </c:v>
                </c:pt>
              </c:strCache>
            </c:strRef>
          </c:tx>
          <c:spPr>
            <a:solidFill>
              <a:schemeClr val="accent1"/>
            </a:solidFill>
            <a:ln>
              <a:noFill/>
            </a:ln>
            <a:effectLst/>
          </c:spPr>
          <c:invertIfNegative val="0"/>
          <c:dPt>
            <c:idx val="0"/>
            <c:invertIfNegative val="0"/>
            <c:bubble3D val="0"/>
            <c:spPr>
              <a:solidFill>
                <a:srgbClr val="FFFF00"/>
              </a:solidFill>
              <a:ln>
                <a:noFill/>
              </a:ln>
              <a:effectLst/>
            </c:spPr>
            <c:extLst>
              <c:ext xmlns:c16="http://schemas.microsoft.com/office/drawing/2014/chart" uri="{C3380CC4-5D6E-409C-BE32-E72D297353CC}">
                <c16:uniqueId val="{00000001-6740-493B-98B3-100D77953CAD}"/>
              </c:ext>
            </c:extLst>
          </c:dPt>
          <c:dPt>
            <c:idx val="1"/>
            <c:invertIfNegative val="0"/>
            <c:bubble3D val="0"/>
            <c:spPr>
              <a:solidFill>
                <a:srgbClr val="92D050"/>
              </a:solidFill>
              <a:ln>
                <a:noFill/>
              </a:ln>
              <a:effectLst/>
            </c:spPr>
            <c:extLst>
              <c:ext xmlns:c16="http://schemas.microsoft.com/office/drawing/2014/chart" uri="{C3380CC4-5D6E-409C-BE32-E72D297353CC}">
                <c16:uniqueId val="{00000002-6740-493B-98B3-100D77953CAD}"/>
              </c:ext>
            </c:extLst>
          </c:dPt>
          <c:dPt>
            <c:idx val="2"/>
            <c:invertIfNegative val="0"/>
            <c:bubble3D val="0"/>
            <c:spPr>
              <a:solidFill>
                <a:srgbClr val="00B050"/>
              </a:solidFill>
              <a:ln>
                <a:noFill/>
              </a:ln>
              <a:effectLst/>
            </c:spPr>
            <c:extLst>
              <c:ext xmlns:c16="http://schemas.microsoft.com/office/drawing/2014/chart" uri="{C3380CC4-5D6E-409C-BE32-E72D297353CC}">
                <c16:uniqueId val="{00000003-6740-493B-98B3-100D77953CAD}"/>
              </c:ext>
            </c:extLst>
          </c:dPt>
          <c:cat>
            <c:strRef>
              <c:f>'Pour mise en forme'!$F$36:$F$38</c:f>
              <c:strCache>
                <c:ptCount val="3"/>
                <c:pt idx="0">
                  <c:v>Notes inférieures ou égales à 4</c:v>
                </c:pt>
                <c:pt idx="1">
                  <c:v>Notes entre 5 et 7</c:v>
                </c:pt>
                <c:pt idx="2">
                  <c:v>Notes entre 8 et 10</c:v>
                </c:pt>
              </c:strCache>
            </c:strRef>
          </c:cat>
          <c:val>
            <c:numRef>
              <c:f>'Pour mise en forme'!$G$36:$G$38</c:f>
              <c:numCache>
                <c:formatCode>General</c:formatCode>
                <c:ptCount val="3"/>
                <c:pt idx="0">
                  <c:v>2</c:v>
                </c:pt>
                <c:pt idx="1">
                  <c:v>10</c:v>
                </c:pt>
                <c:pt idx="2">
                  <c:v>7</c:v>
                </c:pt>
              </c:numCache>
            </c:numRef>
          </c:val>
          <c:extLst>
            <c:ext xmlns:c16="http://schemas.microsoft.com/office/drawing/2014/chart" uri="{C3380CC4-5D6E-409C-BE32-E72D297353CC}">
              <c16:uniqueId val="{00000000-6740-493B-98B3-100D77953CAD}"/>
            </c:ext>
          </c:extLst>
        </c:ser>
        <c:dLbls>
          <c:showLegendKey val="0"/>
          <c:showVal val="0"/>
          <c:showCatName val="0"/>
          <c:showSerName val="0"/>
          <c:showPercent val="0"/>
          <c:showBubbleSize val="0"/>
        </c:dLbls>
        <c:gapWidth val="219"/>
        <c:overlap val="-27"/>
        <c:axId val="655894712"/>
        <c:axId val="655895040"/>
      </c:barChart>
      <c:catAx>
        <c:axId val="655894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55895040"/>
        <c:crosses val="autoZero"/>
        <c:auto val="1"/>
        <c:lblAlgn val="ctr"/>
        <c:lblOffset val="100"/>
        <c:noMultiLvlLbl val="0"/>
      </c:catAx>
      <c:valAx>
        <c:axId val="65589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558947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'Pour mise en forme'!$I$35</c:f>
              <c:strCache>
                <c:ptCount val="1"/>
                <c:pt idx="0">
                  <c:v>Etes-vous globalement satisfait de la qualité des interventions?</c:v>
                </c:pt>
              </c:strCache>
            </c:strRef>
          </c:tx>
          <c:spPr>
            <a:solidFill>
              <a:schemeClr val="accent1"/>
            </a:solidFill>
            <a:ln>
              <a:noFill/>
            </a:ln>
            <a:effectLst/>
          </c:spPr>
          <c:invertIfNegative val="0"/>
          <c:dPt>
            <c:idx val="0"/>
            <c:invertIfNegative val="0"/>
            <c:bubble3D val="0"/>
            <c:spPr>
              <a:solidFill>
                <a:srgbClr val="FFFF00"/>
              </a:solidFill>
              <a:ln>
                <a:noFill/>
              </a:ln>
              <a:effectLst/>
            </c:spPr>
            <c:extLst>
              <c:ext xmlns:c16="http://schemas.microsoft.com/office/drawing/2014/chart" uri="{C3380CC4-5D6E-409C-BE32-E72D297353CC}">
                <c16:uniqueId val="{00000001-9D67-41CA-8442-6463612AF3E4}"/>
              </c:ext>
            </c:extLst>
          </c:dPt>
          <c:dPt>
            <c:idx val="1"/>
            <c:invertIfNegative val="0"/>
            <c:bubble3D val="0"/>
            <c:spPr>
              <a:solidFill>
                <a:srgbClr val="92D050"/>
              </a:solidFill>
              <a:ln>
                <a:noFill/>
              </a:ln>
              <a:effectLst/>
            </c:spPr>
            <c:extLst>
              <c:ext xmlns:c16="http://schemas.microsoft.com/office/drawing/2014/chart" uri="{C3380CC4-5D6E-409C-BE32-E72D297353CC}">
                <c16:uniqueId val="{00000002-9D67-41CA-8442-6463612AF3E4}"/>
              </c:ext>
            </c:extLst>
          </c:dPt>
          <c:dPt>
            <c:idx val="2"/>
            <c:invertIfNegative val="0"/>
            <c:bubble3D val="0"/>
            <c:spPr>
              <a:solidFill>
                <a:srgbClr val="00B050"/>
              </a:solidFill>
              <a:ln>
                <a:noFill/>
              </a:ln>
              <a:effectLst/>
            </c:spPr>
            <c:extLst>
              <c:ext xmlns:c16="http://schemas.microsoft.com/office/drawing/2014/chart" uri="{C3380CC4-5D6E-409C-BE32-E72D297353CC}">
                <c16:uniqueId val="{00000003-9D67-41CA-8442-6463612AF3E4}"/>
              </c:ext>
            </c:extLst>
          </c:dPt>
          <c:cat>
            <c:strRef>
              <c:f>'Pour mise en forme'!$H$36:$H$38</c:f>
              <c:strCache>
                <c:ptCount val="3"/>
                <c:pt idx="0">
                  <c:v>Notes inférieures ou égales à 4</c:v>
                </c:pt>
                <c:pt idx="1">
                  <c:v>Notes entre 5 et 7</c:v>
                </c:pt>
                <c:pt idx="2">
                  <c:v>Notes entre 8 et 10</c:v>
                </c:pt>
              </c:strCache>
            </c:strRef>
          </c:cat>
          <c:val>
            <c:numRef>
              <c:f>'Pour mise en forme'!$I$36:$I$38</c:f>
              <c:numCache>
                <c:formatCode>General</c:formatCode>
                <c:ptCount val="3"/>
                <c:pt idx="0">
                  <c:v>1</c:v>
                </c:pt>
                <c:pt idx="1">
                  <c:v>5</c:v>
                </c:pt>
                <c:pt idx="2">
                  <c:v>13</c:v>
                </c:pt>
              </c:numCache>
            </c:numRef>
          </c:val>
          <c:extLst>
            <c:ext xmlns:c16="http://schemas.microsoft.com/office/drawing/2014/chart" uri="{C3380CC4-5D6E-409C-BE32-E72D297353CC}">
              <c16:uniqueId val="{00000000-9D67-41CA-8442-6463612AF3E4}"/>
            </c:ext>
          </c:extLst>
        </c:ser>
        <c:dLbls>
          <c:showLegendKey val="0"/>
          <c:showVal val="0"/>
          <c:showCatName val="0"/>
          <c:showSerName val="0"/>
          <c:showPercent val="0"/>
          <c:showBubbleSize val="0"/>
        </c:dLbls>
        <c:gapWidth val="219"/>
        <c:overlap val="-27"/>
        <c:axId val="557753616"/>
        <c:axId val="557754272"/>
      </c:barChart>
      <c:catAx>
        <c:axId val="55775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57754272"/>
        <c:crosses val="autoZero"/>
        <c:auto val="1"/>
        <c:lblAlgn val="ctr"/>
        <c:lblOffset val="100"/>
        <c:noMultiLvlLbl val="0"/>
      </c:catAx>
      <c:valAx>
        <c:axId val="55775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577536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6E383BB3-40C3-4D65-A5C5-6B1A2B4FEA90}" type="datetimeFigureOut">
              <a:rPr lang="fr-FR" smtClean="0"/>
              <a:t>03/05/2024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670324-2515-49F8-8A1C-5D8BDE30C9F4}" type="slidenum">
              <a:rPr lang="fr-FR" smtClean="0"/>
              <a:t>‹N°›</a:t>
            </a:fld>
            <a:endParaRPr lang="fr-FR"/>
          </a:p>
        </p:txBody>
      </p:sp>
    </p:spTree>
    <p:extLst>
      <p:ext uri="{BB962C8B-B14F-4D97-AF65-F5344CB8AC3E}">
        <p14:creationId xmlns:p14="http://schemas.microsoft.com/office/powerpoint/2010/main" val="3722866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E383BB3-40C3-4D65-A5C5-6B1A2B4FEA90}" type="datetimeFigureOut">
              <a:rPr lang="fr-FR" smtClean="0"/>
              <a:t>03/05/2024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670324-2515-49F8-8A1C-5D8BDE30C9F4}" type="slidenum">
              <a:rPr lang="fr-FR" smtClean="0"/>
              <a:t>‹N°›</a:t>
            </a:fld>
            <a:endParaRPr lang="fr-FR"/>
          </a:p>
        </p:txBody>
      </p:sp>
    </p:spTree>
    <p:extLst>
      <p:ext uri="{BB962C8B-B14F-4D97-AF65-F5344CB8AC3E}">
        <p14:creationId xmlns:p14="http://schemas.microsoft.com/office/powerpoint/2010/main" val="696998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6E383BB3-40C3-4D65-A5C5-6B1A2B4FEA90}" type="datetimeFigureOut">
              <a:rPr lang="fr-FR" smtClean="0"/>
              <a:t>03/05/2024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670324-2515-49F8-8A1C-5D8BDE30C9F4}" type="slidenum">
              <a:rPr lang="fr-FR" smtClean="0"/>
              <a:t>‹N°›</a:t>
            </a:fld>
            <a:endParaRPr lang="fr-FR"/>
          </a:p>
        </p:txBody>
      </p:sp>
    </p:spTree>
    <p:extLst>
      <p:ext uri="{BB962C8B-B14F-4D97-AF65-F5344CB8AC3E}">
        <p14:creationId xmlns:p14="http://schemas.microsoft.com/office/powerpoint/2010/main" val="3280134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6E383BB3-40C3-4D65-A5C5-6B1A2B4FEA90}" type="datetimeFigureOut">
              <a:rPr lang="fr-FR" smtClean="0"/>
              <a:t>03/05/2024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C670324-2515-49F8-8A1C-5D8BDE30C9F4}" type="slidenum">
              <a:rPr lang="fr-FR" smtClean="0"/>
              <a:t>‹N°›</a:t>
            </a:fld>
            <a:endParaRPr lang="fr-FR"/>
          </a:p>
        </p:txBody>
      </p:sp>
    </p:spTree>
    <p:extLst>
      <p:ext uri="{BB962C8B-B14F-4D97-AF65-F5344CB8AC3E}">
        <p14:creationId xmlns:p14="http://schemas.microsoft.com/office/powerpoint/2010/main" val="2182134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6E383BB3-40C3-4D65-A5C5-6B1A2B4FEA90}" type="datetimeFigureOut">
              <a:rPr lang="fr-FR" smtClean="0"/>
              <a:t>03/05/2024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C670324-2515-49F8-8A1C-5D8BDE30C9F4}" type="slidenum">
              <a:rPr lang="fr-FR" smtClean="0"/>
              <a:t>‹N°›</a:t>
            </a:fld>
            <a:endParaRPr lang="fr-FR"/>
          </a:p>
        </p:txBody>
      </p:sp>
    </p:spTree>
    <p:extLst>
      <p:ext uri="{BB962C8B-B14F-4D97-AF65-F5344CB8AC3E}">
        <p14:creationId xmlns:p14="http://schemas.microsoft.com/office/powerpoint/2010/main" val="3787028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6E383BB3-40C3-4D65-A5C5-6B1A2B4FEA90}" type="datetimeFigureOut">
              <a:rPr lang="fr-FR" smtClean="0"/>
              <a:t>03/05/2024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C670324-2515-49F8-8A1C-5D8BDE30C9F4}" type="slidenum">
              <a:rPr lang="fr-FR" smtClean="0"/>
              <a:t>‹N°›</a:t>
            </a:fld>
            <a:endParaRPr lang="fr-FR"/>
          </a:p>
        </p:txBody>
      </p:sp>
    </p:spTree>
    <p:extLst>
      <p:ext uri="{BB962C8B-B14F-4D97-AF65-F5344CB8AC3E}">
        <p14:creationId xmlns:p14="http://schemas.microsoft.com/office/powerpoint/2010/main" val="669854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E383BB3-40C3-4D65-A5C5-6B1A2B4FEA90}" type="datetimeFigureOut">
              <a:rPr lang="fr-FR" smtClean="0"/>
              <a:t>03/05/2024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C670324-2515-49F8-8A1C-5D8BDE30C9F4}" type="slidenum">
              <a:rPr lang="fr-FR" smtClean="0"/>
              <a:t>‹N°›</a:t>
            </a:fld>
            <a:endParaRPr lang="fr-FR"/>
          </a:p>
        </p:txBody>
      </p:sp>
    </p:spTree>
    <p:extLst>
      <p:ext uri="{BB962C8B-B14F-4D97-AF65-F5344CB8AC3E}">
        <p14:creationId xmlns:p14="http://schemas.microsoft.com/office/powerpoint/2010/main" val="1812311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6E383BB3-40C3-4D65-A5C5-6B1A2B4FEA90}" type="datetimeFigureOut">
              <a:rPr lang="fr-FR" smtClean="0"/>
              <a:t>03/05/2024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C670324-2515-49F8-8A1C-5D8BDE30C9F4}" type="slidenum">
              <a:rPr lang="fr-FR" smtClean="0"/>
              <a:t>‹N°›</a:t>
            </a:fld>
            <a:endParaRPr lang="fr-FR"/>
          </a:p>
        </p:txBody>
      </p:sp>
    </p:spTree>
    <p:extLst>
      <p:ext uri="{BB962C8B-B14F-4D97-AF65-F5344CB8AC3E}">
        <p14:creationId xmlns:p14="http://schemas.microsoft.com/office/powerpoint/2010/main" val="2780611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6E383BB3-40C3-4D65-A5C5-6B1A2B4FEA90}" type="datetimeFigureOut">
              <a:rPr lang="fr-FR" smtClean="0"/>
              <a:t>03/05/2024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C670324-2515-49F8-8A1C-5D8BDE30C9F4}" type="slidenum">
              <a:rPr lang="fr-FR" smtClean="0"/>
              <a:t>‹N°›</a:t>
            </a:fld>
            <a:endParaRPr lang="fr-FR"/>
          </a:p>
        </p:txBody>
      </p:sp>
    </p:spTree>
    <p:extLst>
      <p:ext uri="{BB962C8B-B14F-4D97-AF65-F5344CB8AC3E}">
        <p14:creationId xmlns:p14="http://schemas.microsoft.com/office/powerpoint/2010/main" val="4127386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E383BB3-40C3-4D65-A5C5-6B1A2B4FEA90}" type="datetimeFigureOut">
              <a:rPr lang="fr-FR" smtClean="0"/>
              <a:t>03/05/2024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670324-2515-49F8-8A1C-5D8BDE30C9F4}" type="slidenum">
              <a:rPr lang="fr-FR" smtClean="0"/>
              <a:t>‹N°›</a:t>
            </a:fld>
            <a:endParaRPr lang="fr-FR"/>
          </a:p>
        </p:txBody>
      </p:sp>
    </p:spTree>
    <p:extLst>
      <p:ext uri="{BB962C8B-B14F-4D97-AF65-F5344CB8AC3E}">
        <p14:creationId xmlns:p14="http://schemas.microsoft.com/office/powerpoint/2010/main" val="4083962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E383BB3-40C3-4D65-A5C5-6B1A2B4FEA90}" type="datetimeFigureOut">
              <a:rPr lang="fr-FR" smtClean="0"/>
              <a:t>03/05/2024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C670324-2515-49F8-8A1C-5D8BDE30C9F4}" type="slidenum">
              <a:rPr lang="fr-FR" smtClean="0"/>
              <a:t>‹N°›</a:t>
            </a:fld>
            <a:endParaRPr lang="fr-FR"/>
          </a:p>
        </p:txBody>
      </p:sp>
    </p:spTree>
    <p:extLst>
      <p:ext uri="{BB962C8B-B14F-4D97-AF65-F5344CB8AC3E}">
        <p14:creationId xmlns:p14="http://schemas.microsoft.com/office/powerpoint/2010/main" val="1195100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383BB3-40C3-4D65-A5C5-6B1A2B4FEA90}" type="datetimeFigureOut">
              <a:rPr lang="fr-FR" smtClean="0"/>
              <a:t>03/05/2024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670324-2515-49F8-8A1C-5D8BDE30C9F4}" type="slidenum">
              <a:rPr lang="fr-FR" smtClean="0"/>
              <a:t>‹N°›</a:t>
            </a:fld>
            <a:endParaRPr lang="fr-FR"/>
          </a:p>
        </p:txBody>
      </p:sp>
    </p:spTree>
    <p:extLst>
      <p:ext uri="{BB962C8B-B14F-4D97-AF65-F5344CB8AC3E}">
        <p14:creationId xmlns:p14="http://schemas.microsoft.com/office/powerpoint/2010/main" val="26123273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3999" y="395854"/>
            <a:ext cx="9144000" cy="2387600"/>
          </a:xfrm>
        </p:spPr>
        <p:txBody>
          <a:bodyPr/>
          <a:lstStyle/>
          <a:p>
            <a:r>
              <a:rPr lang="fr-FR" dirty="0" smtClean="0"/>
              <a:t>Synthèse des retours sur la journée des référents ARS</a:t>
            </a:r>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9469" y="2783454"/>
            <a:ext cx="4253841" cy="3607257"/>
          </a:xfrm>
          <a:prstGeom prst="rect">
            <a:avLst/>
          </a:prstGeom>
        </p:spPr>
      </p:pic>
    </p:spTree>
    <p:extLst>
      <p:ext uri="{BB962C8B-B14F-4D97-AF65-F5344CB8AC3E}">
        <p14:creationId xmlns:p14="http://schemas.microsoft.com/office/powerpoint/2010/main" val="560748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dirty="0" smtClean="0"/>
              <a:t>Etes-vous satisfait de l'organisation de cette journée? </a:t>
            </a:r>
            <a:endParaRPr lang="fr-FR" dirty="0"/>
          </a:p>
        </p:txBody>
      </p:sp>
      <p:graphicFrame>
        <p:nvGraphicFramePr>
          <p:cNvPr id="14" name="Espace réservé du contenu 13"/>
          <p:cNvGraphicFramePr>
            <a:graphicFrameLocks noGrp="1"/>
          </p:cNvGraphicFramePr>
          <p:nvPr>
            <p:ph idx="1"/>
            <p:extLst>
              <p:ext uri="{D42A27DB-BD31-4B8C-83A1-F6EECF244321}">
                <p14:modId xmlns:p14="http://schemas.microsoft.com/office/powerpoint/2010/main" val="3608912936"/>
              </p:ext>
            </p:extLst>
          </p:nvPr>
        </p:nvGraphicFramePr>
        <p:xfrm>
          <a:off x="838200" y="1825625"/>
          <a:ext cx="10515600" cy="4185876"/>
        </p:xfrm>
        <a:graphic>
          <a:graphicData uri="http://schemas.openxmlformats.org/drawingml/2006/chart">
            <c:chart xmlns:c="http://schemas.openxmlformats.org/drawingml/2006/chart" xmlns:r="http://schemas.openxmlformats.org/officeDocument/2006/relationships" r:id="rId2"/>
          </a:graphicData>
        </a:graphic>
      </p:graphicFrame>
      <p:sp>
        <p:nvSpPr>
          <p:cNvPr id="15" name="ZoneTexte 14"/>
          <p:cNvSpPr txBox="1"/>
          <p:nvPr/>
        </p:nvSpPr>
        <p:spPr>
          <a:xfrm>
            <a:off x="923453" y="6147303"/>
            <a:ext cx="10221363" cy="523220"/>
          </a:xfrm>
          <a:prstGeom prst="rect">
            <a:avLst/>
          </a:prstGeom>
          <a:noFill/>
        </p:spPr>
        <p:txBody>
          <a:bodyPr wrap="square" rtlCol="0">
            <a:spAutoFit/>
          </a:bodyPr>
          <a:lstStyle/>
          <a:p>
            <a:r>
              <a:rPr lang="fr-FR" sz="1400" b="1" dirty="0" smtClean="0"/>
              <a:t>7 personnes ont mis une note entre 5 et 7</a:t>
            </a:r>
          </a:p>
          <a:p>
            <a:r>
              <a:rPr lang="fr-FR" sz="1400" b="1" dirty="0" smtClean="0"/>
              <a:t>12 personnes ont mis une note entre 8 et 10 </a:t>
            </a:r>
            <a:endParaRPr lang="fr-FR" sz="1400" b="1" dirty="0"/>
          </a:p>
        </p:txBody>
      </p:sp>
    </p:spTree>
    <p:extLst>
      <p:ext uri="{BB962C8B-B14F-4D97-AF65-F5344CB8AC3E}">
        <p14:creationId xmlns:p14="http://schemas.microsoft.com/office/powerpoint/2010/main" val="1027521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La durée de la journée vous a-t-elle semblée adaptée? </a:t>
            </a:r>
            <a:endParaRPr lang="fr-FR" dirty="0"/>
          </a:p>
        </p:txBody>
      </p:sp>
      <p:graphicFrame>
        <p:nvGraphicFramePr>
          <p:cNvPr id="6" name="Espace réservé du contenu 5"/>
          <p:cNvGraphicFramePr>
            <a:graphicFrameLocks noGrp="1"/>
          </p:cNvGraphicFramePr>
          <p:nvPr>
            <p:ph idx="1"/>
            <p:extLst>
              <p:ext uri="{D42A27DB-BD31-4B8C-83A1-F6EECF244321}">
                <p14:modId xmlns:p14="http://schemas.microsoft.com/office/powerpoint/2010/main" val="2584741096"/>
              </p:ext>
            </p:extLst>
          </p:nvPr>
        </p:nvGraphicFramePr>
        <p:xfrm>
          <a:off x="838200" y="1813099"/>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ZoneTexte 3"/>
          <p:cNvSpPr txBox="1"/>
          <p:nvPr/>
        </p:nvSpPr>
        <p:spPr>
          <a:xfrm>
            <a:off x="923453" y="6147303"/>
            <a:ext cx="10221363" cy="738664"/>
          </a:xfrm>
          <a:prstGeom prst="rect">
            <a:avLst/>
          </a:prstGeom>
          <a:noFill/>
        </p:spPr>
        <p:txBody>
          <a:bodyPr wrap="square" rtlCol="0">
            <a:spAutoFit/>
          </a:bodyPr>
          <a:lstStyle/>
          <a:p>
            <a:r>
              <a:rPr lang="fr-FR" sz="1400" b="1" dirty="0"/>
              <a:t>3</a:t>
            </a:r>
            <a:r>
              <a:rPr lang="fr-FR" sz="1400" b="1" dirty="0" smtClean="0"/>
              <a:t> </a:t>
            </a:r>
            <a:r>
              <a:rPr lang="fr-FR" sz="1400" b="1" dirty="0" smtClean="0"/>
              <a:t>personnes ont mis une note </a:t>
            </a:r>
            <a:r>
              <a:rPr lang="fr-FR" sz="1400" b="1" dirty="0" smtClean="0"/>
              <a:t>inférieure ou égale à 4</a:t>
            </a:r>
            <a:endParaRPr lang="fr-FR" sz="1400" b="1" dirty="0" smtClean="0"/>
          </a:p>
          <a:p>
            <a:r>
              <a:rPr lang="fr-FR" sz="1400" b="1" dirty="0"/>
              <a:t>9</a:t>
            </a:r>
            <a:r>
              <a:rPr lang="fr-FR" sz="1400" b="1" dirty="0" smtClean="0"/>
              <a:t> </a:t>
            </a:r>
            <a:r>
              <a:rPr lang="fr-FR" sz="1400" b="1" dirty="0" smtClean="0"/>
              <a:t>personnes ont mis une note entre </a:t>
            </a:r>
            <a:r>
              <a:rPr lang="fr-FR" sz="1400" b="1" dirty="0"/>
              <a:t>5</a:t>
            </a:r>
            <a:r>
              <a:rPr lang="fr-FR" sz="1400" b="1" dirty="0" smtClean="0"/>
              <a:t> </a:t>
            </a:r>
            <a:r>
              <a:rPr lang="fr-FR" sz="1400" b="1" dirty="0" smtClean="0"/>
              <a:t>et </a:t>
            </a:r>
            <a:r>
              <a:rPr lang="fr-FR" sz="1400" b="1" dirty="0" smtClean="0"/>
              <a:t>7</a:t>
            </a:r>
          </a:p>
          <a:p>
            <a:r>
              <a:rPr lang="fr-FR" sz="1400" b="1" dirty="0" smtClean="0"/>
              <a:t>7 personnes ont une note entre 8 et 10 </a:t>
            </a:r>
            <a:endParaRPr lang="fr-FR" sz="1400" b="1" dirty="0"/>
          </a:p>
        </p:txBody>
      </p:sp>
    </p:spTree>
    <p:extLst>
      <p:ext uri="{BB962C8B-B14F-4D97-AF65-F5344CB8AC3E}">
        <p14:creationId xmlns:p14="http://schemas.microsoft.com/office/powerpoint/2010/main" val="2040192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programme était-il adapté à vos attentes? </a:t>
            </a:r>
            <a:endParaRPr lang="fr-FR" dirty="0"/>
          </a:p>
        </p:txBody>
      </p:sp>
      <p:graphicFrame>
        <p:nvGraphicFramePr>
          <p:cNvPr id="6" name="Espace réservé du contenu 5"/>
          <p:cNvGraphicFramePr>
            <a:graphicFrameLocks noGrp="1"/>
          </p:cNvGraphicFramePr>
          <p:nvPr>
            <p:ph idx="1"/>
            <p:extLst>
              <p:ext uri="{D42A27DB-BD31-4B8C-83A1-F6EECF244321}">
                <p14:modId xmlns:p14="http://schemas.microsoft.com/office/powerpoint/2010/main" val="2606398613"/>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ZoneTexte 3"/>
          <p:cNvSpPr txBox="1"/>
          <p:nvPr/>
        </p:nvSpPr>
        <p:spPr>
          <a:xfrm>
            <a:off x="923453" y="6147303"/>
            <a:ext cx="10221363" cy="738664"/>
          </a:xfrm>
          <a:prstGeom prst="rect">
            <a:avLst/>
          </a:prstGeom>
          <a:noFill/>
        </p:spPr>
        <p:txBody>
          <a:bodyPr wrap="square" rtlCol="0">
            <a:spAutoFit/>
          </a:bodyPr>
          <a:lstStyle/>
          <a:p>
            <a:r>
              <a:rPr lang="fr-FR" sz="1400" b="1" dirty="0" smtClean="0"/>
              <a:t>2 personnes ont mis une note inférieure ou égale à 2</a:t>
            </a:r>
          </a:p>
          <a:p>
            <a:r>
              <a:rPr lang="fr-FR" sz="1400" b="1" dirty="0" smtClean="0"/>
              <a:t>10</a:t>
            </a:r>
            <a:r>
              <a:rPr lang="fr-FR" sz="1400" b="1" dirty="0" smtClean="0"/>
              <a:t> </a:t>
            </a:r>
            <a:r>
              <a:rPr lang="fr-FR" sz="1400" b="1" dirty="0" smtClean="0"/>
              <a:t>personnes ont mis une note entre 5 et 7</a:t>
            </a:r>
          </a:p>
          <a:p>
            <a:r>
              <a:rPr lang="fr-FR" sz="1400" b="1" dirty="0"/>
              <a:t>7</a:t>
            </a:r>
            <a:r>
              <a:rPr lang="fr-FR" sz="1400" b="1" dirty="0" smtClean="0"/>
              <a:t> </a:t>
            </a:r>
            <a:r>
              <a:rPr lang="fr-FR" sz="1400" b="1" dirty="0" smtClean="0"/>
              <a:t>personnes ont mis une note entre 8 et 10 </a:t>
            </a:r>
            <a:endParaRPr lang="fr-FR" sz="1400" b="1" dirty="0"/>
          </a:p>
        </p:txBody>
      </p:sp>
    </p:spTree>
    <p:extLst>
      <p:ext uri="{BB962C8B-B14F-4D97-AF65-F5344CB8AC3E}">
        <p14:creationId xmlns:p14="http://schemas.microsoft.com/office/powerpoint/2010/main" val="2741360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Etes-vous globalement satisfait de la qualité des interventions?</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849767338"/>
              </p:ext>
            </p:extLst>
          </p:nvPr>
        </p:nvGraphicFramePr>
        <p:xfrm>
          <a:off x="725466" y="1838151"/>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5" name="ZoneTexte 4"/>
          <p:cNvSpPr txBox="1"/>
          <p:nvPr/>
        </p:nvSpPr>
        <p:spPr>
          <a:xfrm>
            <a:off x="923453" y="6147303"/>
            <a:ext cx="10221363" cy="738664"/>
          </a:xfrm>
          <a:prstGeom prst="rect">
            <a:avLst/>
          </a:prstGeom>
          <a:noFill/>
        </p:spPr>
        <p:txBody>
          <a:bodyPr wrap="square" rtlCol="0">
            <a:spAutoFit/>
          </a:bodyPr>
          <a:lstStyle/>
          <a:p>
            <a:r>
              <a:rPr lang="fr-FR" sz="1400" b="1" dirty="0" smtClean="0"/>
              <a:t>1 personne a mis une note inférieure ou égale à 4</a:t>
            </a:r>
          </a:p>
          <a:p>
            <a:r>
              <a:rPr lang="fr-FR" sz="1400" b="1" dirty="0"/>
              <a:t>5</a:t>
            </a:r>
            <a:r>
              <a:rPr lang="fr-FR" sz="1400" b="1" dirty="0" smtClean="0"/>
              <a:t> </a:t>
            </a:r>
            <a:r>
              <a:rPr lang="fr-FR" sz="1400" b="1" dirty="0" smtClean="0"/>
              <a:t>personnes ont mis une note entre 5 et 7</a:t>
            </a:r>
          </a:p>
          <a:p>
            <a:r>
              <a:rPr lang="fr-FR" sz="1400" b="1" dirty="0" smtClean="0"/>
              <a:t>13 </a:t>
            </a:r>
            <a:r>
              <a:rPr lang="fr-FR" sz="1400" b="1" dirty="0" smtClean="0"/>
              <a:t>personnes ont mis une note entre 8 et 10 </a:t>
            </a:r>
            <a:endParaRPr lang="fr-FR" sz="1400" b="1" dirty="0"/>
          </a:p>
        </p:txBody>
      </p:sp>
    </p:spTree>
    <p:extLst>
      <p:ext uri="{BB962C8B-B14F-4D97-AF65-F5344CB8AC3E}">
        <p14:creationId xmlns:p14="http://schemas.microsoft.com/office/powerpoint/2010/main" val="1462257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Parmi les présentations, quels sujets auriez-vous </a:t>
            </a:r>
            <a:r>
              <a:rPr lang="fr-FR" dirty="0"/>
              <a:t>souhaité voir plus développé(s)?</a:t>
            </a:r>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16275" y="2605415"/>
            <a:ext cx="8299858" cy="2881896"/>
          </a:xfrm>
        </p:spPr>
      </p:pic>
    </p:spTree>
    <p:extLst>
      <p:ext uri="{BB962C8B-B14F-4D97-AF65-F5344CB8AC3E}">
        <p14:creationId xmlns:p14="http://schemas.microsoft.com/office/powerpoint/2010/main" val="1104404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00626"/>
            <a:ext cx="10991589" cy="2028890"/>
          </a:xfrm>
        </p:spPr>
        <p:txBody>
          <a:bodyPr>
            <a:normAutofit fontScale="90000"/>
          </a:bodyPr>
          <a:lstStyle/>
          <a:p>
            <a:pPr algn="just">
              <a:lnSpc>
                <a:spcPct val="100000"/>
              </a:lnSpc>
            </a:pPr>
            <a:r>
              <a:rPr lang="fr-FR" sz="3100" dirty="0"/>
              <a:t>Afin de constituer un temps fort annuel pour les référents Biologie, nous souhaiterions que ce séminaire ait lieu en présentiel une fois par an. Si d'autres sessions devaient se tenir courant de l'année, une participation </a:t>
            </a:r>
            <a:r>
              <a:rPr lang="fr-FR" sz="3100" dirty="0" smtClean="0"/>
              <a:t>en mode hybride serait proposée. Seriez-vous favorable à cette proposition? </a:t>
            </a:r>
            <a:endParaRPr lang="fr-FR"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53263" y="3344449"/>
            <a:ext cx="10013103" cy="2016691"/>
          </a:xfrm>
        </p:spPr>
      </p:pic>
    </p:spTree>
    <p:extLst>
      <p:ext uri="{BB962C8B-B14F-4D97-AF65-F5344CB8AC3E}">
        <p14:creationId xmlns:p14="http://schemas.microsoft.com/office/powerpoint/2010/main" val="3720589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Synthèse des commentaires et suggestions</a:t>
            </a:r>
            <a:endParaRPr lang="fr-FR" dirty="0"/>
          </a:p>
        </p:txBody>
      </p:sp>
      <p:sp>
        <p:nvSpPr>
          <p:cNvPr id="3" name="Espace réservé du contenu 2"/>
          <p:cNvSpPr>
            <a:spLocks noGrp="1"/>
          </p:cNvSpPr>
          <p:nvPr>
            <p:ph idx="1"/>
          </p:nvPr>
        </p:nvSpPr>
        <p:spPr/>
        <p:txBody>
          <a:bodyPr/>
          <a:lstStyle/>
          <a:p>
            <a:r>
              <a:rPr lang="fr-FR" dirty="0"/>
              <a:t>I</a:t>
            </a:r>
            <a:r>
              <a:rPr lang="fr-FR" dirty="0" smtClean="0"/>
              <a:t>l ressort principalement des commentaires un souhait </a:t>
            </a:r>
            <a:r>
              <a:rPr lang="fr-FR" dirty="0" smtClean="0"/>
              <a:t>d’avoir :</a:t>
            </a:r>
          </a:p>
          <a:p>
            <a:pPr lvl="1"/>
            <a:r>
              <a:rPr lang="fr-FR" dirty="0" smtClean="0"/>
              <a:t> plus </a:t>
            </a:r>
            <a:r>
              <a:rPr lang="fr-FR" dirty="0" smtClean="0"/>
              <a:t>de temps d'échanges entre ARS </a:t>
            </a:r>
            <a:r>
              <a:rPr lang="fr-FR" dirty="0" smtClean="0"/>
              <a:t>;</a:t>
            </a:r>
          </a:p>
          <a:p>
            <a:pPr lvl="1"/>
            <a:r>
              <a:rPr lang="fr-FR" dirty="0"/>
              <a:t>u</a:t>
            </a:r>
            <a:r>
              <a:rPr lang="fr-FR" dirty="0" smtClean="0"/>
              <a:t>n </a:t>
            </a:r>
            <a:r>
              <a:rPr lang="fr-FR" dirty="0" smtClean="0"/>
              <a:t>besoin d'harmonisation entre </a:t>
            </a:r>
            <a:r>
              <a:rPr lang="fr-FR" dirty="0" smtClean="0"/>
              <a:t>ARS, la </a:t>
            </a:r>
            <a:r>
              <a:rPr lang="fr-FR" dirty="0" smtClean="0"/>
              <a:t>biologie </a:t>
            </a:r>
            <a:r>
              <a:rPr lang="fr-FR" dirty="0" smtClean="0"/>
              <a:t>étant</a:t>
            </a:r>
            <a:r>
              <a:rPr lang="fr-FR" dirty="0" smtClean="0"/>
              <a:t> </a:t>
            </a:r>
            <a:r>
              <a:rPr lang="fr-FR" dirty="0" smtClean="0"/>
              <a:t>interrégionale voire nationale. </a:t>
            </a:r>
            <a:endParaRPr lang="fr-FR" dirty="0"/>
          </a:p>
        </p:txBody>
      </p:sp>
    </p:spTree>
    <p:extLst>
      <p:ext uri="{BB962C8B-B14F-4D97-AF65-F5344CB8AC3E}">
        <p14:creationId xmlns:p14="http://schemas.microsoft.com/office/powerpoint/2010/main" val="850481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8099" y="365125"/>
            <a:ext cx="11661731" cy="2115028"/>
          </a:xfrm>
        </p:spPr>
        <p:txBody>
          <a:bodyPr>
            <a:noAutofit/>
          </a:bodyPr>
          <a:lstStyle/>
          <a:p>
            <a:pPr algn="just"/>
            <a:r>
              <a:rPr lang="fr-FR" sz="2800" dirty="0" smtClean="0"/>
              <a:t>A l'issue du séminaire et lors du temps d'échanges, plusieurs thématiques susceptibles de faire l'objet d'un groupe de travail ont été identifiées conjointement (ARS et DGS).  Pour chaque thématique, merci de préciser le niveau de priorité ou cochez NON si vous considérez qu'un groupe de travail n'est pas nécessaire.</a:t>
            </a:r>
            <a:endParaRPr lang="fr-FR" sz="2800"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7430" y="2480153"/>
            <a:ext cx="8663068" cy="4048359"/>
          </a:xfrm>
        </p:spPr>
      </p:pic>
    </p:spTree>
    <p:extLst>
      <p:ext uri="{BB962C8B-B14F-4D97-AF65-F5344CB8AC3E}">
        <p14:creationId xmlns:p14="http://schemas.microsoft.com/office/powerpoint/2010/main" val="2488951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Avez-vous d'autres commentaires ou suggestions?</a:t>
            </a:r>
          </a:p>
        </p:txBody>
      </p:sp>
      <p:sp>
        <p:nvSpPr>
          <p:cNvPr id="3" name="Espace réservé du contenu 2"/>
          <p:cNvSpPr>
            <a:spLocks noGrp="1"/>
          </p:cNvSpPr>
          <p:nvPr>
            <p:ph idx="1"/>
          </p:nvPr>
        </p:nvSpPr>
        <p:spPr/>
        <p:txBody>
          <a:bodyPr>
            <a:normAutofit lnSpcReduction="10000"/>
          </a:bodyPr>
          <a:lstStyle/>
          <a:p>
            <a:r>
              <a:rPr lang="fr-FR" dirty="0" smtClean="0"/>
              <a:t>Textes aujourd’hui </a:t>
            </a:r>
            <a:r>
              <a:rPr lang="fr-FR" dirty="0" smtClean="0"/>
              <a:t>inadaptés ; </a:t>
            </a:r>
            <a:endParaRPr lang="fr-FR" dirty="0" smtClean="0"/>
          </a:p>
          <a:p>
            <a:r>
              <a:rPr lang="fr-FR" dirty="0" smtClean="0"/>
              <a:t>Une réforme est nécessaire </a:t>
            </a:r>
            <a:r>
              <a:rPr lang="fr-FR" dirty="0" smtClean="0"/>
              <a:t>;</a:t>
            </a:r>
            <a:endParaRPr lang="fr-FR" dirty="0" smtClean="0"/>
          </a:p>
          <a:p>
            <a:r>
              <a:rPr lang="fr-FR" dirty="0" smtClean="0"/>
              <a:t>Problèmes liés à la concentration des </a:t>
            </a:r>
            <a:r>
              <a:rPr lang="fr-FR" dirty="0" smtClean="0"/>
              <a:t>LBM ;</a:t>
            </a:r>
            <a:endParaRPr lang="fr-FR" dirty="0" smtClean="0"/>
          </a:p>
          <a:p>
            <a:r>
              <a:rPr lang="fr-FR" dirty="0" smtClean="0"/>
              <a:t>Nombreuses sollicitations des LBM, qui ont par ailleurs recours à des cabinets </a:t>
            </a:r>
            <a:r>
              <a:rPr lang="fr-FR" dirty="0" smtClean="0"/>
              <a:t>d’avocats ;</a:t>
            </a:r>
            <a:endParaRPr lang="fr-FR" dirty="0" smtClean="0"/>
          </a:p>
          <a:p>
            <a:r>
              <a:rPr lang="fr-FR" dirty="0"/>
              <a:t>U</a:t>
            </a:r>
            <a:r>
              <a:rPr lang="fr-FR" dirty="0" smtClean="0"/>
              <a:t>ne harmonisation nationale est nécessaire pour chacune des 6 thématiques </a:t>
            </a:r>
            <a:r>
              <a:rPr lang="fr-FR" dirty="0" smtClean="0"/>
              <a:t>proposées ;</a:t>
            </a:r>
            <a:endParaRPr lang="fr-FR" dirty="0" smtClean="0"/>
          </a:p>
          <a:p>
            <a:r>
              <a:rPr lang="fr-FR" dirty="0"/>
              <a:t>Pour la biologie délocalisée, il conviendrait que les ARS soient prêtes pour la fixation des lieux </a:t>
            </a:r>
            <a:r>
              <a:rPr lang="fr-FR" dirty="0" smtClean="0"/>
              <a:t>dès </a:t>
            </a:r>
            <a:r>
              <a:rPr lang="fr-FR" dirty="0"/>
              <a:t>la publication de l'arrêté en gestation depuis </a:t>
            </a:r>
            <a:r>
              <a:rPr lang="fr-FR"/>
              <a:t>3 </a:t>
            </a:r>
            <a:r>
              <a:rPr lang="fr-FR" smtClean="0"/>
              <a:t>ans,</a:t>
            </a:r>
            <a:endParaRPr lang="fr-FR" dirty="0"/>
          </a:p>
        </p:txBody>
      </p:sp>
    </p:spTree>
    <p:extLst>
      <p:ext uri="{BB962C8B-B14F-4D97-AF65-F5344CB8AC3E}">
        <p14:creationId xmlns:p14="http://schemas.microsoft.com/office/powerpoint/2010/main" val="190385031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TotalTime>
  <Words>386</Words>
  <Application>Microsoft Office PowerPoint</Application>
  <PresentationFormat>Grand écran</PresentationFormat>
  <Paragraphs>30</Paragraphs>
  <Slides>10</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10</vt:i4>
      </vt:variant>
    </vt:vector>
  </HeadingPairs>
  <TitlesOfParts>
    <vt:vector size="14" baseType="lpstr">
      <vt:lpstr>Arial</vt:lpstr>
      <vt:lpstr>Calibri</vt:lpstr>
      <vt:lpstr>Calibri Light</vt:lpstr>
      <vt:lpstr>Thème Office</vt:lpstr>
      <vt:lpstr>Synthèse des retours sur la journée des référents ARS</vt:lpstr>
      <vt:lpstr>Etes-vous satisfait de l'organisation de cette journée? </vt:lpstr>
      <vt:lpstr>La durée de la journée vous a-t-elle semblée adaptée? </vt:lpstr>
      <vt:lpstr>Le programme était-il adapté à vos attentes? </vt:lpstr>
      <vt:lpstr>Etes-vous globalement satisfait de la qualité des interventions?</vt:lpstr>
      <vt:lpstr>Parmi les présentations, quels sujets auriez-vous souhaité voir plus développé(s)?</vt:lpstr>
      <vt:lpstr>Afin de constituer un temps fort annuel pour les référents Biologie, nous souhaiterions que ce séminaire ait lieu en présentiel une fois par an. Si d'autres sessions devaient se tenir courant de l'année, une participation en mode hybride serait proposée. Seriez-vous favorable à cette proposition? </vt:lpstr>
      <vt:lpstr>Synthèse des commentaires et suggestions</vt:lpstr>
      <vt:lpstr>A l'issue du séminaire et lors du temps d'échanges, plusieurs thématiques susceptibles de faire l'objet d'un groupe de travail ont été identifiées conjointement (ARS et DGS).  Pour chaque thématique, merci de préciser le niveau de priorité ou cochez NON si vous considérez qu'un groupe de travail n'est pas nécessaire.</vt:lpstr>
      <vt:lpstr>Avez-vous d'autres commentaires ou suggestions?</vt:lpstr>
    </vt:vector>
  </TitlesOfParts>
  <Company>BPT/DNUM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CASTELLANOS, Marion ( DGS/PP/PP1)</dc:creator>
  <cp:lastModifiedBy>MESSINA-GOURLOT, Catherine (DGS/PP)</cp:lastModifiedBy>
  <cp:revision>14</cp:revision>
  <dcterms:created xsi:type="dcterms:W3CDTF">2024-04-29T10:12:00Z</dcterms:created>
  <dcterms:modified xsi:type="dcterms:W3CDTF">2024-05-03T14:31:08Z</dcterms:modified>
</cp:coreProperties>
</file>