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1"/>
    <p:sldMasterId id="2147483721" r:id="rId2"/>
  </p:sldMasterIdLst>
  <p:notesMasterIdLst>
    <p:notesMasterId r:id="rId15"/>
  </p:notesMasterIdLst>
  <p:handoutMasterIdLst>
    <p:handoutMasterId r:id="rId16"/>
  </p:handoutMasterIdLst>
  <p:sldIdLst>
    <p:sldId id="256" r:id="rId3"/>
    <p:sldId id="277" r:id="rId4"/>
    <p:sldId id="264" r:id="rId5"/>
    <p:sldId id="268" r:id="rId6"/>
    <p:sldId id="262" r:id="rId7"/>
    <p:sldId id="280" r:id="rId8"/>
    <p:sldId id="281" r:id="rId9"/>
    <p:sldId id="269" r:id="rId10"/>
    <p:sldId id="273" r:id="rId11"/>
    <p:sldId id="272" r:id="rId12"/>
    <p:sldId id="278" r:id="rId13"/>
    <p:sldId id="261" r:id="rId14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07" autoAdjust="0"/>
    <p:restoredTop sz="90470" autoAdjust="0"/>
  </p:normalViewPr>
  <p:slideViewPr>
    <p:cSldViewPr>
      <p:cViewPr>
        <p:scale>
          <a:sx n="60" d="100"/>
          <a:sy n="60" d="100"/>
        </p:scale>
        <p:origin x="-1488" y="-9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24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22591-E738-4323-A6DB-EE24796482BB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321EF-6747-4219-9B0C-B102BFA7C7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68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D8A81-A31F-4730-926C-64046591B48E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40363" cy="4468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565C8-0D48-46C5-B258-2CAA18D81A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536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565C8-0D48-46C5-B258-2CAA18D81A70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643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03648" y="2130425"/>
            <a:ext cx="7054552" cy="14700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088832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C0B95233-0BDE-4498-87CF-DB203F282B35}" type="datetime1">
              <a:rPr lang="fr-FR" smtClean="0"/>
              <a:pPr/>
              <a:t>09/03/2017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403648" y="6356350"/>
            <a:ext cx="1187152" cy="365125"/>
          </a:xfrm>
          <a:prstGeom prst="rect">
            <a:avLst/>
          </a:prstGeom>
        </p:spPr>
        <p:txBody>
          <a:bodyPr/>
          <a:lstStyle/>
          <a:p>
            <a:fld id="{E95EE25A-6520-4DBB-9066-A7958381285C}" type="datetime1">
              <a:rPr lang="fr-FR" smtClean="0"/>
              <a:pPr/>
              <a:t>09/03/2017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A72CB361-3E24-4A9D-B486-96CED1BA55A5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6B26704B-49D9-4BE9-A392-04F7238419E4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7AA46E05-0CF6-44A3-AE7D-9E013D04D837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72CA78AD-2107-49FD-98A7-AE707E377A1C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9CCE8C42-F193-4A1B-B24D-E4986854742E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48F36B8B-9B1E-461A-B51A-83842BBFD968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0723061F-2716-47A0-BC8C-0952A48D8987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6AAAAFB4-6D3D-42CE-BA9C-83F3C896A92B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CC2E3EB7-2290-4895-9CAF-92085F809A8A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/>
          <a:lstStyle/>
          <a:p>
            <a:fld id="{E95EE25A-6520-4DBB-9066-A7958381285C}" type="datetime1">
              <a:rPr lang="fr-FR" smtClean="0"/>
              <a:pPr/>
              <a:t>09/03/2017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4464496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  <a:prstGeom prst="rect">
            <a:avLst/>
          </a:prstGeom>
        </p:spPr>
        <p:txBody>
          <a:bodyPr/>
          <a:lstStyle/>
          <a:p>
            <a:fld id="{D38B23B4-D9DB-4075-B7E9-6571F1A86D8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881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7603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665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38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859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679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005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92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741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9155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955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4644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08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D63FD-5B3E-4AC4-A667-04C3563BA217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834A6-2B7B-4690-873F-7DD475D6D126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12"/>
          <a:stretch/>
        </p:blipFill>
        <p:spPr>
          <a:xfrm>
            <a:off x="0" y="-27383"/>
            <a:ext cx="9144000" cy="158948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23"/>
          <a:stretch/>
        </p:blipFill>
        <p:spPr>
          <a:xfrm>
            <a:off x="0" y="5986809"/>
            <a:ext cx="9144000" cy="8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4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315950"/>
            <a:ext cx="7776864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ENTREE </a:t>
            </a:r>
            <a:r>
              <a:rPr lang="fr-FR" sz="2800" b="1" dirty="0">
                <a:latin typeface="Arial" pitchFamily="34" charset="0"/>
                <a:cs typeface="Arial" pitchFamily="34" charset="0"/>
              </a:rPr>
              <a:t>DANS LA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DEMARCHE D’ACCREDITATION AVANT le 01/11/2016</a:t>
            </a:r>
            <a:br>
              <a:rPr lang="fr-FR" sz="2800" b="1" dirty="0" smtClean="0">
                <a:latin typeface="Arial" pitchFamily="34" charset="0"/>
                <a:cs typeface="Arial" pitchFamily="34" charset="0"/>
              </a:rPr>
            </a:br>
            <a:r>
              <a:rPr lang="fr-FR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2800" b="1" dirty="0" smtClean="0">
                <a:latin typeface="Arial" pitchFamily="34" charset="0"/>
                <a:cs typeface="Arial" pitchFamily="34" charset="0"/>
              </a:rPr>
            </a:b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Etude de cas – 2 LBM en Alsace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75656" y="21598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764704"/>
            <a:ext cx="763284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3 LBM ne sont pas entrés dans la démarche d’accréditation avant le 31/10/2016 en France</a:t>
            </a:r>
          </a:p>
          <a:p>
            <a:endParaRPr lang="fr-FR" sz="2400" dirty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sz="2400" b="1" dirty="0" smtClean="0"/>
              <a:t>2 en Alsace</a:t>
            </a:r>
          </a:p>
          <a:p>
            <a:r>
              <a:rPr lang="fr-FR" sz="2400" dirty="0"/>
              <a:t>	</a:t>
            </a:r>
            <a:r>
              <a:rPr lang="fr-FR" sz="2400" dirty="0" smtClean="0"/>
              <a:t>	Laboratoire KCO</a:t>
            </a:r>
          </a:p>
          <a:p>
            <a:r>
              <a:rPr lang="fr-FR" sz="2400" dirty="0"/>
              <a:t>	</a:t>
            </a:r>
            <a:r>
              <a:rPr lang="fr-FR" sz="2400" dirty="0" smtClean="0"/>
              <a:t>	3 sites analytiques, 3 biologistes, 24 salariés</a:t>
            </a:r>
          </a:p>
          <a:p>
            <a:endParaRPr lang="fr-FR" sz="2400" dirty="0"/>
          </a:p>
          <a:p>
            <a:r>
              <a:rPr lang="fr-FR" sz="2400" dirty="0" smtClean="0"/>
              <a:t>		Laboratoire Podevin</a:t>
            </a:r>
          </a:p>
          <a:p>
            <a:r>
              <a:rPr lang="fr-FR" sz="2400" dirty="0"/>
              <a:t>	</a:t>
            </a:r>
            <a:r>
              <a:rPr lang="fr-FR" sz="2400" dirty="0" smtClean="0"/>
              <a:t>	1 site, 1 biologiste, 2 salariés</a:t>
            </a:r>
          </a:p>
          <a:p>
            <a:endParaRPr lang="fr-FR" sz="2400" dirty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sz="2400" b="1" dirty="0" smtClean="0"/>
              <a:t>1 </a:t>
            </a:r>
            <a:r>
              <a:rPr lang="fr-FR" sz="2400" b="1" dirty="0"/>
              <a:t>en PACA </a:t>
            </a:r>
            <a:endParaRPr lang="fr-FR" sz="2400" b="1" dirty="0" smtClean="0"/>
          </a:p>
          <a:p>
            <a:pPr marL="1200150" lvl="2" indent="-285750">
              <a:buFont typeface="Wingdings" panose="05000000000000000000" pitchFamily="2" charset="2"/>
              <a:buChar char="ü"/>
            </a:pPr>
            <a:endParaRPr lang="fr-FR" sz="2400" b="1" dirty="0"/>
          </a:p>
          <a:p>
            <a:pPr marL="0" lvl="2"/>
            <a:r>
              <a:rPr lang="fr-FR" sz="2800" b="1" dirty="0" smtClean="0">
                <a:sym typeface="Wingdings" panose="05000000000000000000" pitchFamily="2" charset="2"/>
              </a:rPr>
              <a:t></a:t>
            </a:r>
            <a:r>
              <a:rPr lang="fr-FR" sz="2800" dirty="0"/>
              <a:t> </a:t>
            </a:r>
            <a:r>
              <a:rPr lang="fr-FR" sz="2800" b="1" dirty="0"/>
              <a:t>Cessation </a:t>
            </a:r>
            <a:r>
              <a:rPr lang="fr-FR" sz="2800" b="1" dirty="0" smtClean="0"/>
              <a:t>de leurs activités </a:t>
            </a:r>
            <a:r>
              <a:rPr lang="fr-FR" sz="2800" b="1" dirty="0"/>
              <a:t>le </a:t>
            </a:r>
            <a:r>
              <a:rPr lang="fr-FR" sz="2800" b="1" dirty="0" smtClean="0"/>
              <a:t>01/11/2016 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2561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3408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r-FR" sz="3600" dirty="0" smtClean="0"/>
              <a:t>LBM Podevin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Courrier DGARS de mise en demeure de cesser de fonctionner 17/11/2016</a:t>
            </a:r>
          </a:p>
          <a:p>
            <a:endParaRPr lang="fr-FR" dirty="0" smtClean="0"/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	 arrêt à réception du courrier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	 procédure de vente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745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LBM KCO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764859"/>
              </p:ext>
            </p:extLst>
          </p:nvPr>
        </p:nvGraphicFramePr>
        <p:xfrm>
          <a:off x="467544" y="1340768"/>
          <a:ext cx="8229600" cy="33123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68152"/>
                <a:gridCol w="6861448"/>
              </a:tblGrid>
              <a:tr h="4565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 smtClean="0">
                          <a:effectLst/>
                        </a:rPr>
                        <a:t>Date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 smtClean="0">
                          <a:effectLst/>
                        </a:rPr>
                        <a:t>sujet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8717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effectLst/>
                        </a:rPr>
                        <a:t>12/11/2013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effectLst/>
                        </a:rPr>
                        <a:t>Courrier du COFRAC attestant de l'entrée du LBM KCO dans la démarche d'accréditation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8717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effectLst/>
                        </a:rPr>
                        <a:t>28/04/2014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effectLst/>
                        </a:rPr>
                        <a:t>Courriel du COFRAC attestant que la convention d'accréditation proposée a été signée et que le processus d'accréditation peut se poursuivre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02490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effectLst/>
                        </a:rPr>
                        <a:t>04/11/2015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effectLst/>
                        </a:rPr>
                        <a:t>Courrier du COFRAC informant de la </a:t>
                      </a:r>
                      <a:r>
                        <a:rPr lang="fr-FR" sz="1800" b="1" u="none" strike="noStrike" dirty="0">
                          <a:effectLst/>
                        </a:rPr>
                        <a:t>décision de ne pas prononcer l'accréditation du LBM KCO</a:t>
                      </a:r>
                      <a:r>
                        <a:rPr lang="fr-FR" sz="1800" u="none" strike="noStrike" dirty="0">
                          <a:effectLst/>
                        </a:rPr>
                        <a:t> et l'invitant à reprendre contact pour une nouvelle évaluation initiale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565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depuis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</a:t>
                      </a:r>
                      <a:r>
                        <a:rPr lang="fr-FR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nouvelles du LBM KCO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09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634082"/>
          </a:xfrm>
        </p:spPr>
        <p:txBody>
          <a:bodyPr>
            <a:normAutofit/>
          </a:bodyPr>
          <a:lstStyle/>
          <a:p>
            <a:r>
              <a:rPr lang="fr-FR" sz="3200" dirty="0" smtClean="0"/>
              <a:t>LBM KCO</a:t>
            </a:r>
            <a:endParaRPr lang="fr-FR" sz="32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0722682"/>
              </p:ext>
            </p:extLst>
          </p:nvPr>
        </p:nvGraphicFramePr>
        <p:xfrm>
          <a:off x="467544" y="1196752"/>
          <a:ext cx="8229600" cy="44964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440160"/>
                <a:gridCol w="6789440"/>
              </a:tblGrid>
              <a:tr h="4000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 smtClean="0">
                          <a:effectLst/>
                        </a:rPr>
                        <a:t>05/07/2016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 smtClean="0">
                          <a:effectLst/>
                        </a:rPr>
                        <a:t>Courriel déclaration DAI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9806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effectLst/>
                        </a:rPr>
                        <a:t>21/10/2016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>
                          <a:effectLst/>
                        </a:rPr>
                        <a:t>Courriel à M. GEMMINGER pour lui rappeler l'échéance du 31 octobre 2016 et les conditions à remplir pour pouvoir continuer à fonctionner au-delà de cette date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9806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effectLst/>
                        </a:rPr>
                        <a:t>24/10/2016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>
                          <a:effectLst/>
                        </a:rPr>
                        <a:t>Confirmation orale à M. GEMMINGER de l'impérieuse nécessité de remplir sans délai les conditions pour pouvoir continuer à fonctionner au-delà du 31 octobre 2016 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9806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>
                          <a:effectLst/>
                        </a:rPr>
                        <a:t>28/10/2016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effectLst/>
                        </a:rPr>
                        <a:t>Transmission par le LBM KCO au COFRAC de documents qui ne s'avèrent toutefois pas constituer une demande d'accréditation recevable en tant que telle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000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 smtClean="0">
                          <a:effectLst/>
                        </a:rPr>
                        <a:t>31/10/2016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 smtClean="0">
                          <a:effectLst/>
                        </a:rPr>
                        <a:t>Date limite dépôt dossier complet</a:t>
                      </a:r>
                      <a:r>
                        <a:rPr lang="fr-FR" sz="1800" u="none" strike="noStrike" baseline="0" dirty="0" smtClean="0">
                          <a:effectLst/>
                        </a:rPr>
                        <a:t> de demande </a:t>
                      </a:r>
                      <a:r>
                        <a:rPr lang="fr-FR" sz="1800" u="none" strike="noStrike" dirty="0" smtClean="0">
                          <a:effectLst/>
                        </a:rPr>
                        <a:t>d’accréditation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000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 smtClean="0">
                          <a:effectLst/>
                        </a:rPr>
                        <a:t>17/11/2016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 smtClean="0">
                          <a:effectLst/>
                        </a:rPr>
                        <a:t>Courrier ARS mise en demeure de cesser de fonctionner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0213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 smtClean="0">
                          <a:effectLst/>
                        </a:rPr>
                        <a:t>21/11/2017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u="none" strike="noStrike" dirty="0" smtClean="0">
                          <a:effectLst/>
                        </a:rPr>
                        <a:t>Courriel KCO demande recours hiérarchique auprès de la ministre de la santé</a:t>
                      </a:r>
                      <a:endParaRPr lang="fr-FR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88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3408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3200" dirty="0" smtClean="0"/>
              <a:t>LBM KCO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Courrier DGARS de mise </a:t>
            </a:r>
            <a:r>
              <a:rPr lang="fr-FR" dirty="0" smtClean="0"/>
              <a:t>en </a:t>
            </a:r>
            <a:r>
              <a:rPr lang="fr-FR" dirty="0"/>
              <a:t>demeure de cesser de fonctionner 17/11/2016</a:t>
            </a:r>
          </a:p>
          <a:p>
            <a:r>
              <a:rPr lang="fr-FR" dirty="0" smtClean="0"/>
              <a:t>Cessation théorique de son activité le 01/11/2017 ou au 18/11/2017</a:t>
            </a:r>
          </a:p>
          <a:p>
            <a:r>
              <a:rPr lang="fr-FR" dirty="0" smtClean="0"/>
              <a:t>Poursuite du fonctionnement</a:t>
            </a:r>
          </a:p>
          <a:p>
            <a:r>
              <a:rPr lang="fr-FR" dirty="0" smtClean="0"/>
              <a:t>Recours hiérarchique, autorisation de poursuivre le temps de déposer un dossier d’accréditation</a:t>
            </a:r>
          </a:p>
          <a:p>
            <a:r>
              <a:rPr lang="fr-FR" dirty="0" smtClean="0"/>
              <a:t>Conteste interprétation stricte du décret</a:t>
            </a:r>
          </a:p>
          <a:p>
            <a:r>
              <a:rPr lang="fr-FR" dirty="0" smtClean="0"/>
              <a:t>Soutien par SNJB</a:t>
            </a:r>
          </a:p>
          <a:p>
            <a:r>
              <a:rPr lang="fr-FR" dirty="0" smtClean="0"/>
              <a:t>Soutien maire (biologiste)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554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Débat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7544" y="1148744"/>
            <a:ext cx="4038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b="1" dirty="0" smtClean="0"/>
              <a:t>Ministère</a:t>
            </a:r>
          </a:p>
          <a:p>
            <a:pPr marL="0" indent="0">
              <a:buNone/>
            </a:pPr>
            <a:r>
              <a:rPr lang="fr-FR" sz="2000" dirty="0" smtClean="0"/>
              <a:t>Application immédiat de la mise en demeure</a:t>
            </a:r>
          </a:p>
          <a:p>
            <a:pPr marL="0" indent="0">
              <a:buNone/>
            </a:pPr>
            <a:r>
              <a:rPr lang="fr-FR" sz="2000" dirty="0" smtClean="0"/>
              <a:t>Texte décret connu</a:t>
            </a:r>
          </a:p>
          <a:p>
            <a:pPr marL="0" indent="0">
              <a:buNone/>
            </a:pPr>
            <a:r>
              <a:rPr lang="fr-FR" sz="2000" dirty="0" smtClean="0"/>
              <a:t>Ne pas créer de précédent</a:t>
            </a:r>
          </a:p>
          <a:p>
            <a:pPr marL="0" indent="0">
              <a:buNone/>
            </a:pPr>
            <a:r>
              <a:rPr lang="fr-FR" sz="2000" dirty="0" smtClean="0"/>
              <a:t>Identification des LBM hors du processus dès juillet 2016</a:t>
            </a:r>
            <a:endParaRPr lang="fr-FR" sz="20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4008" y="1148744"/>
            <a:ext cx="4038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b="1" dirty="0" smtClean="0"/>
              <a:t>ARS</a:t>
            </a:r>
          </a:p>
          <a:p>
            <a:pPr marL="0" indent="0">
              <a:buNone/>
            </a:pPr>
            <a:r>
              <a:rPr lang="fr-FR" sz="2000" dirty="0" smtClean="0"/>
              <a:t>Considérations locales</a:t>
            </a:r>
          </a:p>
          <a:p>
            <a:pPr marL="0" indent="0">
              <a:buNone/>
            </a:pPr>
            <a:r>
              <a:rPr lang="fr-FR" sz="2000" dirty="0" smtClean="0"/>
              <a:t>Emplois</a:t>
            </a:r>
          </a:p>
          <a:p>
            <a:pPr marL="0" indent="0">
              <a:buNone/>
            </a:pPr>
            <a:r>
              <a:rPr lang="fr-FR" sz="2000" dirty="0" smtClean="0"/>
              <a:t>Faible suivi par l’ARS des LBM risquant d’être hors processus</a:t>
            </a:r>
          </a:p>
          <a:p>
            <a:pPr marL="0" indent="0">
              <a:buNone/>
            </a:pPr>
            <a:r>
              <a:rPr lang="fr-FR" sz="2000" dirty="0" smtClean="0"/>
              <a:t>Application du décret ambiguë (dépôt dossier auprès du </a:t>
            </a:r>
            <a:r>
              <a:rPr lang="fr-FR" sz="2000" dirty="0" err="1" smtClean="0"/>
              <a:t>Cofrac</a:t>
            </a:r>
            <a:r>
              <a:rPr lang="fr-FR" sz="2000" dirty="0" smtClean="0"/>
              <a:t> entre avril 2015 et </a:t>
            </a:r>
            <a:r>
              <a:rPr lang="fr-FR" sz="2000" dirty="0" err="1" smtClean="0"/>
              <a:t>oct</a:t>
            </a:r>
            <a:r>
              <a:rPr lang="fr-FR" sz="2000" dirty="0" smtClean="0"/>
              <a:t> 2016)</a:t>
            </a:r>
          </a:p>
          <a:p>
            <a:pPr marL="0" indent="0">
              <a:buNone/>
            </a:pPr>
            <a:r>
              <a:rPr lang="fr-FR" sz="2000" dirty="0" smtClean="0"/>
              <a:t>Mise en œuvre brutale</a:t>
            </a:r>
          </a:p>
          <a:p>
            <a:pPr marL="0" indent="0">
              <a:buNone/>
            </a:pPr>
            <a:r>
              <a:rPr lang="fr-FR" sz="2000" dirty="0" smtClean="0"/>
              <a:t>Modalités pour cessation immédiate</a:t>
            </a:r>
            <a:endParaRPr lang="fr-FR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1259632" y="4869160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è"/>
            </a:pPr>
            <a:r>
              <a:rPr lang="fr-FR" sz="2400" b="1" dirty="0" smtClean="0">
                <a:sym typeface="Wingdings" panose="05000000000000000000" pitchFamily="2" charset="2"/>
              </a:rPr>
              <a:t>Inspection ARS décidée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 smtClean="0">
                <a:sym typeface="Wingdings" panose="05000000000000000000" pitchFamily="2" charset="2"/>
              </a:rPr>
              <a:t>Si « conforme » : suspension de la mise en demeure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 smtClean="0">
                <a:sym typeface="Wingdings" panose="05000000000000000000" pitchFamily="2" charset="2"/>
              </a:rPr>
              <a:t>Si « non conforme » : cessation de fonctionnement immédiat confirmée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3717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LBM KCO</a:t>
            </a:r>
            <a:endParaRPr lang="fr-FR" sz="32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026696"/>
              </p:ext>
            </p:extLst>
          </p:nvPr>
        </p:nvGraphicFramePr>
        <p:xfrm>
          <a:off x="457200" y="1600200"/>
          <a:ext cx="8229600" cy="3173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/>
                <a:gridCol w="6707088"/>
              </a:tblGrid>
              <a:tr h="370840">
                <a:tc>
                  <a:txBody>
                    <a:bodyPr/>
                    <a:lstStyle/>
                    <a:p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19/12/2016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Inspection ARS des 3 sites du LBM KCO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22/12/2016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Courrier DGARS suspendant la mise en demeure, le temps de déposer un dossier de fusion du LBM, jusqu’au 31/01/2017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31/01/2017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Courrier LBM</a:t>
                      </a:r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KCO / LBM des 4 vents : protocole d’accord de fusion</a:t>
                      </a:r>
                    </a:p>
                    <a:p>
                      <a:pPr algn="l" fontAlgn="ctr"/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calendrier prévisionnel : fusion effective au 30/06/2017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23/02/2017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Courrier DGARS suspendant la mise en demeure, le temps de la réalisation de la fusion du LBM, jusqu’au 30/06/2017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07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fr-FR" b="1" dirty="0" smtClean="0"/>
              <a:t>Bilan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Un LBM hors réglementation au 31/10/2016</a:t>
            </a:r>
          </a:p>
          <a:p>
            <a:r>
              <a:rPr lang="fr-FR" dirty="0" smtClean="0"/>
              <a:t>Obligation de fusionner mise en œuvre</a:t>
            </a:r>
          </a:p>
          <a:p>
            <a:r>
              <a:rPr lang="fr-FR" dirty="0" smtClean="0"/>
              <a:t>Fusion avec un autre petit LBM (</a:t>
            </a:r>
            <a:r>
              <a:rPr lang="fr-FR" dirty="0" err="1" smtClean="0"/>
              <a:t>monosite</a:t>
            </a:r>
            <a:r>
              <a:rPr lang="fr-FR" dirty="0" smtClean="0"/>
              <a:t>) accrédité</a:t>
            </a:r>
          </a:p>
          <a:p>
            <a:r>
              <a:rPr lang="fr-FR" dirty="0" smtClean="0"/>
              <a:t>Création d’un LBM (4 sites) accrédité plus à même d’assurer une prestation de qualité (ou disparition des 2 LBM si non accréditation)</a:t>
            </a:r>
          </a:p>
          <a:p>
            <a:r>
              <a:rPr lang="fr-FR" dirty="0" smtClean="0"/>
              <a:t>Prise en compte des considérations politiques et économiques locales</a:t>
            </a:r>
          </a:p>
          <a:p>
            <a:r>
              <a:rPr lang="fr-FR" dirty="0" smtClean="0"/>
              <a:t>Offre maintenue (même si ce n’est pas le critère premier car l’offre suffisante)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75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20080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fr-FR" sz="3200" dirty="0"/>
              <a:t>Principes </a:t>
            </a:r>
            <a:r>
              <a:rPr lang="fr-FR" sz="3200" dirty="0" smtClean="0"/>
              <a:t>retenus pour les prises de décision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 smtClean="0"/>
              <a:t>Application réglementation, mais en tenant compte </a:t>
            </a:r>
          </a:p>
          <a:p>
            <a:r>
              <a:rPr lang="fr-FR" dirty="0"/>
              <a:t>d</a:t>
            </a:r>
            <a:r>
              <a:rPr lang="fr-FR" dirty="0" smtClean="0"/>
              <a:t>’un certaine difficulté de compréhension des textes par les LBM</a:t>
            </a:r>
          </a:p>
          <a:p>
            <a:r>
              <a:rPr lang="fr-FR" dirty="0"/>
              <a:t>d</a:t>
            </a:r>
            <a:r>
              <a:rPr lang="fr-FR" dirty="0" smtClean="0"/>
              <a:t>e l’évaluation des risques immédiats pour la santé publique</a:t>
            </a:r>
          </a:p>
          <a:p>
            <a:r>
              <a:rPr lang="fr-FR" dirty="0"/>
              <a:t>d</a:t>
            </a:r>
            <a:r>
              <a:rPr lang="fr-FR" dirty="0" smtClean="0"/>
              <a:t>e l’absence de délai d’application de la mesure d’arrêt</a:t>
            </a:r>
          </a:p>
          <a:p>
            <a:r>
              <a:rPr lang="fr-FR" dirty="0" smtClean="0"/>
              <a:t>de la dimension locale politique </a:t>
            </a:r>
            <a:r>
              <a:rPr lang="fr-FR" dirty="0"/>
              <a:t>et économique</a:t>
            </a:r>
          </a:p>
          <a:p>
            <a:r>
              <a:rPr lang="fr-FR" dirty="0"/>
              <a:t>d</a:t>
            </a:r>
            <a:r>
              <a:rPr lang="fr-FR" dirty="0" smtClean="0"/>
              <a:t>es conséquences en terme d’emploi</a:t>
            </a:r>
          </a:p>
          <a:p>
            <a:r>
              <a:rPr lang="fr-FR" dirty="0"/>
              <a:t>d</a:t>
            </a:r>
            <a:r>
              <a:rPr lang="fr-FR" dirty="0" smtClean="0"/>
              <a:t>u faible niveau d’accompagnement de l’ARS en 2015 et 2016.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417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57606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r-FR" sz="2800" dirty="0"/>
              <a:t>En débat </a:t>
            </a:r>
            <a:r>
              <a:rPr lang="fr-FR" sz="2800" dirty="0" smtClean="0"/>
              <a:t>: notion d’accompagnement des LBM par l’ARS</a:t>
            </a:r>
            <a:endParaRPr lang="fr-FR" sz="2800" dirty="0"/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3528392"/>
          </a:xfrm>
        </p:spPr>
        <p:txBody>
          <a:bodyPr>
            <a:noAutofit/>
          </a:bodyPr>
          <a:lstStyle/>
          <a:p>
            <a:r>
              <a:rPr lang="fr-FR" sz="2800" b="1" dirty="0" smtClean="0"/>
              <a:t>Insuffisance </a:t>
            </a:r>
            <a:r>
              <a:rPr lang="fr-FR" sz="2800" b="1" dirty="0"/>
              <a:t>de l’accompagnement </a:t>
            </a:r>
            <a:r>
              <a:rPr lang="fr-FR" sz="2800" dirty="0"/>
              <a:t>des </a:t>
            </a:r>
            <a:r>
              <a:rPr lang="fr-FR" sz="2800" dirty="0" smtClean="0"/>
              <a:t>LBM par l’ARS</a:t>
            </a:r>
            <a:endParaRPr lang="fr-FR" sz="2800" dirty="0"/>
          </a:p>
          <a:p>
            <a:pPr lvl="1"/>
            <a:r>
              <a:rPr lang="fr-FR" sz="2400" dirty="0"/>
              <a:t>Pas de suivi de l’échéancier</a:t>
            </a:r>
          </a:p>
          <a:p>
            <a:pPr lvl="1"/>
            <a:r>
              <a:rPr lang="fr-FR" sz="2400" dirty="0"/>
              <a:t>Pas de contact ARS avec LBM pour connaître la situation du </a:t>
            </a:r>
            <a:r>
              <a:rPr lang="fr-FR" sz="2400" dirty="0" smtClean="0"/>
              <a:t>LBM</a:t>
            </a:r>
          </a:p>
          <a:p>
            <a:pPr marL="457200" lvl="1" indent="0">
              <a:buNone/>
            </a:pPr>
            <a:endParaRPr lang="fr-FR" sz="2400" dirty="0" smtClean="0"/>
          </a:p>
          <a:p>
            <a:pPr marL="0" indent="0">
              <a:buNone/>
            </a:pPr>
            <a:r>
              <a:rPr lang="fr-FR" dirty="0"/>
              <a:t>Vs</a:t>
            </a:r>
          </a:p>
          <a:p>
            <a:pPr lvl="1"/>
            <a:endParaRPr lang="fr-FR" sz="2400" dirty="0"/>
          </a:p>
          <a:p>
            <a:pPr marL="400050"/>
            <a:r>
              <a:rPr lang="fr-FR" sz="2800" b="1" dirty="0" smtClean="0"/>
              <a:t>Responsabilité de chaque LBM </a:t>
            </a:r>
            <a:r>
              <a:rPr lang="fr-FR" sz="2800" dirty="0" smtClean="0"/>
              <a:t>à suivre la réglementation</a:t>
            </a:r>
            <a:endParaRPr lang="fr-FR" sz="2800" dirty="0"/>
          </a:p>
          <a:p>
            <a:pPr marL="0" indent="0"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63856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92D050"/>
          </a:solidFill>
        </p:spPr>
        <p:txBody>
          <a:bodyPr/>
          <a:lstStyle/>
          <a:p>
            <a:r>
              <a:rPr lang="fr-FR" dirty="0" smtClean="0"/>
              <a:t>RETEX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Accompagnement des LBM en amont afin</a:t>
            </a:r>
          </a:p>
          <a:p>
            <a:pPr lvl="1"/>
            <a:r>
              <a:rPr lang="fr-FR" dirty="0" smtClean="0"/>
              <a:t>Éviter une mise hors la loi</a:t>
            </a:r>
          </a:p>
          <a:p>
            <a:pPr lvl="1"/>
            <a:r>
              <a:rPr lang="fr-FR" dirty="0" smtClean="0"/>
              <a:t>Information sur les conséquences</a:t>
            </a:r>
          </a:p>
          <a:p>
            <a:pPr lvl="1"/>
            <a:r>
              <a:rPr lang="fr-FR" dirty="0" smtClean="0"/>
              <a:t>Possibilité d’action immédiate</a:t>
            </a:r>
          </a:p>
          <a:p>
            <a:pPr lvl="1"/>
            <a:endParaRPr lang="fr-FR" dirty="0"/>
          </a:p>
          <a:p>
            <a:r>
              <a:rPr lang="fr-FR" dirty="0" smtClean="0"/>
              <a:t>Echanges COFRAC – ARS plus étroits sur les demandes déposées et sur les réponses apportées (</a:t>
            </a:r>
            <a:r>
              <a:rPr lang="fr-FR" smtClean="0"/>
              <a:t>surtout si négatives</a:t>
            </a:r>
            <a:r>
              <a:rPr lang="fr-FR" dirty="0" smtClean="0"/>
              <a:t>) du </a:t>
            </a:r>
            <a:r>
              <a:rPr lang="fr-FR" dirty="0" err="1" smtClean="0"/>
              <a:t>Cofrac</a:t>
            </a:r>
            <a:r>
              <a:rPr lang="fr-FR" dirty="0" smtClean="0"/>
              <a:t> au LBM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676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</TotalTime>
  <Words>650</Words>
  <Application>Microsoft Office PowerPoint</Application>
  <PresentationFormat>Affichage à l'écran (4:3)</PresentationFormat>
  <Paragraphs>109</Paragraphs>
  <Slides>12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14" baseType="lpstr">
      <vt:lpstr>Thème Office</vt:lpstr>
      <vt:lpstr>Conception personnalisée</vt:lpstr>
      <vt:lpstr>ENTREE DANS LA DEMARCHE D’ACCREDITATION AVANT le 01/11/2016  Etude de cas – 2 LBM en Alsace</vt:lpstr>
      <vt:lpstr>Présentation PowerPoint</vt:lpstr>
      <vt:lpstr>LBM Podevin</vt:lpstr>
      <vt:lpstr>LBM KCO</vt:lpstr>
      <vt:lpstr>LBM KCO</vt:lpstr>
      <vt:lpstr>LBM KCO</vt:lpstr>
      <vt:lpstr>Débat</vt:lpstr>
      <vt:lpstr>LBM KCO</vt:lpstr>
      <vt:lpstr>Bilan</vt:lpstr>
      <vt:lpstr>Principes retenus pour les prises de décision</vt:lpstr>
      <vt:lpstr>En débat : notion d’accompagnement des LBM par l’ARS</vt:lpstr>
      <vt:lpstr>RETEX</vt:lpstr>
    </vt:vector>
  </TitlesOfParts>
  <Company>MSS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XXXXX</dc:title>
  <dc:creator>*</dc:creator>
  <cp:lastModifiedBy>mmaire</cp:lastModifiedBy>
  <cp:revision>65</cp:revision>
  <cp:lastPrinted>2017-02-28T15:01:47Z</cp:lastPrinted>
  <dcterms:created xsi:type="dcterms:W3CDTF">2015-12-02T13:32:29Z</dcterms:created>
  <dcterms:modified xsi:type="dcterms:W3CDTF">2017-03-09T13:38:22Z</dcterms:modified>
</cp:coreProperties>
</file>