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1"/>
  </p:notesMasterIdLst>
  <p:handoutMasterIdLst>
    <p:handoutMasterId r:id="rId22"/>
  </p:handoutMasterIdLst>
  <p:sldIdLst>
    <p:sldId id="431" r:id="rId6"/>
    <p:sldId id="737" r:id="rId7"/>
    <p:sldId id="738" r:id="rId8"/>
    <p:sldId id="731" r:id="rId9"/>
    <p:sldId id="734" r:id="rId10"/>
    <p:sldId id="735" r:id="rId11"/>
    <p:sldId id="739" r:id="rId12"/>
    <p:sldId id="740" r:id="rId13"/>
    <p:sldId id="741" r:id="rId14"/>
    <p:sldId id="732" r:id="rId15"/>
    <p:sldId id="595" r:id="rId16"/>
    <p:sldId id="733" r:id="rId17"/>
    <p:sldId id="729" r:id="rId18"/>
    <p:sldId id="742" r:id="rId19"/>
    <p:sldId id="743" r:id="rId20"/>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2A8A"/>
    <a:srgbClr val="660066"/>
    <a:srgbClr val="000099"/>
    <a:srgbClr val="B381D9"/>
    <a:srgbClr val="D02800"/>
    <a:srgbClr val="FF3300"/>
    <a:srgbClr val="000066"/>
    <a:srgbClr val="CC0066"/>
    <a:srgbClr val="CC3300"/>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33" autoAdjust="0"/>
    <p:restoredTop sz="93288" autoAdjust="0"/>
  </p:normalViewPr>
  <p:slideViewPr>
    <p:cSldViewPr>
      <p:cViewPr>
        <p:scale>
          <a:sx n="66" d="100"/>
          <a:sy n="66" d="100"/>
        </p:scale>
        <p:origin x="-1746" y="-106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7137" cy="512222"/>
          </a:xfrm>
          <a:prstGeom prst="rect">
            <a:avLst/>
          </a:prstGeom>
        </p:spPr>
        <p:txBody>
          <a:bodyPr vert="horz" lIns="94759" tIns="47380" rIns="94759" bIns="47380" rtlCol="0"/>
          <a:lstStyle>
            <a:lvl1pPr algn="l">
              <a:defRPr sz="1200"/>
            </a:lvl1pPr>
          </a:lstStyle>
          <a:p>
            <a:endParaRPr lang="fr-FR"/>
          </a:p>
        </p:txBody>
      </p:sp>
      <p:sp>
        <p:nvSpPr>
          <p:cNvPr id="3" name="Espace réservé de la date 2"/>
          <p:cNvSpPr>
            <a:spLocks noGrp="1"/>
          </p:cNvSpPr>
          <p:nvPr>
            <p:ph type="dt" sz="quarter" idx="1"/>
          </p:nvPr>
        </p:nvSpPr>
        <p:spPr>
          <a:xfrm>
            <a:off x="4020506" y="0"/>
            <a:ext cx="3077137" cy="512222"/>
          </a:xfrm>
          <a:prstGeom prst="rect">
            <a:avLst/>
          </a:prstGeom>
        </p:spPr>
        <p:txBody>
          <a:bodyPr vert="horz" lIns="94759" tIns="47380" rIns="94759" bIns="47380" rtlCol="0"/>
          <a:lstStyle>
            <a:lvl1pPr algn="r">
              <a:defRPr sz="1200"/>
            </a:lvl1pPr>
          </a:lstStyle>
          <a:p>
            <a:fld id="{0768FC72-8CB9-4BB4-80F3-B7FEFFEF05E7}" type="datetimeFigureOut">
              <a:rPr lang="fr-FR" smtClean="0"/>
              <a:pPr/>
              <a:t>09/03/2017</a:t>
            </a:fld>
            <a:endParaRPr lang="fr-FR"/>
          </a:p>
        </p:txBody>
      </p:sp>
      <p:sp>
        <p:nvSpPr>
          <p:cNvPr id="4" name="Espace réservé du pied de page 3"/>
          <p:cNvSpPr>
            <a:spLocks noGrp="1"/>
          </p:cNvSpPr>
          <p:nvPr>
            <p:ph type="ftr" sz="quarter" idx="2"/>
          </p:nvPr>
        </p:nvSpPr>
        <p:spPr>
          <a:xfrm>
            <a:off x="0" y="9720755"/>
            <a:ext cx="3077137" cy="512222"/>
          </a:xfrm>
          <a:prstGeom prst="rect">
            <a:avLst/>
          </a:prstGeom>
        </p:spPr>
        <p:txBody>
          <a:bodyPr vert="horz" lIns="94759" tIns="47380" rIns="94759" bIns="4738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4020506" y="9720755"/>
            <a:ext cx="3077137" cy="512222"/>
          </a:xfrm>
          <a:prstGeom prst="rect">
            <a:avLst/>
          </a:prstGeom>
        </p:spPr>
        <p:txBody>
          <a:bodyPr vert="horz" lIns="94759" tIns="47380" rIns="94759" bIns="47380" rtlCol="0" anchor="b"/>
          <a:lstStyle>
            <a:lvl1pPr algn="r">
              <a:defRPr sz="1200"/>
            </a:lvl1pPr>
          </a:lstStyle>
          <a:p>
            <a:fld id="{CB6F11E4-40C4-4482-968B-09084A41E824}" type="slidenum">
              <a:rPr lang="fr-FR" smtClean="0"/>
              <a:pPr/>
              <a:t>‹N°›</a:t>
            </a:fld>
            <a:endParaRPr lang="fr-FR"/>
          </a:p>
        </p:txBody>
      </p:sp>
    </p:spTree>
    <p:extLst>
      <p:ext uri="{BB962C8B-B14F-4D97-AF65-F5344CB8AC3E}">
        <p14:creationId xmlns:p14="http://schemas.microsoft.com/office/powerpoint/2010/main" val="1499458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3076363" cy="511730"/>
          </a:xfrm>
          <a:prstGeom prst="rect">
            <a:avLst/>
          </a:prstGeom>
        </p:spPr>
        <p:txBody>
          <a:bodyPr vert="horz" lIns="94759" tIns="47380" rIns="94759" bIns="47380" rtlCol="0"/>
          <a:lstStyle>
            <a:lvl1pPr algn="l">
              <a:defRPr sz="1200"/>
            </a:lvl1pPr>
          </a:lstStyle>
          <a:p>
            <a:endParaRPr lang="fr-FR"/>
          </a:p>
        </p:txBody>
      </p:sp>
      <p:sp>
        <p:nvSpPr>
          <p:cNvPr id="3" name="Espace réservé de la date 2"/>
          <p:cNvSpPr>
            <a:spLocks noGrp="1"/>
          </p:cNvSpPr>
          <p:nvPr>
            <p:ph type="dt" idx="1"/>
          </p:nvPr>
        </p:nvSpPr>
        <p:spPr>
          <a:xfrm>
            <a:off x="4021295" y="1"/>
            <a:ext cx="3076363" cy="511730"/>
          </a:xfrm>
          <a:prstGeom prst="rect">
            <a:avLst/>
          </a:prstGeom>
        </p:spPr>
        <p:txBody>
          <a:bodyPr vert="horz" lIns="94759" tIns="47380" rIns="94759" bIns="47380" rtlCol="0"/>
          <a:lstStyle>
            <a:lvl1pPr algn="r">
              <a:defRPr sz="1200"/>
            </a:lvl1pPr>
          </a:lstStyle>
          <a:p>
            <a:fld id="{7A7D0125-A5B0-49DE-B739-93B6415F0102}" type="datetimeFigureOut">
              <a:rPr lang="fr-FR" smtClean="0"/>
              <a:pPr/>
              <a:t>09/03/2017</a:t>
            </a:fld>
            <a:endParaRPr lang="fr-FR"/>
          </a:p>
        </p:txBody>
      </p:sp>
      <p:sp>
        <p:nvSpPr>
          <p:cNvPr id="4" name="Espace réservé de l'image des diapositives 3"/>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4759" tIns="47380" rIns="94759" bIns="47380" rtlCol="0" anchor="ctr"/>
          <a:lstStyle/>
          <a:p>
            <a:endParaRPr lang="fr-FR"/>
          </a:p>
        </p:txBody>
      </p:sp>
      <p:sp>
        <p:nvSpPr>
          <p:cNvPr id="5" name="Espace réservé des commentaires 4"/>
          <p:cNvSpPr>
            <a:spLocks noGrp="1"/>
          </p:cNvSpPr>
          <p:nvPr>
            <p:ph type="body" sz="quarter" idx="3"/>
          </p:nvPr>
        </p:nvSpPr>
        <p:spPr>
          <a:xfrm>
            <a:off x="709931" y="4861442"/>
            <a:ext cx="5679440" cy="4605576"/>
          </a:xfrm>
          <a:prstGeom prst="rect">
            <a:avLst/>
          </a:prstGeom>
        </p:spPr>
        <p:txBody>
          <a:bodyPr vert="horz" lIns="94759" tIns="47380" rIns="94759" bIns="4738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1" y="9721107"/>
            <a:ext cx="3076363" cy="511730"/>
          </a:xfrm>
          <a:prstGeom prst="rect">
            <a:avLst/>
          </a:prstGeom>
        </p:spPr>
        <p:txBody>
          <a:bodyPr vert="horz" lIns="94759" tIns="47380" rIns="94759" bIns="4738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4021295" y="9721107"/>
            <a:ext cx="3076363" cy="511730"/>
          </a:xfrm>
          <a:prstGeom prst="rect">
            <a:avLst/>
          </a:prstGeom>
        </p:spPr>
        <p:txBody>
          <a:bodyPr vert="horz" lIns="94759" tIns="47380" rIns="94759" bIns="47380" rtlCol="0" anchor="b"/>
          <a:lstStyle>
            <a:lvl1pPr algn="r">
              <a:defRPr sz="1200"/>
            </a:lvl1pPr>
          </a:lstStyle>
          <a:p>
            <a:fld id="{C6BA063D-486B-4769-929A-376E73FD64B3}" type="slidenum">
              <a:rPr lang="fr-FR" smtClean="0"/>
              <a:pPr/>
              <a:t>‹N°›</a:t>
            </a:fld>
            <a:endParaRPr lang="fr-FR"/>
          </a:p>
        </p:txBody>
      </p:sp>
    </p:spTree>
    <p:extLst>
      <p:ext uri="{BB962C8B-B14F-4D97-AF65-F5344CB8AC3E}">
        <p14:creationId xmlns:p14="http://schemas.microsoft.com/office/powerpoint/2010/main" val="3610805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txBox="1">
            <a:spLocks noGrp="1" noChangeArrowheads="1"/>
          </p:cNvSpPr>
          <p:nvPr/>
        </p:nvSpPr>
        <p:spPr bwMode="auto">
          <a:xfrm>
            <a:off x="4023821" y="9722309"/>
            <a:ext cx="3075479" cy="512304"/>
          </a:xfrm>
          <a:prstGeom prst="rect">
            <a:avLst/>
          </a:prstGeom>
          <a:noFill/>
          <a:ln w="9525">
            <a:noFill/>
            <a:miter lim="800000"/>
            <a:headEnd/>
            <a:tailEnd/>
          </a:ln>
        </p:spPr>
        <p:txBody>
          <a:bodyPr lIns="94744" tIns="47372" rIns="94744" bIns="47372" anchor="b"/>
          <a:lstStyle/>
          <a:p>
            <a:pPr algn="r" defTabSz="982236"/>
            <a:fld id="{A5EEABDC-7FA2-48B0-A9D7-24AA9CD23210}" type="slidenum">
              <a:rPr lang="en-US" altLang="fr-FR" sz="1200"/>
              <a:pPr algn="r" defTabSz="982236"/>
              <a:t>12</a:t>
            </a:fld>
            <a:endParaRPr lang="en-US" altLang="fr-FR" sz="1200" dirty="0"/>
          </a:p>
        </p:txBody>
      </p:sp>
      <p:sp>
        <p:nvSpPr>
          <p:cNvPr id="92163" name="Rectangle 2"/>
          <p:cNvSpPr>
            <a:spLocks noGrp="1" noRot="1" noChangeAspect="1" noChangeArrowheads="1" noTextEdit="1"/>
          </p:cNvSpPr>
          <p:nvPr>
            <p:ph type="sldImg"/>
          </p:nvPr>
        </p:nvSpPr>
        <p:spPr>
          <a:xfrm>
            <a:off x="990600" y="768350"/>
            <a:ext cx="5118100" cy="3838575"/>
          </a:xfrm>
          <a:ln/>
        </p:spPr>
      </p:sp>
      <p:sp>
        <p:nvSpPr>
          <p:cNvPr id="92164" name="Rectangle 3"/>
          <p:cNvSpPr>
            <a:spLocks noGrp="1" noChangeArrowheads="1"/>
          </p:cNvSpPr>
          <p:nvPr>
            <p:ph type="body" idx="1"/>
          </p:nvPr>
        </p:nvSpPr>
        <p:spPr>
          <a:noFill/>
        </p:spPr>
        <p:txBody>
          <a:bodyPr/>
          <a:lstStyle/>
          <a:p>
            <a:endParaRPr lang="fr-FR" altLang="fr-FR"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916832"/>
            <a:ext cx="7772400" cy="2095873"/>
          </a:xfrm>
        </p:spPr>
        <p:txBody>
          <a:bodyPr anchor="ctr">
            <a:noAutofit/>
          </a:bodyPr>
          <a:lstStyle>
            <a:lvl1pPr>
              <a:lnSpc>
                <a:spcPct val="100000"/>
              </a:lnSpc>
              <a:defRPr sz="5400" b="1">
                <a:solidFill>
                  <a:srgbClr val="660066"/>
                </a:solidFill>
                <a:latin typeface="Calibri" panose="020F0502020204030204" pitchFamily="34" charset="0"/>
              </a:defRPr>
            </a:lvl1pPr>
          </a:lstStyle>
          <a:p>
            <a:r>
              <a:rPr lang="fr-FR" dirty="0" smtClean="0"/>
              <a:t>Modifiez le style du titre</a:t>
            </a:r>
            <a:endParaRPr lang="en-US" dirty="0"/>
          </a:p>
        </p:txBody>
      </p:sp>
      <p:sp>
        <p:nvSpPr>
          <p:cNvPr id="3" name="Subtitle 2"/>
          <p:cNvSpPr>
            <a:spLocks noGrp="1"/>
          </p:cNvSpPr>
          <p:nvPr>
            <p:ph type="subTitle" idx="1"/>
          </p:nvPr>
        </p:nvSpPr>
        <p:spPr>
          <a:xfrm>
            <a:off x="683568" y="4077072"/>
            <a:ext cx="7776864" cy="1219200"/>
          </a:xfrm>
        </p:spPr>
        <p:txBody>
          <a:bodyPr>
            <a:normAutofit/>
          </a:bodyPr>
          <a:lstStyle>
            <a:lvl1pPr marL="0" indent="0" algn="l">
              <a:buNone/>
              <a:defRPr sz="2800" b="1" i="1">
                <a:solidFill>
                  <a:schemeClr val="tx1"/>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en-US" dirty="0"/>
          </a:p>
        </p:txBody>
      </p:sp>
      <p:pic>
        <p:nvPicPr>
          <p:cNvPr id="8" name="Picture 2"/>
          <p:cNvPicPr>
            <a:picLocks noChangeAspect="1" noChangeArrowheads="1"/>
          </p:cNvPicPr>
          <p:nvPr userDrawn="1"/>
        </p:nvPicPr>
        <p:blipFill>
          <a:blip r:embed="rId2" cstate="print"/>
          <a:srcRect/>
          <a:stretch>
            <a:fillRect/>
          </a:stretch>
        </p:blipFill>
        <p:spPr bwMode="auto">
          <a:xfrm>
            <a:off x="251520" y="188640"/>
            <a:ext cx="3451351" cy="1152128"/>
          </a:xfrm>
          <a:prstGeom prst="rect">
            <a:avLst/>
          </a:prstGeom>
          <a:noFill/>
          <a:ln w="9525">
            <a:noFill/>
            <a:miter lim="800000"/>
            <a:headEnd/>
            <a:tailEnd/>
          </a:ln>
        </p:spPr>
      </p:pic>
      <p:pic>
        <p:nvPicPr>
          <p:cNvPr id="9" name="Picture 3"/>
          <p:cNvPicPr>
            <a:picLocks noChangeAspect="1" noChangeArrowheads="1"/>
          </p:cNvPicPr>
          <p:nvPr userDrawn="1"/>
        </p:nvPicPr>
        <p:blipFill>
          <a:blip r:embed="rId3" cstate="print"/>
          <a:srcRect/>
          <a:stretch>
            <a:fillRect/>
          </a:stretch>
        </p:blipFill>
        <p:spPr bwMode="auto">
          <a:xfrm>
            <a:off x="7524328" y="188640"/>
            <a:ext cx="1391081" cy="1368152"/>
          </a:xfrm>
          <a:prstGeom prst="rect">
            <a:avLst/>
          </a:prstGeom>
          <a:noFill/>
          <a:ln w="9525">
            <a:noFill/>
            <a:miter lim="800000"/>
            <a:headEnd/>
            <a:tailEnd/>
          </a:ln>
        </p:spPr>
      </p:pic>
      <p:pic>
        <p:nvPicPr>
          <p:cNvPr id="6" name="Picture 6"/>
          <p:cNvPicPr>
            <a:picLocks noChangeAspect="1" noChangeArrowheads="1"/>
          </p:cNvPicPr>
          <p:nvPr userDrawn="1"/>
        </p:nvPicPr>
        <p:blipFill>
          <a:blip r:embed="rId4" cstate="print"/>
          <a:srcRect/>
          <a:stretch>
            <a:fillRect/>
          </a:stretch>
        </p:blipFill>
        <p:spPr bwMode="auto">
          <a:xfrm>
            <a:off x="755576" y="6237312"/>
            <a:ext cx="3962400" cy="36195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827584" y="0"/>
            <a:ext cx="8316416" cy="864096"/>
          </a:xfrm>
        </p:spPr>
        <p:txBody>
          <a:bodyPr anchor="ctr"/>
          <a:lstStyle>
            <a:lvl1pPr>
              <a:defRPr>
                <a:solidFill>
                  <a:srgbClr val="660066"/>
                </a:solidFill>
              </a:defRPr>
            </a:lvl1pPr>
          </a:lstStyle>
          <a:p>
            <a:r>
              <a:rPr lang="fr-FR" dirty="0" smtClean="0"/>
              <a:t>Modifiez le style du titre</a:t>
            </a:r>
            <a:endParaRPr lang="en-US" dirty="0"/>
          </a:p>
        </p:txBody>
      </p:sp>
      <p:sp>
        <p:nvSpPr>
          <p:cNvPr id="3" name="Content Placeholder 2"/>
          <p:cNvSpPr>
            <a:spLocks noGrp="1"/>
          </p:cNvSpPr>
          <p:nvPr>
            <p:ph idx="1"/>
          </p:nvPr>
        </p:nvSpPr>
        <p:spPr>
          <a:xfrm>
            <a:off x="323528" y="1673424"/>
            <a:ext cx="8640960" cy="5184576"/>
          </a:xfrm>
        </p:spPr>
        <p:txBody>
          <a:bodyPr/>
          <a:lstStyle>
            <a:lvl1pPr>
              <a:defRPr sz="2000" b="0">
                <a:solidFill>
                  <a:schemeClr val="tx1"/>
                </a:solidFill>
              </a:defRPr>
            </a:lvl1pPr>
            <a:lvl2pPr>
              <a:buFont typeface="Wingdings" pitchFamily="2" charset="2"/>
              <a:buChar char="s"/>
              <a:defRPr lang="fr-FR" sz="1800" b="0" i="1" kern="1200" dirty="0" smtClean="0">
                <a:solidFill>
                  <a:srgbClr val="660066"/>
                </a:solidFill>
                <a:latin typeface="Calibri" panose="020F0502020204030204" pitchFamily="34" charset="0"/>
                <a:ea typeface="+mn-ea"/>
                <a:cs typeface="+mn-cs"/>
              </a:defRPr>
            </a:lvl2pPr>
            <a:lvl3pPr>
              <a:defRPr lang="fr-FR" sz="1600" kern="1200" dirty="0" smtClean="0">
                <a:solidFill>
                  <a:schemeClr val="tx1">
                    <a:lumMod val="85000"/>
                    <a:lumOff val="15000"/>
                  </a:schemeClr>
                </a:solidFill>
                <a:latin typeface="Calibri" panose="020F0502020204030204" pitchFamily="34" charset="0"/>
                <a:ea typeface="+mn-ea"/>
                <a:cs typeface="+mn-cs"/>
              </a:defRPr>
            </a:lvl3pPr>
            <a:lvl4pPr>
              <a:defRPr lang="fr-FR" sz="1400" kern="1200" dirty="0" smtClean="0">
                <a:solidFill>
                  <a:srgbClr val="612A8A"/>
                </a:solidFill>
                <a:latin typeface="Calibri" panose="020F0502020204030204" pitchFamily="34" charset="0"/>
                <a:ea typeface="+mn-ea"/>
                <a:cs typeface="+mn-cs"/>
              </a:defRPr>
            </a:lvl4pPr>
            <a:lvl5pPr>
              <a:defRPr sz="1200"/>
            </a:lvl5pPr>
            <a:lvl6pPr>
              <a:defRPr/>
            </a:lvl6pPr>
            <a:lvl7pPr>
              <a:defRPr/>
            </a:lvl7pPr>
            <a:lvl8pPr>
              <a:defRPr/>
            </a:lvl8pPr>
            <a:lvl9pPr>
              <a:buFont typeface="Arial" pitchFamily="34" charset="0"/>
              <a:buChar char="•"/>
              <a:defRPr/>
            </a:lvl9pPr>
          </a:lstStyle>
          <a:p>
            <a:pPr lvl="0"/>
            <a:r>
              <a:rPr lang="fr-FR" dirty="0" smtClean="0"/>
              <a:t>Modifiez les styles du texte du masque</a:t>
            </a:r>
          </a:p>
          <a:p>
            <a:pPr marL="742950" lvl="1" indent="-285750" algn="l" defTabSz="914400" rtl="0" eaLnBrk="1" latinLnBrk="0" hangingPunct="1">
              <a:spcBef>
                <a:spcPct val="20000"/>
              </a:spcBef>
              <a:buFont typeface="Wingdings" panose="05000000000000000000" pitchFamily="2" charset="2"/>
              <a:buChar char="§"/>
            </a:pPr>
            <a:r>
              <a:rPr lang="fr-FR" dirty="0" smtClean="0"/>
              <a:t>Deuxième niveau</a:t>
            </a:r>
          </a:p>
          <a:p>
            <a:pPr marL="1143000" lvl="2" indent="-228600" algn="l" defTabSz="914400" rtl="0" eaLnBrk="1" latinLnBrk="0" hangingPunct="1">
              <a:spcBef>
                <a:spcPct val="20000"/>
              </a:spcBef>
              <a:buFont typeface="Arial" pitchFamily="34" charset="0"/>
              <a:buChar char="•"/>
            </a:pPr>
            <a:r>
              <a:rPr lang="fr-FR" dirty="0" smtClean="0"/>
              <a:t>Troisième niveau</a:t>
            </a:r>
          </a:p>
          <a:p>
            <a:pPr marL="1600200" lvl="3" indent="-228600" algn="l" defTabSz="914400" rtl="0" eaLnBrk="1" latinLnBrk="0" hangingPunct="1">
              <a:spcBef>
                <a:spcPct val="20000"/>
              </a:spcBef>
              <a:buFont typeface="Calibri" pitchFamily="34" charset="0"/>
              <a:buChar char="-"/>
            </a:pPr>
            <a:r>
              <a:rPr lang="fr-FR" dirty="0" smtClean="0"/>
              <a:t>Quatrième niveau</a:t>
            </a:r>
          </a:p>
          <a:p>
            <a:pPr lvl="4"/>
            <a:r>
              <a:rPr lang="fr-FR" dirty="0" smtClean="0"/>
              <a:t>Cinquième niveau</a:t>
            </a:r>
            <a:endParaRPr lang="en-US" dirty="0" smtClean="0"/>
          </a:p>
        </p:txBody>
      </p:sp>
      <p:pic>
        <p:nvPicPr>
          <p:cNvPr id="211969" name="Picture 1"/>
          <p:cNvPicPr>
            <a:picLocks noChangeAspect="1" noChangeArrowheads="1"/>
          </p:cNvPicPr>
          <p:nvPr userDrawn="1"/>
        </p:nvPicPr>
        <p:blipFill>
          <a:blip r:embed="rId2" cstate="print"/>
          <a:srcRect/>
          <a:stretch>
            <a:fillRect/>
          </a:stretch>
        </p:blipFill>
        <p:spPr bwMode="auto">
          <a:xfrm rot="16200000">
            <a:off x="-306729" y="306729"/>
            <a:ext cx="1290067" cy="676609"/>
          </a:xfrm>
          <a:prstGeom prst="rect">
            <a:avLst/>
          </a:prstGeom>
          <a:noFill/>
          <a:ln w="9525">
            <a:noFill/>
            <a:miter lim="800000"/>
            <a:headEnd/>
            <a:tailEnd/>
          </a:ln>
        </p:spPr>
      </p:pic>
      <p:pic>
        <p:nvPicPr>
          <p:cNvPr id="5" name="Picture 3"/>
          <p:cNvPicPr>
            <a:picLocks noChangeAspect="1" noChangeArrowheads="1"/>
          </p:cNvPicPr>
          <p:nvPr userDrawn="1"/>
        </p:nvPicPr>
        <p:blipFill>
          <a:blip r:embed="rId3" cstate="print"/>
          <a:srcRect/>
          <a:stretch>
            <a:fillRect/>
          </a:stretch>
        </p:blipFill>
        <p:spPr bwMode="auto">
          <a:xfrm>
            <a:off x="8316416" y="116632"/>
            <a:ext cx="732148" cy="720080"/>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83568" y="1556792"/>
            <a:ext cx="7772400" cy="2057400"/>
          </a:xfrm>
        </p:spPr>
        <p:txBody>
          <a:bodyPr anchor="b"/>
          <a:lstStyle>
            <a:lvl1pPr algn="ctr" defTabSz="914400" rtl="0" eaLnBrk="1" latinLnBrk="0" hangingPunct="1">
              <a:lnSpc>
                <a:spcPct val="100000"/>
              </a:lnSpc>
              <a:spcBef>
                <a:spcPct val="0"/>
              </a:spcBef>
              <a:buNone/>
              <a:defRPr lang="en-US" sz="4800" kern="1200" dirty="0" smtClean="0">
                <a:solidFill>
                  <a:srgbClr val="660066"/>
                </a:solidFill>
                <a:effectLst>
                  <a:outerShdw blurRad="63500" dist="38100" dir="5400000" algn="t" rotWithShape="0">
                    <a:prstClr val="black">
                      <a:alpha val="25000"/>
                    </a:prstClr>
                  </a:outerShdw>
                </a:effectLst>
                <a:latin typeface="Calibri" pitchFamily="34" charset="0"/>
                <a:ea typeface="+mj-ea"/>
                <a:cs typeface="+mj-cs"/>
              </a:defRPr>
            </a:lvl1pPr>
          </a:lstStyle>
          <a:p>
            <a:r>
              <a:rPr lang="fr-FR" smtClean="0"/>
              <a:t>Modifiez le style du titre</a:t>
            </a:r>
            <a:endParaRPr lang="en-US" dirty="0"/>
          </a:p>
        </p:txBody>
      </p:sp>
      <p:sp>
        <p:nvSpPr>
          <p:cNvPr id="3" name="Text Placeholder 2"/>
          <p:cNvSpPr>
            <a:spLocks noGrp="1"/>
          </p:cNvSpPr>
          <p:nvPr>
            <p:ph type="body" idx="1"/>
          </p:nvPr>
        </p:nvSpPr>
        <p:spPr>
          <a:xfrm>
            <a:off x="683568" y="4365104"/>
            <a:ext cx="7772400" cy="1131887"/>
          </a:xfrm>
        </p:spPr>
        <p:txBody>
          <a:bodyPr anchor="t"/>
          <a:lstStyle>
            <a:lvl1pPr marL="0" indent="0" algn="ctr">
              <a:buNone/>
              <a:defRPr sz="2000" i="1">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smtClean="0"/>
              <a:t>Modifiez les styles du texte du masque</a:t>
            </a:r>
          </a:p>
        </p:txBody>
      </p:sp>
      <p:sp>
        <p:nvSpPr>
          <p:cNvPr id="10" name="ZoneTexte 9"/>
          <p:cNvSpPr txBox="1"/>
          <p:nvPr userDrawn="1"/>
        </p:nvSpPr>
        <p:spPr>
          <a:xfrm>
            <a:off x="683568" y="3645024"/>
            <a:ext cx="7848872" cy="646331"/>
          </a:xfrm>
          <a:prstGeom prst="rect">
            <a:avLst/>
          </a:prstGeom>
          <a:noFill/>
        </p:spPr>
        <p:txBody>
          <a:bodyPr wrap="square" rtlCol="0">
            <a:spAutoFit/>
          </a:bodyPr>
          <a:lstStyle/>
          <a:p>
            <a:pPr algn="ctr"/>
            <a:r>
              <a:rPr lang="fr-FR" sz="3600" dirty="0" smtClean="0">
                <a:sym typeface="Wingdings"/>
              </a:rPr>
              <a:t></a:t>
            </a:r>
            <a:endParaRPr lang="fr-FR" sz="3600" dirty="0"/>
          </a:p>
        </p:txBody>
      </p:sp>
      <p:pic>
        <p:nvPicPr>
          <p:cNvPr id="6" name="Picture 1"/>
          <p:cNvPicPr>
            <a:picLocks noChangeAspect="1" noChangeArrowheads="1"/>
          </p:cNvPicPr>
          <p:nvPr userDrawn="1"/>
        </p:nvPicPr>
        <p:blipFill>
          <a:blip r:embed="rId2" cstate="print"/>
          <a:srcRect/>
          <a:stretch>
            <a:fillRect/>
          </a:stretch>
        </p:blipFill>
        <p:spPr bwMode="auto">
          <a:xfrm>
            <a:off x="-1" y="0"/>
            <a:ext cx="1610813" cy="836712"/>
          </a:xfrm>
          <a:prstGeom prst="rect">
            <a:avLst/>
          </a:prstGeom>
          <a:noFill/>
          <a:ln w="9525">
            <a:noFill/>
            <a:miter lim="800000"/>
            <a:headEnd/>
            <a:tailEnd/>
          </a:ln>
        </p:spPr>
      </p:pic>
      <p:pic>
        <p:nvPicPr>
          <p:cNvPr id="7" name="Picture 3"/>
          <p:cNvPicPr>
            <a:picLocks noChangeAspect="1" noChangeArrowheads="1"/>
          </p:cNvPicPr>
          <p:nvPr userDrawn="1"/>
        </p:nvPicPr>
        <p:blipFill>
          <a:blip r:embed="rId3" cstate="print"/>
          <a:srcRect/>
          <a:stretch>
            <a:fillRect/>
          </a:stretch>
        </p:blipFill>
        <p:spPr bwMode="auto">
          <a:xfrm>
            <a:off x="8316416" y="116632"/>
            <a:ext cx="732148" cy="720080"/>
          </a:xfrm>
          <a:prstGeom prst="rect">
            <a:avLst/>
          </a:prstGeom>
          <a:noFill/>
          <a:ln w="9525">
            <a:noFill/>
            <a:miter lim="800000"/>
            <a:headEnd/>
            <a:tailEnd/>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827584" y="0"/>
            <a:ext cx="8316416" cy="864096"/>
          </a:xfrm>
        </p:spPr>
        <p:txBody>
          <a:bodyPr anchor="ctr"/>
          <a:lstStyle>
            <a:lvl1pPr>
              <a:defRPr>
                <a:solidFill>
                  <a:srgbClr val="660066"/>
                </a:solidFill>
              </a:defRPr>
            </a:lvl1pPr>
          </a:lstStyle>
          <a:p>
            <a:r>
              <a:rPr lang="fr-FR" dirty="0" smtClean="0"/>
              <a:t>Modifiez le style du titre</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smtClean="0"/>
          </a:p>
        </p:txBody>
      </p:sp>
      <p:sp>
        <p:nvSpPr>
          <p:cNvPr id="9" name="Content Placeholder 8"/>
          <p:cNvSpPr>
            <a:spLocks noGrp="1"/>
          </p:cNvSpPr>
          <p:nvPr>
            <p:ph sz="quarter" idx="13"/>
          </p:nvPr>
        </p:nvSpPr>
        <p:spPr>
          <a:xfrm>
            <a:off x="365760" y="1600200"/>
            <a:ext cx="4041648" cy="452628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pic>
        <p:nvPicPr>
          <p:cNvPr id="5" name="Picture 1"/>
          <p:cNvPicPr>
            <a:picLocks noChangeAspect="1" noChangeArrowheads="1"/>
          </p:cNvPicPr>
          <p:nvPr userDrawn="1"/>
        </p:nvPicPr>
        <p:blipFill>
          <a:blip r:embed="rId2" cstate="print"/>
          <a:srcRect/>
          <a:stretch>
            <a:fillRect/>
          </a:stretch>
        </p:blipFill>
        <p:spPr bwMode="auto">
          <a:xfrm rot="16200000">
            <a:off x="-306729" y="306729"/>
            <a:ext cx="1290067" cy="676609"/>
          </a:xfrm>
          <a:prstGeom prst="rect">
            <a:avLst/>
          </a:prstGeom>
          <a:noFill/>
          <a:ln w="9525">
            <a:noFill/>
            <a:miter lim="800000"/>
            <a:headEnd/>
            <a:tailEnd/>
          </a:ln>
        </p:spPr>
      </p:pic>
      <p:pic>
        <p:nvPicPr>
          <p:cNvPr id="6" name="Picture 3"/>
          <p:cNvPicPr>
            <a:picLocks noChangeAspect="1" noChangeArrowheads="1"/>
          </p:cNvPicPr>
          <p:nvPr userDrawn="1"/>
        </p:nvPicPr>
        <p:blipFill>
          <a:blip r:embed="rId3" cstate="print"/>
          <a:srcRect/>
          <a:stretch>
            <a:fillRect/>
          </a:stretch>
        </p:blipFill>
        <p:spPr bwMode="auto">
          <a:xfrm>
            <a:off x="8316416" y="116632"/>
            <a:ext cx="732148" cy="720080"/>
          </a:xfrm>
          <a:prstGeom prst="rect">
            <a:avLst/>
          </a:prstGeom>
          <a:noFill/>
          <a:ln w="9525">
            <a:noFill/>
            <a:miter lim="800000"/>
            <a:headEnd/>
            <a:tailEnd/>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27584" y="0"/>
            <a:ext cx="8316416" cy="864096"/>
          </a:xfrm>
        </p:spPr>
        <p:txBody>
          <a:bodyPr anchor="ctr"/>
          <a:lstStyle>
            <a:lvl1pPr>
              <a:defRPr>
                <a:solidFill>
                  <a:srgbClr val="660066"/>
                </a:solidFill>
              </a:defRPr>
            </a:lvl1pPr>
          </a:lstStyle>
          <a:p>
            <a:r>
              <a:rPr lang="fr-FR" dirty="0" smtClean="0"/>
              <a:t>Modifiez le style du titre</a:t>
            </a:r>
            <a:endParaRPr lang="en-US" dirty="0"/>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1" name="Content Placeholder 10"/>
          <p:cNvSpPr>
            <a:spLocks noGrp="1"/>
          </p:cNvSpPr>
          <p:nvPr>
            <p:ph sz="quarter" idx="13"/>
          </p:nvPr>
        </p:nvSpPr>
        <p:spPr>
          <a:xfrm>
            <a:off x="457200" y="2212848"/>
            <a:ext cx="4041648" cy="391363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pic>
        <p:nvPicPr>
          <p:cNvPr id="7" name="Picture 1"/>
          <p:cNvPicPr>
            <a:picLocks noChangeAspect="1" noChangeArrowheads="1"/>
          </p:cNvPicPr>
          <p:nvPr userDrawn="1"/>
        </p:nvPicPr>
        <p:blipFill>
          <a:blip r:embed="rId2" cstate="print"/>
          <a:srcRect/>
          <a:stretch>
            <a:fillRect/>
          </a:stretch>
        </p:blipFill>
        <p:spPr bwMode="auto">
          <a:xfrm rot="16200000">
            <a:off x="-306729" y="306729"/>
            <a:ext cx="1290067" cy="676609"/>
          </a:xfrm>
          <a:prstGeom prst="rect">
            <a:avLst/>
          </a:prstGeom>
          <a:noFill/>
          <a:ln w="9525">
            <a:noFill/>
            <a:miter lim="800000"/>
            <a:headEnd/>
            <a:tailEnd/>
          </a:ln>
        </p:spPr>
      </p:pic>
      <p:pic>
        <p:nvPicPr>
          <p:cNvPr id="8" name="Picture 3"/>
          <p:cNvPicPr>
            <a:picLocks noChangeAspect="1" noChangeArrowheads="1"/>
          </p:cNvPicPr>
          <p:nvPr userDrawn="1"/>
        </p:nvPicPr>
        <p:blipFill>
          <a:blip r:embed="rId3" cstate="print"/>
          <a:srcRect/>
          <a:stretch>
            <a:fillRect/>
          </a:stretch>
        </p:blipFill>
        <p:spPr bwMode="auto">
          <a:xfrm>
            <a:off x="8316416" y="116632"/>
            <a:ext cx="732148" cy="720080"/>
          </a:xfrm>
          <a:prstGeom prst="rect">
            <a:avLst/>
          </a:prstGeom>
          <a:noFill/>
          <a:ln w="9525">
            <a:noFill/>
            <a:miter lim="800000"/>
            <a:headEnd/>
            <a:tailEnd/>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827584" y="0"/>
            <a:ext cx="8316416" cy="864096"/>
          </a:xfrm>
        </p:spPr>
        <p:txBody>
          <a:bodyPr anchor="ctr"/>
          <a:lstStyle>
            <a:lvl1pPr>
              <a:defRPr>
                <a:solidFill>
                  <a:srgbClr val="660066"/>
                </a:solidFill>
              </a:defRPr>
            </a:lvl1pPr>
          </a:lstStyle>
          <a:p>
            <a:r>
              <a:rPr lang="fr-FR" dirty="0" smtClean="0"/>
              <a:t>Modifiez le style du titre</a:t>
            </a:r>
            <a:endParaRPr lang="en-US" dirty="0"/>
          </a:p>
        </p:txBody>
      </p:sp>
      <p:pic>
        <p:nvPicPr>
          <p:cNvPr id="3" name="Picture 1"/>
          <p:cNvPicPr>
            <a:picLocks noChangeAspect="1" noChangeArrowheads="1"/>
          </p:cNvPicPr>
          <p:nvPr userDrawn="1"/>
        </p:nvPicPr>
        <p:blipFill>
          <a:blip r:embed="rId2" cstate="print"/>
          <a:srcRect/>
          <a:stretch>
            <a:fillRect/>
          </a:stretch>
        </p:blipFill>
        <p:spPr bwMode="auto">
          <a:xfrm rot="16200000">
            <a:off x="-306729" y="306729"/>
            <a:ext cx="1290067" cy="676609"/>
          </a:xfrm>
          <a:prstGeom prst="rect">
            <a:avLst/>
          </a:prstGeom>
          <a:noFill/>
          <a:ln w="9525">
            <a:noFill/>
            <a:miter lim="800000"/>
            <a:headEnd/>
            <a:tailEnd/>
          </a:ln>
        </p:spPr>
      </p:pic>
      <p:pic>
        <p:nvPicPr>
          <p:cNvPr id="4" name="Picture 3"/>
          <p:cNvPicPr>
            <a:picLocks noChangeAspect="1" noChangeArrowheads="1"/>
          </p:cNvPicPr>
          <p:nvPr userDrawn="1"/>
        </p:nvPicPr>
        <p:blipFill>
          <a:blip r:embed="rId3" cstate="print"/>
          <a:srcRect/>
          <a:stretch>
            <a:fillRect/>
          </a:stretch>
        </p:blipFill>
        <p:spPr bwMode="auto">
          <a:xfrm>
            <a:off x="8316416" y="116632"/>
            <a:ext cx="732148" cy="720080"/>
          </a:xfrm>
          <a:prstGeom prst="rect">
            <a:avLst/>
          </a:prstGeom>
          <a:noFill/>
          <a:ln w="9525">
            <a:noFill/>
            <a:miter lim="800000"/>
            <a:headEnd/>
            <a:tailEnd/>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2" name="Picture 1"/>
          <p:cNvPicPr>
            <a:picLocks noChangeAspect="1" noChangeArrowheads="1"/>
          </p:cNvPicPr>
          <p:nvPr userDrawn="1"/>
        </p:nvPicPr>
        <p:blipFill>
          <a:blip r:embed="rId2" cstate="print"/>
          <a:srcRect/>
          <a:stretch>
            <a:fillRect/>
          </a:stretch>
        </p:blipFill>
        <p:spPr bwMode="auto">
          <a:xfrm rot="16200000">
            <a:off x="-306729" y="306729"/>
            <a:ext cx="1290067" cy="676609"/>
          </a:xfrm>
          <a:prstGeom prst="rect">
            <a:avLst/>
          </a:prstGeom>
          <a:noFill/>
          <a:ln w="9525">
            <a:noFill/>
            <a:miter lim="800000"/>
            <a:headEnd/>
            <a:tailEnd/>
          </a:ln>
        </p:spPr>
      </p:pic>
      <p:pic>
        <p:nvPicPr>
          <p:cNvPr id="3" name="Picture 3"/>
          <p:cNvPicPr>
            <a:picLocks noChangeAspect="1" noChangeArrowheads="1"/>
          </p:cNvPicPr>
          <p:nvPr userDrawn="1"/>
        </p:nvPicPr>
        <p:blipFill>
          <a:blip r:embed="rId3" cstate="print"/>
          <a:srcRect/>
          <a:stretch>
            <a:fillRect/>
          </a:stretch>
        </p:blipFill>
        <p:spPr bwMode="auto">
          <a:xfrm>
            <a:off x="8316416" y="116632"/>
            <a:ext cx="732148" cy="720080"/>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fr-FR" smtClean="0"/>
              <a:t>Modifiez le style du titre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pic>
        <p:nvPicPr>
          <p:cNvPr id="5" name="Picture 3"/>
          <p:cNvPicPr>
            <a:picLocks noChangeAspect="1" noChangeArrowheads="1"/>
          </p:cNvPicPr>
          <p:nvPr userDrawn="1"/>
        </p:nvPicPr>
        <p:blipFill>
          <a:blip r:embed="rId2" cstate="print"/>
          <a:srcRect/>
          <a:stretch>
            <a:fillRect/>
          </a:stretch>
        </p:blipFill>
        <p:spPr bwMode="auto">
          <a:xfrm>
            <a:off x="8316416" y="116632"/>
            <a:ext cx="732148" cy="720080"/>
          </a:xfrm>
          <a:prstGeom prst="rect">
            <a:avLst/>
          </a:prstGeom>
          <a:noFill/>
          <a:ln w="9525">
            <a:noFill/>
            <a:miter lim="800000"/>
            <a:headEnd/>
            <a:tailEnd/>
          </a:ln>
        </p:spPr>
      </p:pic>
      <p:pic>
        <p:nvPicPr>
          <p:cNvPr id="6" name="Picture 1"/>
          <p:cNvPicPr>
            <a:picLocks noChangeAspect="1" noChangeArrowheads="1"/>
          </p:cNvPicPr>
          <p:nvPr userDrawn="1"/>
        </p:nvPicPr>
        <p:blipFill>
          <a:blip r:embed="rId3" cstate="print"/>
          <a:srcRect/>
          <a:stretch>
            <a:fillRect/>
          </a:stretch>
        </p:blipFill>
        <p:spPr bwMode="auto">
          <a:xfrm rot="16200000">
            <a:off x="-306729" y="306729"/>
            <a:ext cx="1290067" cy="676609"/>
          </a:xfrm>
          <a:prstGeom prst="rect">
            <a:avLst/>
          </a:prstGeom>
          <a:noFill/>
          <a:ln w="9525">
            <a:noFill/>
            <a:miter lim="800000"/>
            <a:headEnd/>
            <a:tailEnd/>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fr-FR" smtClean="0"/>
              <a:t>Modifiez le style du titre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pic>
        <p:nvPicPr>
          <p:cNvPr id="8" name="Picture 1"/>
          <p:cNvPicPr>
            <a:picLocks noChangeAspect="1" noChangeArrowheads="1"/>
          </p:cNvPicPr>
          <p:nvPr userDrawn="1"/>
        </p:nvPicPr>
        <p:blipFill>
          <a:blip r:embed="rId2" cstate="print"/>
          <a:srcRect/>
          <a:stretch>
            <a:fillRect/>
          </a:stretch>
        </p:blipFill>
        <p:spPr bwMode="auto">
          <a:xfrm rot="16200000">
            <a:off x="-306729" y="306729"/>
            <a:ext cx="1290067" cy="676609"/>
          </a:xfrm>
          <a:prstGeom prst="rect">
            <a:avLst/>
          </a:prstGeom>
          <a:noFill/>
          <a:ln w="9525">
            <a:noFill/>
            <a:miter lim="800000"/>
            <a:headEnd/>
            <a:tailEnd/>
          </a:ln>
        </p:spPr>
      </p:pic>
      <p:pic>
        <p:nvPicPr>
          <p:cNvPr id="9" name="Picture 3"/>
          <p:cNvPicPr>
            <a:picLocks noChangeAspect="1" noChangeArrowheads="1"/>
          </p:cNvPicPr>
          <p:nvPr userDrawn="1"/>
        </p:nvPicPr>
        <p:blipFill>
          <a:blip r:embed="rId3" cstate="print"/>
          <a:srcRect/>
          <a:stretch>
            <a:fillRect/>
          </a:stretch>
        </p:blipFill>
        <p:spPr bwMode="auto">
          <a:xfrm>
            <a:off x="8316416" y="116632"/>
            <a:ext cx="732148" cy="720080"/>
          </a:xfrm>
          <a:prstGeom prst="rect">
            <a:avLst/>
          </a:prstGeom>
          <a:noFill/>
          <a:ln w="9525">
            <a:noFill/>
            <a:miter lim="800000"/>
            <a:headEnd/>
            <a:tailEnd/>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a:xfrm>
            <a:off x="1711758" y="0"/>
            <a:ext cx="7432242" cy="864096"/>
          </a:xfrm>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pic>
        <p:nvPicPr>
          <p:cNvPr id="5" name="Picture 1"/>
          <p:cNvPicPr>
            <a:picLocks noChangeAspect="1" noChangeArrowheads="1"/>
          </p:cNvPicPr>
          <p:nvPr userDrawn="1"/>
        </p:nvPicPr>
        <p:blipFill>
          <a:blip r:embed="rId2" cstate="print"/>
          <a:srcRect/>
          <a:stretch>
            <a:fillRect/>
          </a:stretch>
        </p:blipFill>
        <p:spPr bwMode="auto">
          <a:xfrm>
            <a:off x="-1" y="0"/>
            <a:ext cx="1610813" cy="836712"/>
          </a:xfrm>
          <a:prstGeom prst="rect">
            <a:avLst/>
          </a:prstGeom>
          <a:noFill/>
          <a:ln w="9525">
            <a:noFill/>
            <a:miter lim="800000"/>
            <a:headEnd/>
            <a:tailEnd/>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pic>
        <p:nvPicPr>
          <p:cNvPr id="7" name="Picture 3"/>
          <p:cNvPicPr>
            <a:picLocks noChangeAspect="1" noChangeArrowheads="1"/>
          </p:cNvPicPr>
          <p:nvPr userDrawn="1"/>
        </p:nvPicPr>
        <p:blipFill>
          <a:blip r:embed="rId2" cstate="print"/>
          <a:srcRect/>
          <a:stretch>
            <a:fillRect/>
          </a:stretch>
        </p:blipFill>
        <p:spPr bwMode="auto">
          <a:xfrm rot="5400000">
            <a:off x="8310382" y="6027322"/>
            <a:ext cx="732148" cy="720080"/>
          </a:xfrm>
          <a:prstGeom prst="rect">
            <a:avLst/>
          </a:prstGeom>
          <a:noFill/>
          <a:ln w="9525">
            <a:noFill/>
            <a:miter lim="800000"/>
            <a:headEnd/>
            <a:tailEnd/>
          </a:ln>
        </p:spPr>
      </p:pic>
      <p:pic>
        <p:nvPicPr>
          <p:cNvPr id="8" name="Picture 1"/>
          <p:cNvPicPr>
            <a:picLocks noChangeAspect="1" noChangeArrowheads="1"/>
          </p:cNvPicPr>
          <p:nvPr userDrawn="1"/>
        </p:nvPicPr>
        <p:blipFill>
          <a:blip r:embed="rId3" cstate="print"/>
          <a:srcRect/>
          <a:stretch>
            <a:fillRect/>
          </a:stretch>
        </p:blipFill>
        <p:spPr bwMode="auto">
          <a:xfrm>
            <a:off x="7853933" y="0"/>
            <a:ext cx="1290067" cy="676609"/>
          </a:xfrm>
          <a:prstGeom prst="rect">
            <a:avLst/>
          </a:prstGeom>
          <a:noFill/>
          <a:ln w="9525">
            <a:noFill/>
            <a:miter lim="800000"/>
            <a:headEnd/>
            <a:tailEnd/>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274638"/>
            <a:ext cx="8229600" cy="5851525"/>
          </a:xfrm>
          <a:prstGeom prst="rect">
            <a:avLst/>
          </a:prstGeo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pic>
        <p:nvPicPr>
          <p:cNvPr id="3" name="Picture 1"/>
          <p:cNvPicPr>
            <a:picLocks noChangeAspect="1" noChangeArrowheads="1"/>
          </p:cNvPicPr>
          <p:nvPr userDrawn="1"/>
        </p:nvPicPr>
        <p:blipFill>
          <a:blip r:embed="rId2" cstate="print"/>
          <a:srcRect/>
          <a:stretch>
            <a:fillRect/>
          </a:stretch>
        </p:blipFill>
        <p:spPr bwMode="auto">
          <a:xfrm rot="16200000">
            <a:off x="-306729" y="306729"/>
            <a:ext cx="1290067" cy="676609"/>
          </a:xfrm>
          <a:prstGeom prst="rect">
            <a:avLst/>
          </a:prstGeom>
          <a:noFill/>
          <a:ln w="9525">
            <a:noFill/>
            <a:miter lim="800000"/>
            <a:headEnd/>
            <a:tailEnd/>
          </a:ln>
        </p:spPr>
      </p:pic>
      <p:pic>
        <p:nvPicPr>
          <p:cNvPr id="4" name="Picture 3"/>
          <p:cNvPicPr>
            <a:picLocks noChangeAspect="1" noChangeArrowheads="1"/>
          </p:cNvPicPr>
          <p:nvPr userDrawn="1"/>
        </p:nvPicPr>
        <p:blipFill>
          <a:blip r:embed="rId3" cstate="print"/>
          <a:srcRect/>
          <a:stretch>
            <a:fillRect/>
          </a:stretch>
        </p:blipFill>
        <p:spPr bwMode="auto">
          <a:xfrm>
            <a:off x="8316416" y="116632"/>
            <a:ext cx="732148" cy="720080"/>
          </a:xfrm>
          <a:prstGeom prst="rect">
            <a:avLst/>
          </a:prstGeom>
          <a:noFill/>
          <a:ln w="9525">
            <a:noFill/>
            <a:miter lim="800000"/>
            <a:headEnd/>
            <a:tailEnd/>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9590" y="0"/>
            <a:ext cx="8244410" cy="864096"/>
          </a:xfrm>
          <a:prstGeom prst="rect">
            <a:avLst/>
          </a:prstGeom>
        </p:spPr>
        <p:txBody>
          <a:bodyPr vert="horz" lIns="91440" tIns="45720" rIns="91440" bIns="45720" rtlCol="0" anchor="b">
            <a:noAutofit/>
          </a:bodyPr>
          <a:lstStyle/>
          <a:p>
            <a:r>
              <a:rPr lang="fr-FR" dirty="0" smtClean="0"/>
              <a:t>Modifiez le style du titre</a:t>
            </a:r>
            <a:endParaRPr lang="en-US" dirty="0"/>
          </a:p>
        </p:txBody>
      </p:sp>
      <p:sp>
        <p:nvSpPr>
          <p:cNvPr id="3" name="Text Placeholder 2"/>
          <p:cNvSpPr>
            <a:spLocks noGrp="1"/>
          </p:cNvSpPr>
          <p:nvPr>
            <p:ph type="body" idx="1"/>
          </p:nvPr>
        </p:nvSpPr>
        <p:spPr>
          <a:xfrm>
            <a:off x="457200" y="1268760"/>
            <a:ext cx="8229600" cy="4857403"/>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defTabSz="914400" rtl="0" eaLnBrk="1" latinLnBrk="0" hangingPunct="1">
        <a:lnSpc>
          <a:spcPts val="5800"/>
        </a:lnSpc>
        <a:spcBef>
          <a:spcPct val="0"/>
        </a:spcBef>
        <a:buNone/>
        <a:defRPr sz="3600" b="1" kern="1200">
          <a:solidFill>
            <a:srgbClr val="660066"/>
          </a:solidFill>
          <a:effectLst>
            <a:outerShdw blurRad="63500" dist="38100" dir="5400000" algn="t" rotWithShape="0">
              <a:prstClr val="black">
                <a:alpha val="25000"/>
              </a:prstClr>
            </a:outerShdw>
          </a:effectLst>
          <a:latin typeface="Calibri" panose="020F0502020204030204"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Calibri" panose="020F0502020204030204" pitchFamily="34" charset="0"/>
          <a:ea typeface="+mn-ea"/>
          <a:cs typeface="+mn-cs"/>
        </a:defRPr>
      </a:lvl1pPr>
      <a:lvl2pPr marL="742950" indent="-285750" algn="l" defTabSz="914400" rtl="0" eaLnBrk="1" latinLnBrk="0" hangingPunct="1">
        <a:spcBef>
          <a:spcPct val="20000"/>
        </a:spcBef>
        <a:buFont typeface="Wingdings" panose="05000000000000000000" pitchFamily="2" charset="2"/>
        <a:buChar char="§"/>
        <a:defRPr sz="1800" i="1" kern="1200">
          <a:solidFill>
            <a:srgbClr val="660066"/>
          </a:solidFill>
          <a:latin typeface="Calibri" panose="020F0502020204030204"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75000"/>
              <a:lumOff val="25000"/>
            </a:schemeClr>
          </a:solidFill>
          <a:latin typeface="Calibri" panose="020F0502020204030204" pitchFamily="34" charset="0"/>
          <a:ea typeface="+mn-ea"/>
          <a:cs typeface="+mn-cs"/>
        </a:defRPr>
      </a:lvl3pPr>
      <a:lvl4pPr marL="1600200" indent="-228600" algn="l" defTabSz="914400" rtl="0" eaLnBrk="1" latinLnBrk="0" hangingPunct="1">
        <a:spcBef>
          <a:spcPct val="20000"/>
        </a:spcBef>
        <a:buFont typeface="Calibri" pitchFamily="34" charset="0"/>
        <a:buChar char="-"/>
        <a:defRPr sz="1400" kern="1200">
          <a:solidFill>
            <a:srgbClr val="7030A0"/>
          </a:solidFill>
          <a:latin typeface="Calibri" panose="020F0502020204030204"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legifrance.gouv.fr/affichCodeArticle.do?cidTexte=LEGITEXT000006072665&amp;idArticle=LEGIARTI000006691266&amp;dateTexte=&amp;categorieLien=cid" TargetMode="External"/><Relationship Id="rId2" Type="http://schemas.openxmlformats.org/officeDocument/2006/relationships/hyperlink" Target="https://www.legifrance.gouv.fr/affichTexteArticle.do;jsessionid=8D04502208BCC386AF786B5B6E0DEA94.tpdila12v_3?cidTexte=JORFTEXT000027478077&amp;idArticle=LEGIARTI000027479341&amp;dateTexte=20161210&amp;categorieLien=id"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ctrTitle"/>
          </p:nvPr>
        </p:nvSpPr>
        <p:spPr/>
        <p:txBody>
          <a:bodyPr/>
          <a:lstStyle/>
          <a:p>
            <a:r>
              <a:rPr lang="fr-FR" sz="4400" dirty="0" smtClean="0"/>
              <a:t>Atelier biologie – 1</a:t>
            </a:r>
            <a:r>
              <a:rPr lang="fr-FR" sz="4400" baseline="30000" dirty="0" smtClean="0"/>
              <a:t>e</a:t>
            </a:r>
            <a:r>
              <a:rPr lang="fr-FR" sz="4400" dirty="0" smtClean="0"/>
              <a:t> mars 2017</a:t>
            </a:r>
            <a:br>
              <a:rPr lang="fr-FR" sz="4400" dirty="0" smtClean="0"/>
            </a:br>
            <a:endParaRPr lang="fr-FR" sz="4400" dirty="0" smtClean="0"/>
          </a:p>
        </p:txBody>
      </p:sp>
      <p:sp>
        <p:nvSpPr>
          <p:cNvPr id="6" name="Sous-titre 5"/>
          <p:cNvSpPr>
            <a:spLocks noGrp="1"/>
          </p:cNvSpPr>
          <p:nvPr>
            <p:ph type="subTitle" idx="1"/>
          </p:nvPr>
        </p:nvSpPr>
        <p:spPr/>
        <p:txBody>
          <a:bodyPr>
            <a:normAutofit/>
          </a:bodyPr>
          <a:lstStyle/>
          <a:p>
            <a:r>
              <a:rPr lang="fr-FR" sz="3200" dirty="0" smtClean="0"/>
              <a:t>Accréditation et inspection</a:t>
            </a:r>
            <a:endParaRPr lang="fr-FR" sz="3200" dirty="0"/>
          </a:p>
        </p:txBody>
      </p:sp>
    </p:spTree>
    <p:extLst>
      <p:ext uri="{BB962C8B-B14F-4D97-AF65-F5344CB8AC3E}">
        <p14:creationId xmlns:p14="http://schemas.microsoft.com/office/powerpoint/2010/main" val="26428005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188640"/>
            <a:ext cx="8316416" cy="1080120"/>
          </a:xfrm>
        </p:spPr>
        <p:txBody>
          <a:bodyPr/>
          <a:lstStyle/>
          <a:p>
            <a:pPr algn="ctr">
              <a:lnSpc>
                <a:spcPct val="100000"/>
              </a:lnSpc>
            </a:pPr>
            <a:r>
              <a:rPr lang="fr-FR" sz="2800" dirty="0" smtClean="0">
                <a:effectLst/>
              </a:rPr>
              <a:t>Nouvelles dispositions</a:t>
            </a:r>
            <a:br>
              <a:rPr lang="fr-FR" sz="2800" dirty="0" smtClean="0">
                <a:effectLst/>
              </a:rPr>
            </a:br>
            <a:r>
              <a:rPr lang="fr-FR" sz="2800" dirty="0" smtClean="0">
                <a:effectLst/>
              </a:rPr>
              <a:t>de l’article 147 de la loi « SAPIN 2 »</a:t>
            </a:r>
            <a:endParaRPr lang="fr-FR" sz="2800" dirty="0">
              <a:effectLst/>
            </a:endParaRPr>
          </a:p>
        </p:txBody>
      </p:sp>
      <p:sp>
        <p:nvSpPr>
          <p:cNvPr id="3" name="Espace réservé du contenu 2"/>
          <p:cNvSpPr>
            <a:spLocks noGrp="1"/>
          </p:cNvSpPr>
          <p:nvPr>
            <p:ph idx="1"/>
          </p:nvPr>
        </p:nvSpPr>
        <p:spPr>
          <a:xfrm>
            <a:off x="323528" y="1412776"/>
            <a:ext cx="8640960" cy="5184576"/>
          </a:xfrm>
        </p:spPr>
        <p:txBody>
          <a:bodyPr>
            <a:normAutofit fontScale="92500"/>
          </a:bodyPr>
          <a:lstStyle/>
          <a:p>
            <a:pPr lvl="0" algn="ctr">
              <a:buNone/>
            </a:pPr>
            <a:r>
              <a:rPr lang="fr-FR" sz="2400" b="1" dirty="0" smtClean="0">
                <a:solidFill>
                  <a:srgbClr val="D02800"/>
                </a:solidFill>
                <a:cs typeface="Calibri" pitchFamily="34" charset="0"/>
              </a:rPr>
              <a:t>RAPPEL HISTORIQUE</a:t>
            </a:r>
          </a:p>
          <a:p>
            <a:pPr marL="0" lvl="0" indent="0" algn="just">
              <a:buNone/>
            </a:pPr>
            <a:endParaRPr lang="fr-FR" dirty="0" smtClean="0"/>
          </a:p>
          <a:p>
            <a:pPr marL="0" lvl="0" indent="0" algn="just">
              <a:buNone/>
            </a:pPr>
            <a:r>
              <a:rPr lang="fr-FR" sz="2200" dirty="0" smtClean="0"/>
              <a:t>L’ordonnance n° 2010-49 du 13 janvier 2010 relative à la biologie médicale modifiée par la loi n°2013-442 du 30 mai 2013 </a:t>
            </a:r>
            <a:r>
              <a:rPr lang="fr-FR" sz="2200" b="1" dirty="0" smtClean="0"/>
              <a:t>impose aux LBM d’être accrédités avant le 31 octobre 2020.</a:t>
            </a:r>
          </a:p>
          <a:p>
            <a:pPr marL="514350" lvl="0" indent="-514350" algn="just">
              <a:buNone/>
            </a:pPr>
            <a:endParaRPr lang="fr-FR" sz="2200" dirty="0" smtClean="0">
              <a:cs typeface="Calibri" pitchFamily="34" charset="0"/>
            </a:endParaRPr>
          </a:p>
          <a:p>
            <a:pPr marL="514350" lvl="0" indent="-514350" algn="just">
              <a:buNone/>
            </a:pPr>
            <a:r>
              <a:rPr lang="fr-FR" sz="2200" dirty="0" smtClean="0">
                <a:cs typeface="Calibri" pitchFamily="34" charset="0"/>
              </a:rPr>
              <a:t>Deux échéances intermédiaires:</a:t>
            </a:r>
          </a:p>
          <a:p>
            <a:pPr marL="633413" lvl="0" indent="-365125" algn="just">
              <a:buFont typeface="Wingdings" pitchFamily="2" charset="2"/>
              <a:buChar char="Ø"/>
            </a:pPr>
            <a:r>
              <a:rPr lang="fr-FR" sz="2200" b="1" dirty="0" smtClean="0"/>
              <a:t>1</a:t>
            </a:r>
            <a:r>
              <a:rPr lang="fr-FR" sz="2200" b="1" baseline="30000" dirty="0" smtClean="0"/>
              <a:t>er</a:t>
            </a:r>
            <a:r>
              <a:rPr lang="fr-FR" sz="2200" b="1" dirty="0" smtClean="0"/>
              <a:t> novembre 2016, </a:t>
            </a:r>
            <a:r>
              <a:rPr lang="fr-FR" sz="2200" dirty="0" smtClean="0"/>
              <a:t>50 % de l’activité de chaque LBM doit être accréditée ;</a:t>
            </a:r>
          </a:p>
          <a:p>
            <a:pPr marL="633413" lvl="0" indent="-365125" algn="just">
              <a:buFont typeface="Wingdings" pitchFamily="2" charset="2"/>
              <a:buChar char="Ø"/>
            </a:pPr>
            <a:r>
              <a:rPr lang="fr-FR" sz="2200" b="1" dirty="0" smtClean="0"/>
              <a:t>1</a:t>
            </a:r>
            <a:r>
              <a:rPr lang="fr-FR" sz="2200" b="1" baseline="30000" dirty="0" smtClean="0"/>
              <a:t>er</a:t>
            </a:r>
            <a:r>
              <a:rPr lang="fr-FR" sz="2200" b="1" dirty="0" smtClean="0"/>
              <a:t> novembre 2018</a:t>
            </a:r>
            <a:r>
              <a:rPr lang="fr-FR" sz="2200" dirty="0" smtClean="0"/>
              <a:t>, 70 % de l’activité de chaque LBM doit être couverte.</a:t>
            </a:r>
          </a:p>
          <a:p>
            <a:pPr marL="633413" lvl="0" indent="-365125" algn="just">
              <a:buFont typeface="Wingdings" pitchFamily="2" charset="2"/>
              <a:buChar char="Ø"/>
            </a:pPr>
            <a:endParaRPr lang="fr-FR" sz="2200" dirty="0" smtClean="0"/>
          </a:p>
          <a:p>
            <a:pPr marL="633413" lvl="0" indent="-365125" algn="ctr">
              <a:buNone/>
            </a:pPr>
            <a:r>
              <a:rPr lang="fr-FR" sz="2200" b="1" dirty="0" smtClean="0">
                <a:solidFill>
                  <a:srgbClr val="D02800"/>
                </a:solidFill>
                <a:cs typeface="Calibri" pitchFamily="34" charset="0"/>
              </a:rPr>
              <a:t>CONSTAT EN 2016</a:t>
            </a:r>
          </a:p>
          <a:p>
            <a:pPr marL="633413" lvl="0" indent="-365125" algn="ctr">
              <a:buNone/>
            </a:pPr>
            <a:endParaRPr lang="fr-FR" sz="1000" dirty="0" smtClean="0">
              <a:cs typeface="Calibri" pitchFamily="34" charset="0"/>
            </a:endParaRPr>
          </a:p>
          <a:p>
            <a:pPr marL="0" lvl="0" indent="0" algn="just">
              <a:buNone/>
            </a:pPr>
            <a:r>
              <a:rPr lang="fr-FR" sz="2200" dirty="0" smtClean="0"/>
              <a:t>Difficultés techniques de mise en œuvre car le </a:t>
            </a:r>
            <a:r>
              <a:rPr lang="fr-FR" sz="2200" dirty="0" err="1" smtClean="0"/>
              <a:t>Cofrac</a:t>
            </a:r>
            <a:r>
              <a:rPr lang="fr-FR" sz="2200" dirty="0" smtClean="0"/>
              <a:t> n’est pas en mesure d’évaluer l’ensemble des LBM avant l’échéance du 31 octobre 2016.</a:t>
            </a:r>
            <a:endParaRPr lang="fr-FR" sz="2200" dirty="0" smtClean="0">
              <a:cs typeface="Calibri" pitchFamily="34" charset="0"/>
            </a:endParaRPr>
          </a:p>
          <a:p>
            <a:pPr marL="514350" lvl="0" indent="-514350" algn="just">
              <a:buNone/>
            </a:pPr>
            <a:endParaRPr lang="fr-FR" sz="2200" dirty="0" smtClean="0">
              <a:cs typeface="Calibri" pitchFamily="34" charset="0"/>
            </a:endParaRPr>
          </a:p>
        </p:txBody>
      </p:sp>
    </p:spTree>
    <p:extLst>
      <p:ext uri="{BB962C8B-B14F-4D97-AF65-F5344CB8AC3E}">
        <p14:creationId xmlns:p14="http://schemas.microsoft.com/office/powerpoint/2010/main" val="307945215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8316416" cy="864096"/>
          </a:xfrm>
        </p:spPr>
        <p:txBody>
          <a:bodyPr/>
          <a:lstStyle/>
          <a:p>
            <a:pPr algn="ctr">
              <a:lnSpc>
                <a:spcPct val="100000"/>
              </a:lnSpc>
            </a:pPr>
            <a:r>
              <a:rPr lang="fr-FR" sz="2800" dirty="0" smtClean="0">
                <a:effectLst/>
              </a:rPr>
              <a:t>Nouvelles dispositions</a:t>
            </a:r>
            <a:br>
              <a:rPr lang="fr-FR" sz="2800" dirty="0" smtClean="0">
                <a:effectLst/>
              </a:rPr>
            </a:br>
            <a:r>
              <a:rPr lang="fr-FR" sz="2800" dirty="0" smtClean="0">
                <a:effectLst/>
              </a:rPr>
              <a:t>de l’article 147 de la loi « SAPIN 2 »</a:t>
            </a:r>
            <a:endParaRPr lang="fr-FR" sz="2800" dirty="0">
              <a:effectLst/>
            </a:endParaRPr>
          </a:p>
        </p:txBody>
      </p:sp>
      <p:sp>
        <p:nvSpPr>
          <p:cNvPr id="5" name="Espace réservé du contenu 4"/>
          <p:cNvSpPr>
            <a:spLocks noGrp="1"/>
          </p:cNvSpPr>
          <p:nvPr>
            <p:ph idx="1"/>
          </p:nvPr>
        </p:nvSpPr>
        <p:spPr>
          <a:xfrm>
            <a:off x="251520" y="1340768"/>
            <a:ext cx="8640960" cy="5184576"/>
          </a:xfrm>
        </p:spPr>
        <p:txBody>
          <a:bodyPr>
            <a:normAutofit fontScale="92500" lnSpcReduction="20000"/>
          </a:bodyPr>
          <a:lstStyle/>
          <a:p>
            <a:pPr algn="just">
              <a:buNone/>
            </a:pPr>
            <a:endParaRPr lang="fr-FR" sz="2200" dirty="0" smtClean="0"/>
          </a:p>
          <a:p>
            <a:pPr algn="ctr">
              <a:buNone/>
            </a:pPr>
            <a:r>
              <a:rPr lang="fr-FR" sz="2400" b="1" cap="all" dirty="0" smtClean="0">
                <a:solidFill>
                  <a:srgbClr val="D02800"/>
                </a:solidFill>
                <a:cs typeface="Calibri" pitchFamily="34" charset="0"/>
              </a:rPr>
              <a:t>Dérogation à l’article 7 de l’ordonnance prévu par la loi « Sapin 2 »  (article 147)</a:t>
            </a:r>
          </a:p>
          <a:p>
            <a:pPr algn="just">
              <a:buNone/>
            </a:pPr>
            <a:endParaRPr lang="fr-FR" sz="2400" dirty="0" smtClean="0"/>
          </a:p>
          <a:p>
            <a:pPr lvl="0" algn="just"/>
            <a:r>
              <a:rPr lang="fr-FR" sz="2400" dirty="0" smtClean="0"/>
              <a:t>Les LBM qui ont déposés un dossier de demande d’accréditation conformément au décret du 23 février 2015 qui sont dans l’attente de la décision du </a:t>
            </a:r>
            <a:r>
              <a:rPr lang="fr-FR" sz="2400" dirty="0" err="1" smtClean="0"/>
              <a:t>Cofrac</a:t>
            </a:r>
            <a:r>
              <a:rPr lang="fr-FR" sz="2400" dirty="0" smtClean="0"/>
              <a:t> peuvent poursuivre leur activité jusqu’à ce que le </a:t>
            </a:r>
            <a:r>
              <a:rPr lang="fr-FR" sz="2400" dirty="0" err="1" smtClean="0"/>
              <a:t>Cofrac</a:t>
            </a:r>
            <a:r>
              <a:rPr lang="fr-FR" sz="2400" dirty="0" smtClean="0"/>
              <a:t> rende sa décision. </a:t>
            </a:r>
          </a:p>
          <a:p>
            <a:pPr lvl="0" algn="just">
              <a:buNone/>
            </a:pPr>
            <a:endParaRPr lang="fr-FR" sz="2400" dirty="0" smtClean="0"/>
          </a:p>
          <a:p>
            <a:pPr lvl="0" algn="just"/>
            <a:r>
              <a:rPr lang="fr-FR" sz="2400" dirty="0" smtClean="0"/>
              <a:t>Le </a:t>
            </a:r>
            <a:r>
              <a:rPr lang="fr-FR" sz="2400" dirty="0" err="1" smtClean="0"/>
              <a:t>Cofrac</a:t>
            </a:r>
            <a:r>
              <a:rPr lang="fr-FR" sz="2400" dirty="0" smtClean="0"/>
              <a:t> a jusqu’au 31 décembre 2017 pour répondre à l’ensemble des demandes. </a:t>
            </a:r>
          </a:p>
          <a:p>
            <a:pPr lvl="0" algn="just">
              <a:buNone/>
            </a:pPr>
            <a:endParaRPr lang="fr-FR" sz="2400" dirty="0" smtClean="0"/>
          </a:p>
          <a:p>
            <a:pPr lvl="0" algn="just"/>
            <a:r>
              <a:rPr lang="fr-FR" sz="2400" dirty="0" smtClean="0"/>
              <a:t>Le palier du 1</a:t>
            </a:r>
            <a:r>
              <a:rPr lang="fr-FR" sz="2400" baseline="30000" dirty="0" smtClean="0"/>
              <a:t>er</a:t>
            </a:r>
            <a:r>
              <a:rPr lang="fr-FR" sz="2400" dirty="0" smtClean="0"/>
              <a:t> novembre 2018 est supprimé. </a:t>
            </a:r>
          </a:p>
          <a:p>
            <a:pPr lvl="0" algn="just">
              <a:buNone/>
            </a:pPr>
            <a:endParaRPr lang="fr-FR" sz="2400" dirty="0" smtClean="0"/>
          </a:p>
          <a:p>
            <a:pPr lvl="0" algn="just"/>
            <a:r>
              <a:rPr lang="fr-FR" sz="2400" dirty="0" smtClean="0"/>
              <a:t>L’échéance finale du 1</a:t>
            </a:r>
            <a:r>
              <a:rPr lang="fr-FR" sz="2400" baseline="30000" dirty="0" smtClean="0"/>
              <a:t>er</a:t>
            </a:r>
            <a:r>
              <a:rPr lang="fr-FR" sz="2400" dirty="0" smtClean="0"/>
              <a:t> novembre 2020 est maintenue. </a:t>
            </a:r>
          </a:p>
          <a:p>
            <a:pPr algn="ctr">
              <a:buNone/>
            </a:pPr>
            <a:endParaRPr lang="fr-FR" dirty="0" smtClean="0"/>
          </a:p>
          <a:p>
            <a:pPr algn="ctr">
              <a:buNone/>
            </a:pPr>
            <a:endParaRPr lang="fr-FR" dirty="0" smtClean="0"/>
          </a:p>
          <a:p>
            <a:pPr algn="ctr">
              <a:buNone/>
            </a:pPr>
            <a:endParaRPr lang="fr-FR" dirty="0"/>
          </a:p>
        </p:txBody>
      </p:sp>
    </p:spTree>
    <p:extLst>
      <p:ext uri="{BB962C8B-B14F-4D97-AF65-F5344CB8AC3E}">
        <p14:creationId xmlns:p14="http://schemas.microsoft.com/office/powerpoint/2010/main" val="307945215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effectLst/>
              </a:rPr>
              <a:t>Le processus d’accréditation : la décision</a:t>
            </a:r>
            <a:endParaRPr lang="fr-FR" sz="2800" dirty="0">
              <a:effectLst/>
            </a:endParaRPr>
          </a:p>
        </p:txBody>
      </p:sp>
      <p:sp>
        <p:nvSpPr>
          <p:cNvPr id="3" name="Espace réservé du contenu 2"/>
          <p:cNvSpPr>
            <a:spLocks noGrp="1"/>
          </p:cNvSpPr>
          <p:nvPr>
            <p:ph idx="1"/>
          </p:nvPr>
        </p:nvSpPr>
        <p:spPr>
          <a:xfrm>
            <a:off x="323528" y="1340768"/>
            <a:ext cx="8640960" cy="5184576"/>
          </a:xfrm>
        </p:spPr>
        <p:txBody>
          <a:bodyPr>
            <a:normAutofit/>
          </a:bodyPr>
          <a:lstStyle/>
          <a:p>
            <a:pPr algn="just"/>
            <a:r>
              <a:rPr lang="fr-FR" dirty="0" smtClean="0"/>
              <a:t>A l’issue de l’analyse du rapport d’évaluation </a:t>
            </a:r>
            <a:r>
              <a:rPr lang="fr-FR" dirty="0" err="1" smtClean="0"/>
              <a:t>Cofrac</a:t>
            </a:r>
            <a:r>
              <a:rPr lang="fr-FR" dirty="0" smtClean="0"/>
              <a:t> et pour une évaluation </a:t>
            </a:r>
            <a:r>
              <a:rPr lang="fr-FR" u="sng" dirty="0" smtClean="0"/>
              <a:t>initiale</a:t>
            </a:r>
            <a:r>
              <a:rPr lang="fr-FR" dirty="0" smtClean="0"/>
              <a:t> d’accréditation, 4 types de discision peuvent être prises : 2 sont définitives, 2 sont provisoires :</a:t>
            </a:r>
          </a:p>
          <a:p>
            <a:pPr algn="just"/>
            <a:endParaRPr lang="fr-FR" dirty="0" smtClean="0"/>
          </a:p>
          <a:p>
            <a:pPr algn="just">
              <a:buNone/>
            </a:pPr>
            <a:r>
              <a:rPr lang="fr-FR" dirty="0" smtClean="0"/>
              <a:t>	</a:t>
            </a:r>
            <a:r>
              <a:rPr lang="fr-FR" u="sng" dirty="0" smtClean="0"/>
              <a:t>Définitives : </a:t>
            </a:r>
          </a:p>
          <a:p>
            <a:pPr algn="just"/>
            <a:endParaRPr lang="fr-FR" dirty="0" smtClean="0"/>
          </a:p>
          <a:p>
            <a:pPr lvl="1" algn="just"/>
            <a:r>
              <a:rPr lang="fr-FR" sz="2000" dirty="0" smtClean="0"/>
              <a:t>Accréditation favorable </a:t>
            </a:r>
          </a:p>
          <a:p>
            <a:pPr lvl="1" algn="just"/>
            <a:r>
              <a:rPr lang="fr-FR" sz="2000" dirty="0" smtClean="0"/>
              <a:t>Accréditation défavorable</a:t>
            </a:r>
          </a:p>
          <a:p>
            <a:pPr lvl="1" algn="just"/>
            <a:endParaRPr lang="fr-FR" sz="2000" i="0" u="sng" dirty="0">
              <a:solidFill>
                <a:schemeClr val="tx1"/>
              </a:solidFill>
            </a:endParaRPr>
          </a:p>
          <a:p>
            <a:pPr lvl="1" algn="just">
              <a:buNone/>
            </a:pPr>
            <a:r>
              <a:rPr lang="fr-FR" sz="2000" i="0" u="sng" dirty="0" smtClean="0">
                <a:solidFill>
                  <a:schemeClr val="tx1"/>
                </a:solidFill>
              </a:rPr>
              <a:t>Provisoires :</a:t>
            </a:r>
          </a:p>
          <a:p>
            <a:pPr lvl="1" algn="just">
              <a:buNone/>
            </a:pPr>
            <a:endParaRPr lang="fr-FR" sz="2000" i="0" u="sng" dirty="0">
              <a:solidFill>
                <a:schemeClr val="tx1"/>
              </a:solidFill>
            </a:endParaRPr>
          </a:p>
          <a:p>
            <a:pPr lvl="1" algn="just"/>
            <a:r>
              <a:rPr lang="fr-FR" sz="2000" dirty="0" smtClean="0"/>
              <a:t>Non-accréditation conditionnelle : </a:t>
            </a:r>
          </a:p>
          <a:p>
            <a:pPr lvl="2" algn="just"/>
            <a:r>
              <a:rPr lang="fr-FR" sz="2000" dirty="0" smtClean="0"/>
              <a:t>À l’examen de pièces documentaires</a:t>
            </a:r>
          </a:p>
          <a:p>
            <a:pPr lvl="2" algn="just"/>
            <a:r>
              <a:rPr lang="fr-FR" sz="2000" dirty="0" smtClean="0"/>
              <a:t>A la réalisation d’une évaluation complémentaire. </a:t>
            </a:r>
          </a:p>
          <a:p>
            <a:pPr algn="just"/>
            <a:endParaRPr lang="fr-FR" dirty="0" smtClean="0"/>
          </a:p>
        </p:txBody>
      </p:sp>
    </p:spTree>
    <p:extLst>
      <p:ext uri="{BB962C8B-B14F-4D97-AF65-F5344CB8AC3E}">
        <p14:creationId xmlns:p14="http://schemas.microsoft.com/office/powerpoint/2010/main" val="3079452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effectLst/>
              </a:rPr>
              <a:t>Information des ARS sur les décisions</a:t>
            </a:r>
            <a:endParaRPr lang="fr-FR" sz="2800" dirty="0">
              <a:effectLst/>
            </a:endParaRPr>
          </a:p>
        </p:txBody>
      </p:sp>
      <p:sp>
        <p:nvSpPr>
          <p:cNvPr id="3" name="Espace réservé du contenu 2"/>
          <p:cNvSpPr>
            <a:spLocks noGrp="1"/>
          </p:cNvSpPr>
          <p:nvPr>
            <p:ph idx="1"/>
          </p:nvPr>
        </p:nvSpPr>
        <p:spPr>
          <a:xfrm>
            <a:off x="323528" y="1268760"/>
            <a:ext cx="8640960" cy="3168352"/>
          </a:xfrm>
        </p:spPr>
        <p:txBody>
          <a:bodyPr/>
          <a:lstStyle/>
          <a:p>
            <a:pPr algn="just"/>
            <a:r>
              <a:rPr lang="fr-FR" u="sng" dirty="0" smtClean="0"/>
              <a:t>Accréditation favorable </a:t>
            </a:r>
            <a:r>
              <a:rPr lang="fr-FR" dirty="0" smtClean="0"/>
              <a:t>: </a:t>
            </a:r>
            <a:r>
              <a:rPr lang="fr-FR" dirty="0" smtClean="0">
                <a:cs typeface="Calibri" pitchFamily="34" charset="0"/>
              </a:rPr>
              <a:t>Le LBM apparait sur le site du </a:t>
            </a:r>
            <a:r>
              <a:rPr lang="fr-FR" dirty="0" err="1" smtClean="0">
                <a:cs typeface="Calibri" pitchFamily="34" charset="0"/>
              </a:rPr>
              <a:t>Cofrac</a:t>
            </a:r>
            <a:r>
              <a:rPr lang="fr-FR" dirty="0" smtClean="0">
                <a:cs typeface="Calibri" pitchFamily="34" charset="0"/>
              </a:rPr>
              <a:t> et sur </a:t>
            </a:r>
            <a:r>
              <a:rPr lang="fr-FR" dirty="0" err="1" smtClean="0">
                <a:cs typeface="Calibri" pitchFamily="34" charset="0"/>
              </a:rPr>
              <a:t>BioMed</a:t>
            </a:r>
            <a:r>
              <a:rPr lang="fr-FR" dirty="0" smtClean="0">
                <a:cs typeface="Calibri" pitchFamily="34" charset="0"/>
              </a:rPr>
              <a:t>.</a:t>
            </a:r>
          </a:p>
          <a:p>
            <a:pPr algn="just">
              <a:buNone/>
            </a:pPr>
            <a:endParaRPr lang="fr-FR" dirty="0" smtClean="0">
              <a:cs typeface="Calibri" pitchFamily="34" charset="0"/>
            </a:endParaRPr>
          </a:p>
          <a:p>
            <a:pPr algn="just"/>
            <a:r>
              <a:rPr lang="fr-FR" u="sng" dirty="0" smtClean="0">
                <a:cs typeface="Calibri" pitchFamily="34" charset="0"/>
              </a:rPr>
              <a:t>Accréditation défavorable </a:t>
            </a:r>
            <a:r>
              <a:rPr lang="fr-FR" dirty="0" smtClean="0">
                <a:cs typeface="Calibri" pitchFamily="34" charset="0"/>
              </a:rPr>
              <a:t>: Le </a:t>
            </a:r>
            <a:r>
              <a:rPr lang="fr-FR" dirty="0" err="1" smtClean="0">
                <a:cs typeface="Calibri" pitchFamily="34" charset="0"/>
              </a:rPr>
              <a:t>Cofrac</a:t>
            </a:r>
            <a:r>
              <a:rPr lang="fr-FR" dirty="0" smtClean="0">
                <a:cs typeface="Calibri" pitchFamily="34" charset="0"/>
              </a:rPr>
              <a:t> informe l’ARS concernée par courrier ou par mail. </a:t>
            </a:r>
          </a:p>
          <a:p>
            <a:pPr algn="just">
              <a:buNone/>
            </a:pPr>
            <a:endParaRPr lang="fr-FR" dirty="0" smtClean="0">
              <a:cs typeface="Calibri" pitchFamily="34" charset="0"/>
            </a:endParaRPr>
          </a:p>
          <a:p>
            <a:pPr algn="just"/>
            <a:r>
              <a:rPr lang="fr-FR" u="sng" dirty="0" smtClean="0">
                <a:cs typeface="Calibri" pitchFamily="34" charset="0"/>
              </a:rPr>
              <a:t>Accréditation conditionnelle </a:t>
            </a:r>
            <a:r>
              <a:rPr lang="fr-FR" dirty="0" smtClean="0">
                <a:cs typeface="Calibri" pitchFamily="34" charset="0"/>
              </a:rPr>
              <a:t>: L’ARS n’est pas informée, le processus suit son cours. Dans les tableaux mensuels transmis par le </a:t>
            </a:r>
            <a:r>
              <a:rPr lang="fr-FR" dirty="0" err="1" smtClean="0">
                <a:cs typeface="Calibri" pitchFamily="34" charset="0"/>
              </a:rPr>
              <a:t>Cofrac</a:t>
            </a:r>
            <a:r>
              <a:rPr lang="fr-FR" dirty="0" smtClean="0">
                <a:cs typeface="Calibri" pitchFamily="34" charset="0"/>
              </a:rPr>
              <a:t>, l’information est retrouvée. </a:t>
            </a:r>
            <a:r>
              <a:rPr lang="fr-FR" dirty="0" smtClean="0"/>
              <a:t> </a:t>
            </a: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effectLst/>
              </a:rPr>
              <a:t>CAT en fonction de la décision</a:t>
            </a:r>
            <a:endParaRPr lang="fr-FR" sz="2800" dirty="0">
              <a:effectLst/>
            </a:endParaRPr>
          </a:p>
        </p:txBody>
      </p:sp>
      <p:sp>
        <p:nvSpPr>
          <p:cNvPr id="3" name="Espace réservé du contenu 2"/>
          <p:cNvSpPr>
            <a:spLocks noGrp="1"/>
          </p:cNvSpPr>
          <p:nvPr>
            <p:ph idx="1"/>
          </p:nvPr>
        </p:nvSpPr>
        <p:spPr>
          <a:xfrm>
            <a:off x="323528" y="1673424"/>
            <a:ext cx="8640960" cy="4131840"/>
          </a:xfrm>
        </p:spPr>
        <p:txBody>
          <a:bodyPr>
            <a:normAutofit lnSpcReduction="10000"/>
          </a:bodyPr>
          <a:lstStyle/>
          <a:p>
            <a:r>
              <a:rPr lang="fr-FR" u="sng" dirty="0" smtClean="0"/>
              <a:t>Décision conditionnelle </a:t>
            </a:r>
            <a:r>
              <a:rPr lang="fr-FR" dirty="0" smtClean="0"/>
              <a:t>: attendre. </a:t>
            </a:r>
          </a:p>
          <a:p>
            <a:endParaRPr lang="fr-FR" u="sng" dirty="0" smtClean="0"/>
          </a:p>
          <a:p>
            <a:r>
              <a:rPr lang="fr-FR" u="sng" dirty="0" smtClean="0"/>
              <a:t>Décision favorable </a:t>
            </a:r>
            <a:r>
              <a:rPr lang="fr-FR" dirty="0" smtClean="0"/>
              <a:t>: demander au LBM de déclarer son taux d’accréditation dans </a:t>
            </a:r>
            <a:r>
              <a:rPr lang="fr-FR" dirty="0" err="1" smtClean="0"/>
              <a:t>BioMed</a:t>
            </a:r>
            <a:r>
              <a:rPr lang="fr-FR" dirty="0" smtClean="0"/>
              <a:t> et de le mettre à jour à chaque nouvelle décision du </a:t>
            </a:r>
            <a:r>
              <a:rPr lang="fr-FR" dirty="0" err="1" smtClean="0"/>
              <a:t>Cofrac</a:t>
            </a:r>
            <a:r>
              <a:rPr lang="fr-FR" dirty="0" smtClean="0"/>
              <a:t>. </a:t>
            </a:r>
          </a:p>
          <a:p>
            <a:pPr>
              <a:buNone/>
            </a:pPr>
            <a:endParaRPr lang="fr-FR" dirty="0" smtClean="0"/>
          </a:p>
          <a:p>
            <a:r>
              <a:rPr lang="fr-FR" u="sng" dirty="0" smtClean="0"/>
              <a:t>Décision défavorable </a:t>
            </a:r>
            <a:r>
              <a:rPr lang="fr-FR" dirty="0" smtClean="0"/>
              <a:t>: </a:t>
            </a:r>
          </a:p>
          <a:p>
            <a:pPr marL="457200" lvl="0" indent="-6350" algn="just">
              <a:buNone/>
            </a:pPr>
            <a:r>
              <a:rPr lang="fr-FR" dirty="0" smtClean="0"/>
              <a:t>La décision du </a:t>
            </a:r>
            <a:r>
              <a:rPr lang="fr-FR" dirty="0" err="1" smtClean="0"/>
              <a:t>Cofrac</a:t>
            </a:r>
            <a:r>
              <a:rPr lang="fr-FR" dirty="0" smtClean="0"/>
              <a:t> fait grief au LBM.</a:t>
            </a:r>
          </a:p>
          <a:p>
            <a:pPr lvl="0" algn="just">
              <a:buNone/>
            </a:pPr>
            <a:endParaRPr lang="fr-FR" dirty="0" smtClean="0"/>
          </a:p>
          <a:p>
            <a:pPr marL="457200" lvl="0" indent="-457200" algn="just">
              <a:buFont typeface="+mj-lt"/>
              <a:buAutoNum type="arabicPeriod" startAt="2"/>
            </a:pPr>
            <a:r>
              <a:rPr lang="fr-FR" dirty="0" smtClean="0"/>
              <a:t>Dès réception par l’ARS du courrier du </a:t>
            </a:r>
            <a:r>
              <a:rPr lang="fr-FR" dirty="0" err="1" smtClean="0"/>
              <a:t>Cofrac</a:t>
            </a:r>
            <a:r>
              <a:rPr lang="fr-FR" dirty="0" smtClean="0"/>
              <a:t> refusant l’accréditation, l’ARS doit envoyer un rappel de la décision de refus d’accréditation  au LBM. </a:t>
            </a:r>
          </a:p>
          <a:p>
            <a:pPr marL="457200" lvl="0" indent="-6350" algn="just">
              <a:buNone/>
            </a:pPr>
            <a:r>
              <a:rPr lang="fr-FR" dirty="0" smtClean="0"/>
              <a:t>Le DGARS ne fait que rappeler la loi qui impose qu’un LBM ne peut fonctionner s’il n’est pas accrédité.</a:t>
            </a:r>
          </a:p>
          <a:p>
            <a:endParaRPr lang="fr-FR" dirty="0" smtClean="0"/>
          </a:p>
          <a:p>
            <a:pPr>
              <a:buNone/>
            </a:pPr>
            <a:endParaRPr lang="fr-FR" u="sng" dirty="0" smtClean="0"/>
          </a:p>
          <a:p>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188640"/>
            <a:ext cx="7632848" cy="864096"/>
          </a:xfrm>
        </p:spPr>
        <p:txBody>
          <a:bodyPr/>
          <a:lstStyle/>
          <a:p>
            <a:pPr algn="ctr">
              <a:lnSpc>
                <a:spcPct val="100000"/>
              </a:lnSpc>
            </a:pPr>
            <a:r>
              <a:rPr lang="fr-FR" sz="2800" dirty="0" smtClean="0">
                <a:effectLst/>
              </a:rPr>
              <a:t>CAT face à une décision défavorable d’accréditation </a:t>
            </a:r>
            <a:endParaRPr lang="fr-FR" sz="2800" dirty="0">
              <a:effectLst/>
            </a:endParaRPr>
          </a:p>
        </p:txBody>
      </p:sp>
      <p:sp>
        <p:nvSpPr>
          <p:cNvPr id="5" name="Espace réservé du contenu 4"/>
          <p:cNvSpPr>
            <a:spLocks noGrp="1"/>
          </p:cNvSpPr>
          <p:nvPr>
            <p:ph idx="1"/>
          </p:nvPr>
        </p:nvSpPr>
        <p:spPr>
          <a:xfrm>
            <a:off x="251520" y="1340768"/>
            <a:ext cx="8640960" cy="5184576"/>
          </a:xfrm>
        </p:spPr>
        <p:txBody>
          <a:bodyPr>
            <a:normAutofit/>
          </a:bodyPr>
          <a:lstStyle/>
          <a:p>
            <a:pPr lvl="0" algn="just">
              <a:buNone/>
            </a:pPr>
            <a:endParaRPr lang="fr-FR" sz="2200" dirty="0" smtClean="0"/>
          </a:p>
          <a:p>
            <a:pPr lvl="0" algn="just">
              <a:buNone/>
            </a:pPr>
            <a:r>
              <a:rPr lang="fr-FR" dirty="0" smtClean="0"/>
              <a:t>A la suite de la décision de refus du </a:t>
            </a:r>
            <a:r>
              <a:rPr lang="fr-FR" dirty="0" err="1" smtClean="0"/>
              <a:t>Cofrac</a:t>
            </a:r>
            <a:r>
              <a:rPr lang="fr-FR" dirty="0" smtClean="0"/>
              <a:t> d’accréditer le LBM: le LBM doit cesser son activité. L’ars doit : </a:t>
            </a:r>
          </a:p>
          <a:p>
            <a:pPr lvl="0" algn="just">
              <a:buNone/>
            </a:pPr>
            <a:endParaRPr lang="fr-FR" dirty="0" smtClean="0"/>
          </a:p>
          <a:p>
            <a:r>
              <a:rPr lang="fr-FR" dirty="0" smtClean="0"/>
              <a:t>Attendre la notification officielle du </a:t>
            </a:r>
            <a:r>
              <a:rPr lang="fr-FR" dirty="0" err="1" smtClean="0"/>
              <a:t>Cofrac</a:t>
            </a:r>
            <a:endParaRPr lang="fr-FR" dirty="0" smtClean="0"/>
          </a:p>
          <a:p>
            <a:pPr>
              <a:buNone/>
            </a:pPr>
            <a:endParaRPr lang="fr-FR" dirty="0" smtClean="0"/>
          </a:p>
          <a:p>
            <a:r>
              <a:rPr lang="fr-FR" dirty="0" smtClean="0"/>
              <a:t>Demander au </a:t>
            </a:r>
            <a:r>
              <a:rPr lang="fr-FR" dirty="0" err="1" smtClean="0"/>
              <a:t>Cofrac</a:t>
            </a:r>
            <a:r>
              <a:rPr lang="fr-FR" dirty="0" smtClean="0"/>
              <a:t> le rapport d’évaluation (article L. 6231-1 2</a:t>
            </a:r>
            <a:r>
              <a:rPr lang="fr-FR" baseline="30000" dirty="0" smtClean="0"/>
              <a:t>e</a:t>
            </a:r>
            <a:r>
              <a:rPr lang="fr-FR" dirty="0" smtClean="0"/>
              <a:t> alinéa )</a:t>
            </a:r>
          </a:p>
          <a:p>
            <a:pPr>
              <a:buNone/>
            </a:pPr>
            <a:endParaRPr lang="fr-FR" dirty="0" smtClean="0"/>
          </a:p>
          <a:p>
            <a:r>
              <a:rPr lang="fr-FR" dirty="0" smtClean="0"/>
              <a:t>Adresser, dans les plus brefs délais  au LBM, la lettre de rappel de la décision de refus d’accréditation.  </a:t>
            </a:r>
          </a:p>
          <a:p>
            <a:pPr>
              <a:buNone/>
            </a:pPr>
            <a:endParaRPr lang="fr-FR" dirty="0" smtClean="0"/>
          </a:p>
          <a:p>
            <a:r>
              <a:rPr lang="fr-FR" dirty="0" smtClean="0"/>
              <a:t>Prévoir un contrôle sur site de l’effectivité de la cessation d’activité. </a:t>
            </a:r>
          </a:p>
          <a:p>
            <a:endParaRPr lang="fr-FR" dirty="0" smtClean="0"/>
          </a:p>
          <a:p>
            <a:pPr lvl="2" algn="ctr">
              <a:buNone/>
            </a:pPr>
            <a:r>
              <a:rPr lang="fr-FR" sz="2000" dirty="0">
                <a:solidFill>
                  <a:srgbClr val="FF0000"/>
                </a:solidFill>
              </a:rPr>
              <a:t>Dans cette situation, aucune inspection n’est  à prévoir. </a:t>
            </a:r>
          </a:p>
          <a:p>
            <a:pPr algn="just">
              <a:buNone/>
            </a:pPr>
            <a:endParaRPr lang="fr-FR" dirty="0" smtClean="0"/>
          </a:p>
          <a:p>
            <a:pPr algn="just">
              <a:buNone/>
            </a:pPr>
            <a:endParaRPr lang="fr-FR" dirty="0"/>
          </a:p>
        </p:txBody>
      </p:sp>
    </p:spTree>
    <p:extLst>
      <p:ext uri="{BB962C8B-B14F-4D97-AF65-F5344CB8AC3E}">
        <p14:creationId xmlns:p14="http://schemas.microsoft.com/office/powerpoint/2010/main" val="307945215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188640"/>
            <a:ext cx="7632848" cy="864096"/>
          </a:xfrm>
        </p:spPr>
        <p:txBody>
          <a:bodyPr/>
          <a:lstStyle/>
          <a:p>
            <a:pPr algn="ctr">
              <a:lnSpc>
                <a:spcPct val="100000"/>
              </a:lnSpc>
            </a:pPr>
            <a:r>
              <a:rPr lang="fr-FR" sz="2800" dirty="0" smtClean="0">
                <a:effectLst/>
              </a:rPr>
              <a:t>Rappel de la décision de refus d’accréditation du </a:t>
            </a:r>
            <a:r>
              <a:rPr lang="fr-FR" sz="2800" dirty="0" err="1" smtClean="0">
                <a:effectLst/>
              </a:rPr>
              <a:t>Cofrac</a:t>
            </a:r>
            <a:r>
              <a:rPr lang="fr-FR" sz="2800" dirty="0" smtClean="0">
                <a:effectLst/>
              </a:rPr>
              <a:t> au laboratoire de biologie médicale </a:t>
            </a:r>
            <a:endParaRPr lang="fr-FR" sz="2800" dirty="0">
              <a:effectLst/>
            </a:endParaRPr>
          </a:p>
        </p:txBody>
      </p:sp>
      <p:sp>
        <p:nvSpPr>
          <p:cNvPr id="5" name="Espace réservé du contenu 4"/>
          <p:cNvSpPr>
            <a:spLocks noGrp="1"/>
          </p:cNvSpPr>
          <p:nvPr>
            <p:ph idx="1"/>
          </p:nvPr>
        </p:nvSpPr>
        <p:spPr>
          <a:xfrm>
            <a:off x="251520" y="1340768"/>
            <a:ext cx="8640960" cy="5184576"/>
          </a:xfrm>
        </p:spPr>
        <p:txBody>
          <a:bodyPr>
            <a:normAutofit fontScale="47500" lnSpcReduction="20000"/>
          </a:bodyPr>
          <a:lstStyle/>
          <a:p>
            <a:pPr algn="just">
              <a:buNone/>
            </a:pPr>
            <a:endParaRPr lang="fr-FR" sz="2200" dirty="0" smtClean="0"/>
          </a:p>
          <a:p>
            <a:pPr algn="ctr">
              <a:buNone/>
            </a:pPr>
            <a:r>
              <a:rPr lang="fr-FR" sz="4600" b="1" dirty="0" smtClean="0">
                <a:solidFill>
                  <a:srgbClr val="C00000"/>
                </a:solidFill>
              </a:rPr>
              <a:t>Modèle de courrier de rappel de la décision de refus d’accréditation</a:t>
            </a:r>
          </a:p>
          <a:p>
            <a:pPr algn="just">
              <a:buNone/>
            </a:pPr>
            <a:endParaRPr lang="fr-FR" sz="2900" dirty="0" smtClean="0"/>
          </a:p>
          <a:p>
            <a:pPr algn="just">
              <a:buNone/>
            </a:pPr>
            <a:r>
              <a:rPr lang="fr-FR" sz="3800" b="1" dirty="0" smtClean="0"/>
              <a:t>Lettre recommandée avec A.R.  - Copie à la CPAM du (département)</a:t>
            </a:r>
            <a:endParaRPr lang="fr-FR" sz="3800" dirty="0" smtClean="0"/>
          </a:p>
          <a:p>
            <a:pPr algn="just">
              <a:buNone/>
            </a:pPr>
            <a:r>
              <a:rPr lang="fr-FR" dirty="0" smtClean="0"/>
              <a:t> </a:t>
            </a:r>
            <a:endParaRPr lang="fr-FR" sz="3800" dirty="0" smtClean="0"/>
          </a:p>
          <a:p>
            <a:pPr algn="just">
              <a:buNone/>
            </a:pPr>
            <a:r>
              <a:rPr lang="fr-FR" sz="3800" dirty="0" smtClean="0"/>
              <a:t>Madame, Monsieur,</a:t>
            </a:r>
          </a:p>
          <a:p>
            <a:pPr algn="just">
              <a:buNone/>
            </a:pPr>
            <a:r>
              <a:rPr lang="fr-FR" sz="3800" dirty="0" smtClean="0"/>
              <a:t> </a:t>
            </a:r>
          </a:p>
          <a:p>
            <a:pPr marL="182563" indent="0" algn="just">
              <a:buNone/>
            </a:pPr>
            <a:r>
              <a:rPr lang="fr-FR" sz="3800" dirty="0" smtClean="0"/>
              <a:t>Vous avez pris connaissance de la décision n° du </a:t>
            </a:r>
            <a:r>
              <a:rPr lang="fr-FR" sz="3800" dirty="0" err="1" smtClean="0"/>
              <a:t>Cofrac</a:t>
            </a:r>
            <a:r>
              <a:rPr lang="fr-FR" sz="3800" dirty="0" smtClean="0"/>
              <a:t> en date du XX de ne pas accréditer votre laboratoire de biologie médicale (LBM).</a:t>
            </a:r>
          </a:p>
          <a:p>
            <a:pPr marL="182563" indent="0" algn="just">
              <a:buNone/>
            </a:pPr>
            <a:r>
              <a:rPr lang="fr-FR" sz="3800" dirty="0" smtClean="0"/>
              <a:t> </a:t>
            </a:r>
          </a:p>
          <a:p>
            <a:pPr marL="182563" indent="0" algn="just">
              <a:buNone/>
            </a:pPr>
            <a:r>
              <a:rPr lang="fr-FR" sz="3800" dirty="0" smtClean="0"/>
              <a:t>Le </a:t>
            </a:r>
            <a:r>
              <a:rPr lang="fr-FR" sz="3800" dirty="0" err="1" smtClean="0"/>
              <a:t>Cofrac</a:t>
            </a:r>
            <a:r>
              <a:rPr lang="fr-FR" sz="3800" dirty="0" smtClean="0"/>
              <a:t> vous ayant notifié cette décision de refus d’accréditation, je vous rappelle que votre laboratoire doit cesser immédiatement toute activité de biologie médicale, et vous informe de l’envoi en copie de ce courrier aux organismes d’assurance maladie afin qu’ils interrompent tout remboursement des actes réalisés par votre LBM.</a:t>
            </a:r>
          </a:p>
          <a:p>
            <a:pPr marL="182563" indent="0" algn="just">
              <a:buNone/>
            </a:pPr>
            <a:r>
              <a:rPr lang="fr-FR" sz="3800" dirty="0" smtClean="0"/>
              <a:t>  </a:t>
            </a:r>
          </a:p>
          <a:p>
            <a:pPr marL="182563" indent="0" algn="just">
              <a:buNone/>
            </a:pPr>
            <a:r>
              <a:rPr lang="fr-FR" sz="3800" dirty="0" smtClean="0"/>
              <a:t>Je vous prie d’agréer, Madame, Monsieur, l’expression de ma considération distinguée.</a:t>
            </a:r>
          </a:p>
          <a:p>
            <a:pPr marL="182563" indent="0" algn="just">
              <a:buNone/>
            </a:pPr>
            <a:r>
              <a:rPr lang="fr-FR" sz="3800" dirty="0" smtClean="0"/>
              <a:t> </a:t>
            </a:r>
          </a:p>
          <a:p>
            <a:pPr marL="182563" indent="0" algn="r">
              <a:buNone/>
            </a:pPr>
            <a:r>
              <a:rPr lang="fr-FR" sz="3800" dirty="0" smtClean="0"/>
              <a:t>Le Directeur Général de l’Agence Régionale de Santé,</a:t>
            </a:r>
          </a:p>
          <a:p>
            <a:pPr marL="182563" indent="0">
              <a:buNone/>
            </a:pPr>
            <a:r>
              <a:rPr lang="fr-FR" dirty="0" smtClean="0"/>
              <a:t> </a:t>
            </a:r>
          </a:p>
          <a:p>
            <a:pPr algn="just">
              <a:buNone/>
            </a:pPr>
            <a:endParaRPr lang="fr-FR" dirty="0" smtClean="0"/>
          </a:p>
          <a:p>
            <a:pPr algn="ctr">
              <a:buNone/>
            </a:pPr>
            <a:endParaRPr lang="fr-FR" dirty="0" smtClean="0"/>
          </a:p>
          <a:p>
            <a:pPr algn="ctr">
              <a:buNone/>
            </a:pPr>
            <a:endParaRPr lang="fr-FR" dirty="0"/>
          </a:p>
        </p:txBody>
      </p:sp>
    </p:spTree>
    <p:extLst>
      <p:ext uri="{BB962C8B-B14F-4D97-AF65-F5344CB8AC3E}">
        <p14:creationId xmlns:p14="http://schemas.microsoft.com/office/powerpoint/2010/main" val="307945215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188640"/>
            <a:ext cx="7632848" cy="864096"/>
          </a:xfrm>
        </p:spPr>
        <p:txBody>
          <a:bodyPr/>
          <a:lstStyle/>
          <a:p>
            <a:pPr algn="ctr">
              <a:lnSpc>
                <a:spcPct val="100000"/>
              </a:lnSpc>
            </a:pPr>
            <a:r>
              <a:rPr lang="fr-FR" sz="2800" dirty="0" smtClean="0">
                <a:effectLst/>
              </a:rPr>
              <a:t>Rappel de la décision de refus d’accréditation du </a:t>
            </a:r>
            <a:r>
              <a:rPr lang="fr-FR" sz="2800" dirty="0" err="1" smtClean="0">
                <a:effectLst/>
              </a:rPr>
              <a:t>Cofrac</a:t>
            </a:r>
            <a:endParaRPr lang="fr-FR" sz="2800" dirty="0">
              <a:effectLst/>
            </a:endParaRPr>
          </a:p>
        </p:txBody>
      </p:sp>
      <p:sp>
        <p:nvSpPr>
          <p:cNvPr id="5" name="Espace réservé du contenu 4"/>
          <p:cNvSpPr>
            <a:spLocks noGrp="1"/>
          </p:cNvSpPr>
          <p:nvPr>
            <p:ph idx="1"/>
          </p:nvPr>
        </p:nvSpPr>
        <p:spPr>
          <a:xfrm>
            <a:off x="251520" y="1340768"/>
            <a:ext cx="8640960" cy="5184576"/>
          </a:xfrm>
        </p:spPr>
        <p:txBody>
          <a:bodyPr>
            <a:normAutofit/>
          </a:bodyPr>
          <a:lstStyle/>
          <a:p>
            <a:pPr algn="just">
              <a:buNone/>
            </a:pPr>
            <a:endParaRPr lang="fr-FR" sz="2200" dirty="0" smtClean="0"/>
          </a:p>
          <a:p>
            <a:pPr algn="ctr">
              <a:buNone/>
            </a:pPr>
            <a:r>
              <a:rPr lang="fr-FR" sz="2400" b="1" cap="all" dirty="0" smtClean="0">
                <a:solidFill>
                  <a:srgbClr val="D02800"/>
                </a:solidFill>
                <a:cs typeface="Calibri" pitchFamily="34" charset="0"/>
              </a:rPr>
              <a:t>A RETENIR</a:t>
            </a:r>
          </a:p>
          <a:p>
            <a:pPr>
              <a:buNone/>
            </a:pPr>
            <a:endParaRPr lang="fr-FR" sz="2400" b="1" cap="all" dirty="0" smtClean="0">
              <a:solidFill>
                <a:srgbClr val="D02800"/>
              </a:solidFill>
              <a:cs typeface="Calibri" pitchFamily="34" charset="0"/>
            </a:endParaRPr>
          </a:p>
          <a:p>
            <a:pPr marL="457200" lvl="0" indent="-457200" algn="just">
              <a:buFont typeface="+mj-lt"/>
              <a:buAutoNum type="arabicPeriod"/>
            </a:pPr>
            <a:r>
              <a:rPr lang="fr-FR" sz="2400" dirty="0" smtClean="0"/>
              <a:t>Le courrier de rappel à envoyer au LBM doit être fait dès que l’ARS reçoit le courrier du </a:t>
            </a:r>
            <a:r>
              <a:rPr lang="fr-FR" sz="2400" dirty="0" err="1" smtClean="0"/>
              <a:t>Cofrac</a:t>
            </a:r>
            <a:r>
              <a:rPr lang="fr-FR" sz="2400" dirty="0" smtClean="0"/>
              <a:t> refusant l’accréditation.</a:t>
            </a:r>
          </a:p>
          <a:p>
            <a:pPr marL="457200" lvl="0" indent="-457200" algn="just">
              <a:buNone/>
            </a:pPr>
            <a:endParaRPr lang="fr-FR" sz="2400" dirty="0" smtClean="0"/>
          </a:p>
          <a:p>
            <a:pPr marL="457200" lvl="0" indent="-457200" algn="just">
              <a:buFont typeface="+mj-lt"/>
              <a:buAutoNum type="arabicPeriod" startAt="2"/>
            </a:pPr>
            <a:r>
              <a:rPr lang="fr-FR" sz="2400" dirty="0" smtClean="0"/>
              <a:t>Une copie du rappel de la décision de refus d’accréditation du </a:t>
            </a:r>
            <a:r>
              <a:rPr lang="fr-FR" sz="2400" dirty="0" err="1" smtClean="0"/>
              <a:t>Cofrac</a:t>
            </a:r>
            <a:r>
              <a:rPr lang="fr-FR" sz="2400" dirty="0" smtClean="0"/>
              <a:t> doit  systématiquement être envoyée à la CPAM afin qu’elle suspende tous les remboursements des actes réalisés par le LBM.</a:t>
            </a:r>
          </a:p>
          <a:p>
            <a:pPr marL="457200" lvl="0" indent="-457200" algn="just">
              <a:buFont typeface="+mj-lt"/>
              <a:buAutoNum type="arabicPeriod" startAt="2"/>
            </a:pPr>
            <a:endParaRPr lang="fr-FR" sz="2400" dirty="0" smtClean="0"/>
          </a:p>
          <a:p>
            <a:pPr marL="457200" lvl="0" indent="-457200" algn="just">
              <a:buFont typeface="+mj-lt"/>
              <a:buAutoNum type="arabicPeriod" startAt="2"/>
            </a:pPr>
            <a:r>
              <a:rPr lang="fr-FR" sz="2400" dirty="0" smtClean="0"/>
              <a:t> Constater sur place la cessation d’activité (fermeture)  du LBM.</a:t>
            </a:r>
          </a:p>
          <a:p>
            <a:pPr>
              <a:buNone/>
            </a:pPr>
            <a:endParaRPr lang="fr-FR" sz="2200" b="1" cap="all" dirty="0" smtClean="0">
              <a:cs typeface="Calibri" pitchFamily="34" charset="0"/>
            </a:endParaRPr>
          </a:p>
          <a:p>
            <a:pPr algn="ctr">
              <a:buNone/>
            </a:pPr>
            <a:endParaRPr lang="fr-FR" sz="2400" b="1" cap="all" dirty="0" smtClean="0">
              <a:solidFill>
                <a:srgbClr val="D02800"/>
              </a:solidFill>
              <a:cs typeface="Calibri" pitchFamily="34" charset="0"/>
            </a:endParaRPr>
          </a:p>
          <a:p>
            <a:pPr algn="just">
              <a:buNone/>
            </a:pPr>
            <a:endParaRPr lang="fr-FR" sz="2400" dirty="0" smtClean="0"/>
          </a:p>
          <a:p>
            <a:pPr algn="ctr">
              <a:buNone/>
            </a:pPr>
            <a:endParaRPr lang="fr-FR" dirty="0" smtClean="0"/>
          </a:p>
          <a:p>
            <a:pPr algn="ctr">
              <a:buNone/>
            </a:pPr>
            <a:endParaRPr lang="fr-FR" dirty="0" smtClean="0"/>
          </a:p>
          <a:p>
            <a:pPr algn="ctr">
              <a:buNone/>
            </a:pPr>
            <a:endParaRPr lang="fr-FR" dirty="0"/>
          </a:p>
        </p:txBody>
      </p:sp>
    </p:spTree>
    <p:extLst>
      <p:ext uri="{BB962C8B-B14F-4D97-AF65-F5344CB8AC3E}">
        <p14:creationId xmlns:p14="http://schemas.microsoft.com/office/powerpoint/2010/main" val="307945215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algn="ctr">
              <a:lnSpc>
                <a:spcPct val="100000"/>
              </a:lnSpc>
            </a:pPr>
            <a:r>
              <a:rPr lang="en-US" sz="2800" dirty="0" smtClean="0">
                <a:effectLst/>
              </a:rPr>
              <a:t>CAT face à un LBM </a:t>
            </a:r>
            <a:r>
              <a:rPr lang="en-US" sz="2800" dirty="0" err="1" smtClean="0">
                <a:effectLst/>
              </a:rPr>
              <a:t>refusant</a:t>
            </a:r>
            <a:r>
              <a:rPr lang="en-US" sz="2800" dirty="0" smtClean="0">
                <a:effectLst/>
              </a:rPr>
              <a:t> </a:t>
            </a:r>
            <a:r>
              <a:rPr lang="en-US" sz="2800" dirty="0" err="1" smtClean="0">
                <a:effectLst/>
              </a:rPr>
              <a:t>l’évaluation</a:t>
            </a:r>
            <a:endParaRPr lang="en-US" sz="2800" dirty="0">
              <a:effectLst/>
            </a:endParaRPr>
          </a:p>
        </p:txBody>
      </p:sp>
      <p:sp>
        <p:nvSpPr>
          <p:cNvPr id="122883" name="Rectangle 3"/>
          <p:cNvSpPr>
            <a:spLocks noGrp="1" noChangeArrowheads="1"/>
          </p:cNvSpPr>
          <p:nvPr>
            <p:ph type="body" idx="1"/>
          </p:nvPr>
        </p:nvSpPr>
        <p:spPr>
          <a:xfrm>
            <a:off x="467544" y="1268760"/>
            <a:ext cx="8352928" cy="5256584"/>
          </a:xfrm>
        </p:spPr>
        <p:txBody>
          <a:bodyPr>
            <a:noAutofit/>
          </a:bodyPr>
          <a:lstStyle/>
          <a:p>
            <a:r>
              <a:rPr lang="fr-FR" dirty="0" smtClean="0"/>
              <a:t>Vous êtes informés par la DGS ou le </a:t>
            </a:r>
            <a:r>
              <a:rPr lang="fr-FR" dirty="0" err="1" smtClean="0"/>
              <a:t>Cofrac</a:t>
            </a:r>
            <a:r>
              <a:rPr lang="fr-FR" dirty="0" smtClean="0"/>
              <a:t> du cas de LBM qui refusent l’évaluation du </a:t>
            </a:r>
            <a:r>
              <a:rPr lang="fr-FR" dirty="0" err="1" smtClean="0"/>
              <a:t>Cofrac</a:t>
            </a:r>
            <a:r>
              <a:rPr lang="fr-FR" dirty="0" smtClean="0"/>
              <a:t>. </a:t>
            </a:r>
          </a:p>
          <a:p>
            <a:pPr>
              <a:buNone/>
            </a:pPr>
            <a:endParaRPr lang="fr-FR" dirty="0" smtClean="0"/>
          </a:p>
          <a:p>
            <a:r>
              <a:rPr lang="fr-FR" dirty="0" smtClean="0"/>
              <a:t>L’inspection est le seul moyen de faire cesser son activité à ce LBM. </a:t>
            </a:r>
          </a:p>
          <a:p>
            <a:pPr>
              <a:buNone/>
            </a:pPr>
            <a:endParaRPr lang="fr-FR" dirty="0" smtClean="0"/>
          </a:p>
          <a:p>
            <a:r>
              <a:rPr lang="fr-FR" dirty="0" smtClean="0"/>
              <a:t>Parce qu’elle porte sur des LBM non accrédités, l’inspection repose sur le respect du GBEA. </a:t>
            </a:r>
          </a:p>
          <a:p>
            <a:endParaRPr lang="fr-FR" dirty="0" smtClean="0"/>
          </a:p>
          <a:p>
            <a:pPr>
              <a:buNone/>
            </a:pPr>
            <a:r>
              <a:rPr lang="fr-FR" dirty="0" smtClean="0"/>
              <a:t>Article 7</a:t>
            </a:r>
          </a:p>
          <a:p>
            <a:pPr>
              <a:buNone/>
            </a:pPr>
            <a:r>
              <a:rPr lang="fr-FR" dirty="0" smtClean="0"/>
              <a:t>Modifié par </a:t>
            </a:r>
            <a:r>
              <a:rPr lang="fr-FR" dirty="0" smtClean="0">
                <a:hlinkClick r:id="rId2"/>
              </a:rPr>
              <a:t>LOI n°2013-442 du 30 mai 2013 - art. 8</a:t>
            </a:r>
            <a:r>
              <a:rPr lang="fr-FR" dirty="0" smtClean="0"/>
              <a:t> </a:t>
            </a:r>
          </a:p>
          <a:p>
            <a:pPr algn="just">
              <a:buNone/>
            </a:pPr>
            <a:r>
              <a:rPr lang="fr-FR" dirty="0" smtClean="0"/>
              <a:t>I.-Jusqu'au 31 octobre 2020, aucun laboratoire de biologie médicale non accrédité, au sens de </a:t>
            </a:r>
            <a:r>
              <a:rPr lang="fr-FR" dirty="0" smtClean="0">
                <a:hlinkClick r:id="rId3"/>
              </a:rPr>
              <a:t>l'article L. 6221-1 </a:t>
            </a:r>
            <a:r>
              <a:rPr lang="fr-FR" dirty="0" smtClean="0"/>
              <a:t>du code de la santé publique, ne peut fonctionner sans respecter les conditions déterminées par un arrêté du ministre chargé de la santé relatif à la bonne exécution des analyses de biologie médicale. </a:t>
            </a:r>
            <a:endParaRPr lang="fr-FR" dirty="0"/>
          </a:p>
        </p:txBody>
      </p:sp>
    </p:spTree>
    <p:extLst>
      <p:ext uri="{BB962C8B-B14F-4D97-AF65-F5344CB8AC3E}">
        <p14:creationId xmlns:p14="http://schemas.microsoft.com/office/powerpoint/2010/main" val="40843489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lvl="0"/>
            <a:r>
              <a:rPr lang="fr-FR" sz="2800" dirty="0" smtClean="0"/>
              <a:t>Grille d’inspection « GBEA »</a:t>
            </a:r>
            <a:endParaRPr lang="fr-FR" sz="2800" dirty="0"/>
          </a:p>
        </p:txBody>
      </p:sp>
      <p:sp>
        <p:nvSpPr>
          <p:cNvPr id="7" name="ZoneTexte 6"/>
          <p:cNvSpPr txBox="1"/>
          <p:nvPr/>
        </p:nvSpPr>
        <p:spPr>
          <a:xfrm>
            <a:off x="395536" y="764704"/>
            <a:ext cx="8424936" cy="5940088"/>
          </a:xfrm>
          <a:prstGeom prst="rect">
            <a:avLst/>
          </a:prstGeom>
          <a:noFill/>
        </p:spPr>
        <p:txBody>
          <a:bodyPr wrap="square" rtlCol="0">
            <a:spAutoFit/>
          </a:bodyPr>
          <a:lstStyle/>
          <a:p>
            <a:r>
              <a:rPr lang="fr-FR" sz="2000" u="sng" dirty="0" smtClean="0">
                <a:solidFill>
                  <a:srgbClr val="0070C0"/>
                </a:solidFill>
                <a:latin typeface="Calibri" pitchFamily="34" charset="0"/>
                <a:cs typeface="Calibri" pitchFamily="34" charset="0"/>
              </a:rPr>
              <a:t>1</a:t>
            </a:r>
            <a:r>
              <a:rPr lang="fr-FR" sz="2000" u="sng" baseline="30000" dirty="0" smtClean="0">
                <a:solidFill>
                  <a:srgbClr val="0070C0"/>
                </a:solidFill>
                <a:latin typeface="Calibri" pitchFamily="34" charset="0"/>
                <a:cs typeface="Calibri" pitchFamily="34" charset="0"/>
              </a:rPr>
              <a:t>e</a:t>
            </a:r>
            <a:r>
              <a:rPr lang="fr-FR" sz="2000" u="sng" dirty="0" smtClean="0">
                <a:solidFill>
                  <a:srgbClr val="0070C0"/>
                </a:solidFill>
                <a:latin typeface="Calibri" pitchFamily="34" charset="0"/>
                <a:cs typeface="Calibri" pitchFamily="34" charset="0"/>
              </a:rPr>
              <a:t>) Réaliser un test de traçabilité</a:t>
            </a:r>
          </a:p>
          <a:p>
            <a:endParaRPr lang="fr-FR" sz="2000" dirty="0" smtClean="0">
              <a:latin typeface="Calibri" pitchFamily="34" charset="0"/>
              <a:cs typeface="Calibri" pitchFamily="34" charset="0"/>
            </a:endParaRPr>
          </a:p>
          <a:p>
            <a:r>
              <a:rPr lang="fr-FR" sz="2000" u="sng" dirty="0" smtClean="0">
                <a:solidFill>
                  <a:srgbClr val="0070C0"/>
                </a:solidFill>
                <a:latin typeface="Calibri" pitchFamily="34" charset="0"/>
                <a:cs typeface="Calibri" pitchFamily="34" charset="0"/>
              </a:rPr>
              <a:t>2</a:t>
            </a:r>
            <a:r>
              <a:rPr lang="fr-FR" sz="2000" u="sng" baseline="30000" dirty="0" smtClean="0">
                <a:solidFill>
                  <a:srgbClr val="0070C0"/>
                </a:solidFill>
                <a:latin typeface="Calibri" pitchFamily="34" charset="0"/>
                <a:cs typeface="Calibri" pitchFamily="34" charset="0"/>
              </a:rPr>
              <a:t>e</a:t>
            </a:r>
            <a:r>
              <a:rPr lang="fr-FR" sz="2000" u="sng" dirty="0" smtClean="0">
                <a:solidFill>
                  <a:srgbClr val="0070C0"/>
                </a:solidFill>
                <a:latin typeface="Calibri" pitchFamily="34" charset="0"/>
                <a:cs typeface="Calibri" pitchFamily="34" charset="0"/>
              </a:rPr>
              <a:t>) Vérification de 8 points critiques : </a:t>
            </a:r>
          </a:p>
          <a:p>
            <a:endParaRPr lang="fr-FR" sz="2000" b="1" u="sng" dirty="0" smtClean="0">
              <a:solidFill>
                <a:srgbClr val="0070C0"/>
              </a:solidFill>
              <a:latin typeface="Calibri" pitchFamily="34" charset="0"/>
              <a:cs typeface="Calibri" pitchFamily="34" charset="0"/>
            </a:endParaRPr>
          </a:p>
          <a:p>
            <a:pPr>
              <a:buFontTx/>
              <a:buChar char="-"/>
            </a:pPr>
            <a:r>
              <a:rPr lang="fr-FR" sz="2000" dirty="0" smtClean="0">
                <a:latin typeface="Calibri" pitchFamily="34" charset="0"/>
                <a:cs typeface="Calibri" pitchFamily="34" charset="0"/>
              </a:rPr>
              <a:t>Le LBM n’a pas de procédure de vérification de l’identité de ses patients et la phase pré-analytique n’est pas conforme. </a:t>
            </a:r>
          </a:p>
          <a:p>
            <a:pPr>
              <a:buFontTx/>
              <a:buChar char="-"/>
            </a:pPr>
            <a:endParaRPr lang="fr-FR" sz="2000" dirty="0" smtClean="0">
              <a:latin typeface="Calibri" pitchFamily="34" charset="0"/>
              <a:cs typeface="Calibri" pitchFamily="34" charset="0"/>
            </a:endParaRPr>
          </a:p>
          <a:p>
            <a:r>
              <a:rPr lang="fr-FR" sz="2000" dirty="0" smtClean="0">
                <a:latin typeface="Calibri" pitchFamily="34" charset="0"/>
                <a:cs typeface="Calibri" pitchFamily="34" charset="0"/>
              </a:rPr>
              <a:t>- Le personnel du LBM n’est pas compétent</a:t>
            </a:r>
          </a:p>
          <a:p>
            <a:endParaRPr lang="fr-FR" sz="2000" dirty="0" smtClean="0">
              <a:latin typeface="Calibri" pitchFamily="34" charset="0"/>
              <a:cs typeface="Calibri" pitchFamily="34" charset="0"/>
            </a:endParaRPr>
          </a:p>
          <a:p>
            <a:r>
              <a:rPr lang="fr-FR" sz="2000" dirty="0" smtClean="0">
                <a:latin typeface="Calibri" pitchFamily="34" charset="0"/>
                <a:cs typeface="Calibri" pitchFamily="34" charset="0"/>
              </a:rPr>
              <a:t>- Le LBM n’assure pas la maintenance de ses automates</a:t>
            </a:r>
          </a:p>
          <a:p>
            <a:endParaRPr lang="fr-FR" sz="2000" dirty="0" smtClean="0">
              <a:latin typeface="Calibri" pitchFamily="34" charset="0"/>
              <a:cs typeface="Calibri" pitchFamily="34" charset="0"/>
            </a:endParaRPr>
          </a:p>
          <a:p>
            <a:r>
              <a:rPr lang="fr-FR" sz="2000" dirty="0" smtClean="0">
                <a:latin typeface="Calibri" pitchFamily="34" charset="0"/>
                <a:cs typeface="Calibri" pitchFamily="34" charset="0"/>
              </a:rPr>
              <a:t>- Le LBM ne gère pas correctement ses réactifs</a:t>
            </a:r>
          </a:p>
          <a:p>
            <a:endParaRPr lang="fr-FR" sz="2000" dirty="0" smtClean="0">
              <a:latin typeface="Calibri" pitchFamily="34" charset="0"/>
              <a:cs typeface="Calibri" pitchFamily="34" charset="0"/>
            </a:endParaRPr>
          </a:p>
          <a:p>
            <a:pPr>
              <a:buFontTx/>
              <a:buChar char="-"/>
            </a:pPr>
            <a:r>
              <a:rPr lang="fr-FR" sz="2000" dirty="0" smtClean="0">
                <a:latin typeface="Calibri" pitchFamily="34" charset="0"/>
                <a:cs typeface="Calibri" pitchFamily="34" charset="0"/>
              </a:rPr>
              <a:t>Le LBM ne réalise pas d’EEQ</a:t>
            </a:r>
          </a:p>
          <a:p>
            <a:pPr>
              <a:buFontTx/>
              <a:buChar char="-"/>
            </a:pPr>
            <a:endParaRPr lang="fr-FR" sz="2000" dirty="0" smtClean="0">
              <a:latin typeface="Calibri" pitchFamily="34" charset="0"/>
              <a:cs typeface="Calibri" pitchFamily="34" charset="0"/>
            </a:endParaRPr>
          </a:p>
          <a:p>
            <a:r>
              <a:rPr lang="fr-FR" sz="2000" dirty="0" smtClean="0">
                <a:latin typeface="Calibri" pitchFamily="34" charset="0"/>
                <a:cs typeface="Calibri" pitchFamily="34" charset="0"/>
              </a:rPr>
              <a:t>- Le LBM n’a pas validé son système d’information</a:t>
            </a:r>
          </a:p>
          <a:p>
            <a:endParaRPr lang="fr-FR" sz="2000" dirty="0" smtClean="0">
              <a:latin typeface="Calibri" pitchFamily="34" charset="0"/>
              <a:cs typeface="Calibri" pitchFamily="34" charset="0"/>
            </a:endParaRPr>
          </a:p>
          <a:p>
            <a:r>
              <a:rPr lang="fr-FR" sz="2000" dirty="0" smtClean="0">
                <a:latin typeface="Calibri" pitchFamily="34" charset="0"/>
                <a:cs typeface="Calibri" pitchFamily="34" charset="0"/>
              </a:rPr>
              <a:t>- Le BM n’est pas disponible et les résultats ne sont pas remis de manière conforme. </a:t>
            </a:r>
            <a:endParaRPr lang="fr-FR" sz="20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827584" y="188640"/>
            <a:ext cx="8316416" cy="864096"/>
          </a:xfrm>
        </p:spPr>
        <p:txBody>
          <a:bodyPr/>
          <a:lstStyle/>
          <a:p>
            <a:pPr algn="ctr">
              <a:lnSpc>
                <a:spcPct val="100000"/>
              </a:lnSpc>
            </a:pPr>
            <a:r>
              <a:rPr lang="en-US" sz="2800" dirty="0" smtClean="0">
                <a:effectLst/>
              </a:rPr>
              <a:t>CAT face à un LBM </a:t>
            </a:r>
            <a:r>
              <a:rPr lang="en-US" sz="2800" dirty="0" err="1" smtClean="0">
                <a:effectLst/>
              </a:rPr>
              <a:t>accrédité</a:t>
            </a:r>
            <a:r>
              <a:rPr lang="en-US" sz="2800" dirty="0" smtClean="0">
                <a:effectLst/>
              </a:rPr>
              <a:t> </a:t>
            </a:r>
            <a:br>
              <a:rPr lang="en-US" sz="2800" dirty="0" smtClean="0">
                <a:effectLst/>
              </a:rPr>
            </a:br>
            <a:r>
              <a:rPr lang="en-US" sz="2800" dirty="0" smtClean="0">
                <a:effectLst/>
              </a:rPr>
              <a:t>qui </a:t>
            </a:r>
            <a:r>
              <a:rPr lang="en-US" sz="2800" dirty="0" err="1" smtClean="0">
                <a:effectLst/>
              </a:rPr>
              <a:t>perd</a:t>
            </a:r>
            <a:r>
              <a:rPr lang="en-US" sz="2800" dirty="0" smtClean="0">
                <a:effectLst/>
              </a:rPr>
              <a:t> son </a:t>
            </a:r>
            <a:r>
              <a:rPr lang="en-US" sz="2800" dirty="0" err="1" smtClean="0">
                <a:effectLst/>
              </a:rPr>
              <a:t>accréditation</a:t>
            </a:r>
            <a:endParaRPr lang="fr-FR" sz="2800" dirty="0">
              <a:effectLst/>
            </a:endParaRPr>
          </a:p>
        </p:txBody>
      </p:sp>
      <p:sp>
        <p:nvSpPr>
          <p:cNvPr id="8" name="Espace réservé du contenu 7"/>
          <p:cNvSpPr>
            <a:spLocks noGrp="1"/>
          </p:cNvSpPr>
          <p:nvPr>
            <p:ph idx="1"/>
          </p:nvPr>
        </p:nvSpPr>
        <p:spPr>
          <a:xfrm>
            <a:off x="251520" y="1673424"/>
            <a:ext cx="8712968" cy="4707904"/>
          </a:xfrm>
        </p:spPr>
        <p:txBody>
          <a:bodyPr/>
          <a:lstStyle/>
          <a:p>
            <a:pPr algn="just"/>
            <a:r>
              <a:rPr lang="fr-FR" dirty="0" smtClean="0"/>
              <a:t>Il ne s’agit plus du dispositif Sapin II. </a:t>
            </a:r>
          </a:p>
          <a:p>
            <a:pPr algn="just"/>
            <a:endParaRPr lang="fr-FR" dirty="0" smtClean="0"/>
          </a:p>
          <a:p>
            <a:pPr algn="just"/>
            <a:r>
              <a:rPr lang="fr-FR" dirty="0" smtClean="0"/>
              <a:t>Il s’agit du nom respect de la loi de 2013. </a:t>
            </a:r>
          </a:p>
          <a:p>
            <a:pPr algn="just"/>
            <a:endParaRPr lang="fr-FR" dirty="0" smtClean="0"/>
          </a:p>
          <a:p>
            <a:pPr algn="just"/>
            <a:r>
              <a:rPr lang="fr-FR" dirty="0" smtClean="0"/>
              <a:t>Une perte d’accréditation partielle remet en question le droit à fonctionner du LBM : </a:t>
            </a:r>
            <a:r>
              <a:rPr lang="fr-FR" u="sng" dirty="0" smtClean="0"/>
              <a:t>aujourd’hui, </a:t>
            </a:r>
            <a:r>
              <a:rPr lang="fr-FR" dirty="0" smtClean="0"/>
              <a:t>s’il tombe à moins de 50 % il doit cesser son activité ou trouver une solution pour un maintien à 50 % de son accréditation. </a:t>
            </a:r>
          </a:p>
          <a:p>
            <a:pPr algn="just">
              <a:buNone/>
            </a:pPr>
            <a:endParaRPr lang="fr-FR" dirty="0" smtClean="0"/>
          </a:p>
          <a:p>
            <a:pPr algn="just"/>
            <a:r>
              <a:rPr lang="fr-FR" dirty="0" smtClean="0"/>
              <a:t>Une perte d’accréditation totale implique la cessation d’activité du LBM. L’article L. 6221-8 peut s’appliquer. </a:t>
            </a:r>
          </a:p>
          <a:p>
            <a:pPr algn="just">
              <a:buNone/>
            </a:pPr>
            <a:endParaRPr lang="fr-FR" dirty="0" smtClean="0"/>
          </a:p>
          <a:p>
            <a:pPr algn="just"/>
            <a:r>
              <a:rPr lang="fr-FR" dirty="0" smtClean="0"/>
              <a:t>La lettre de rappel de mise en demeure est à utiliser. </a:t>
            </a:r>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11325" y="0"/>
            <a:ext cx="7432675" cy="863600"/>
          </a:xfrm>
        </p:spPr>
        <p:txBody>
          <a:bodyPr/>
          <a:lstStyle/>
          <a:p>
            <a:pPr eaLnBrk="1" fontAlgn="auto" hangingPunct="1">
              <a:spcAft>
                <a:spcPts val="0"/>
              </a:spcAft>
              <a:defRPr/>
            </a:pPr>
            <a:r>
              <a:rPr lang="fr-FR" sz="2800" dirty="0" smtClean="0"/>
              <a:t>Décret relatif aux sanctions administratives</a:t>
            </a:r>
            <a:endParaRPr lang="fr-FR" sz="2800" dirty="0"/>
          </a:p>
        </p:txBody>
      </p:sp>
      <p:pic>
        <p:nvPicPr>
          <p:cNvPr id="5" name="Picture 6"/>
          <p:cNvPicPr>
            <a:picLocks noChangeAspect="1" noChangeArrowheads="1"/>
          </p:cNvPicPr>
          <p:nvPr/>
        </p:nvPicPr>
        <p:blipFill>
          <a:blip r:embed="rId2" cstate="print"/>
          <a:srcRect/>
          <a:stretch>
            <a:fillRect/>
          </a:stretch>
        </p:blipFill>
        <p:spPr bwMode="auto">
          <a:xfrm>
            <a:off x="395536" y="6237312"/>
            <a:ext cx="3962400" cy="361950"/>
          </a:xfrm>
          <a:prstGeom prst="rect">
            <a:avLst/>
          </a:prstGeom>
          <a:noFill/>
          <a:ln w="9525">
            <a:noFill/>
            <a:miter lim="800000"/>
            <a:headEnd/>
            <a:tailEnd/>
          </a:ln>
        </p:spPr>
      </p:pic>
      <p:sp>
        <p:nvSpPr>
          <p:cNvPr id="7" name="ZoneTexte 6"/>
          <p:cNvSpPr txBox="1"/>
          <p:nvPr/>
        </p:nvSpPr>
        <p:spPr>
          <a:xfrm>
            <a:off x="467544" y="1196752"/>
            <a:ext cx="7848872" cy="2862322"/>
          </a:xfrm>
          <a:prstGeom prst="rect">
            <a:avLst/>
          </a:prstGeom>
          <a:noFill/>
        </p:spPr>
        <p:txBody>
          <a:bodyPr wrap="square" rtlCol="0">
            <a:spAutoFit/>
          </a:bodyPr>
          <a:lstStyle/>
          <a:p>
            <a:r>
              <a:rPr lang="fr-FR" sz="2000" u="sng" dirty="0" smtClean="0">
                <a:latin typeface="Calibri" pitchFamily="34" charset="0"/>
                <a:cs typeface="Calibri" pitchFamily="34" charset="0"/>
              </a:rPr>
              <a:t>L’article L . 6241-1 du CSP  </a:t>
            </a:r>
            <a:r>
              <a:rPr lang="fr-FR" sz="2000" dirty="0" smtClean="0">
                <a:latin typeface="Calibri" pitchFamily="34" charset="0"/>
                <a:cs typeface="Calibri" pitchFamily="34" charset="0"/>
              </a:rPr>
              <a:t>énumère 23 infractions soumises à sanction administrative. </a:t>
            </a:r>
          </a:p>
          <a:p>
            <a:endParaRPr lang="fr-FR" sz="2000" dirty="0" smtClean="0">
              <a:latin typeface="Calibri" pitchFamily="34" charset="0"/>
              <a:cs typeface="Calibri" pitchFamily="34" charset="0"/>
            </a:endParaRPr>
          </a:p>
          <a:p>
            <a:r>
              <a:rPr lang="fr-FR" sz="2000" dirty="0" smtClean="0">
                <a:latin typeface="Calibri" pitchFamily="34" charset="0"/>
                <a:cs typeface="Calibri" pitchFamily="34" charset="0"/>
              </a:rPr>
              <a:t>Selon la gravité de l’infraction, le DG ARS peut  : </a:t>
            </a:r>
          </a:p>
          <a:p>
            <a:endParaRPr lang="fr-FR" sz="2000" dirty="0" smtClean="0">
              <a:latin typeface="Calibri" pitchFamily="34" charset="0"/>
              <a:cs typeface="Calibri" pitchFamily="34" charset="0"/>
            </a:endParaRPr>
          </a:p>
          <a:p>
            <a:pPr>
              <a:buFontTx/>
              <a:buChar char="-"/>
            </a:pPr>
            <a:r>
              <a:rPr lang="fr-FR" sz="2000" dirty="0" smtClean="0">
                <a:latin typeface="Calibri" pitchFamily="34" charset="0"/>
                <a:cs typeface="Calibri" pitchFamily="34" charset="0"/>
              </a:rPr>
              <a:t>Prononcer une amende à l’encontre de l’auteur de l’infraction et l’assortir d’une astreinte journalière</a:t>
            </a:r>
          </a:p>
          <a:p>
            <a:endParaRPr lang="fr-FR" sz="2000" dirty="0" smtClean="0">
              <a:latin typeface="Calibri" pitchFamily="34" charset="0"/>
              <a:cs typeface="Calibri" pitchFamily="34" charset="0"/>
            </a:endParaRPr>
          </a:p>
          <a:p>
            <a:pPr>
              <a:buFontTx/>
              <a:buChar char="-"/>
            </a:pPr>
            <a:r>
              <a:rPr lang="fr-FR" sz="2000" dirty="0" smtClean="0">
                <a:latin typeface="Calibri" pitchFamily="34" charset="0"/>
                <a:cs typeface="Calibri" pitchFamily="34" charset="0"/>
              </a:rPr>
              <a:t>Prononcer la fermeture du LBM</a:t>
            </a:r>
            <a:endParaRPr lang="fr-FR" sz="2000" dirty="0">
              <a:latin typeface="Calibri" pitchFamily="34" charset="0"/>
              <a:cs typeface="Calibri" pitchFamily="34" charset="0"/>
            </a:endParaRPr>
          </a:p>
        </p:txBody>
      </p:sp>
      <p:sp>
        <p:nvSpPr>
          <p:cNvPr id="8" name="ZoneTexte 7"/>
          <p:cNvSpPr txBox="1"/>
          <p:nvPr/>
        </p:nvSpPr>
        <p:spPr>
          <a:xfrm>
            <a:off x="395536" y="4293096"/>
            <a:ext cx="7632848" cy="1754326"/>
          </a:xfrm>
          <a:prstGeom prst="rect">
            <a:avLst/>
          </a:prstGeom>
          <a:noFill/>
        </p:spPr>
        <p:txBody>
          <a:bodyPr wrap="square" rtlCol="0">
            <a:spAutoFit/>
          </a:bodyPr>
          <a:lstStyle/>
          <a:p>
            <a:r>
              <a:rPr lang="fr-FR" u="sng" dirty="0" smtClean="0"/>
              <a:t>Un projet de décret relatif aux sanctions administratives </a:t>
            </a:r>
            <a:r>
              <a:rPr lang="fr-FR" dirty="0" smtClean="0"/>
              <a:t>est en cours d’examen au conseil d’Etat qui doit se prononcer le 7 mars 2017 pour une publication courant avril. </a:t>
            </a:r>
          </a:p>
          <a:p>
            <a:endParaRPr lang="fr-FR" dirty="0" smtClean="0"/>
          </a:p>
          <a:p>
            <a:r>
              <a:rPr lang="fr-FR" u="sng" dirty="0" smtClean="0"/>
              <a:t>L’objet du décret </a:t>
            </a:r>
            <a:r>
              <a:rPr lang="fr-FR" dirty="0" smtClean="0"/>
              <a:t>: définir la procédure que doit mettre en œuvre le DG d’ARS à l’encontre du LBM auteur de l’infraction. </a:t>
            </a:r>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t>Décret relatif aux sanctions administratives</a:t>
            </a:r>
            <a:endParaRPr lang="fr-FR" sz="2800" dirty="0"/>
          </a:p>
        </p:txBody>
      </p:sp>
      <p:sp>
        <p:nvSpPr>
          <p:cNvPr id="3" name="ZoneTexte 2"/>
          <p:cNvSpPr txBox="1"/>
          <p:nvPr/>
        </p:nvSpPr>
        <p:spPr>
          <a:xfrm>
            <a:off x="395536" y="1340768"/>
            <a:ext cx="7632848" cy="4678204"/>
          </a:xfrm>
          <a:prstGeom prst="rect">
            <a:avLst/>
          </a:prstGeom>
          <a:noFill/>
        </p:spPr>
        <p:txBody>
          <a:bodyPr wrap="square" rtlCol="0">
            <a:spAutoFit/>
          </a:bodyPr>
          <a:lstStyle/>
          <a:p>
            <a:r>
              <a:rPr lang="fr-FR" sz="2000" u="sng" dirty="0" smtClean="0">
                <a:latin typeface="Calibri" pitchFamily="34" charset="0"/>
                <a:cs typeface="Calibri" pitchFamily="34" charset="0"/>
              </a:rPr>
              <a:t>Après la réalisation d’une procédure contradictoire classique ARS / LBM, le DG d’ARS peut dans un délais de 2 mois : </a:t>
            </a:r>
          </a:p>
          <a:p>
            <a:endParaRPr lang="fr-FR" sz="2000" dirty="0" smtClean="0">
              <a:latin typeface="Calibri" pitchFamily="34" charset="0"/>
              <a:cs typeface="Calibri" pitchFamily="34" charset="0"/>
            </a:endParaRPr>
          </a:p>
          <a:p>
            <a:pPr>
              <a:buFontTx/>
              <a:buChar char="-"/>
            </a:pPr>
            <a:r>
              <a:rPr lang="fr-FR" sz="2000" dirty="0" smtClean="0">
                <a:latin typeface="Calibri" pitchFamily="34" charset="0"/>
                <a:cs typeface="Calibri" pitchFamily="34" charset="0"/>
              </a:rPr>
              <a:t>Prononcer une amende administrative, </a:t>
            </a:r>
          </a:p>
          <a:p>
            <a:endParaRPr lang="fr-FR" sz="2000" dirty="0" smtClean="0">
              <a:latin typeface="Calibri" pitchFamily="34" charset="0"/>
              <a:cs typeface="Calibri" pitchFamily="34" charset="0"/>
            </a:endParaRPr>
          </a:p>
          <a:p>
            <a:pPr>
              <a:buFontTx/>
              <a:buChar char="-"/>
            </a:pPr>
            <a:r>
              <a:rPr lang="fr-FR" sz="2000" dirty="0" smtClean="0">
                <a:latin typeface="Calibri" pitchFamily="34" charset="0"/>
                <a:cs typeface="Calibri" pitchFamily="34" charset="0"/>
              </a:rPr>
              <a:t> Mettre en demeure l’auteur de l’infraction de prendre toutes les dispositions nécessaires et de faire cesser définitivement les infractions,</a:t>
            </a:r>
          </a:p>
          <a:p>
            <a:pPr>
              <a:buFontTx/>
              <a:buChar char="-"/>
            </a:pPr>
            <a:endParaRPr lang="fr-FR" sz="2000" dirty="0" smtClean="0">
              <a:latin typeface="Calibri" pitchFamily="34" charset="0"/>
              <a:cs typeface="Calibri" pitchFamily="34" charset="0"/>
            </a:endParaRPr>
          </a:p>
          <a:p>
            <a:pPr>
              <a:buFontTx/>
              <a:buChar char="-"/>
            </a:pPr>
            <a:r>
              <a:rPr lang="fr-FR" sz="2000" dirty="0" smtClean="0">
                <a:latin typeface="Calibri" pitchFamily="34" charset="0"/>
                <a:cs typeface="Calibri" pitchFamily="34" charset="0"/>
              </a:rPr>
              <a:t> Assortir l’amende d’une astreinte journalière,</a:t>
            </a:r>
          </a:p>
          <a:p>
            <a:pPr>
              <a:buFontTx/>
              <a:buChar char="-"/>
            </a:pPr>
            <a:endParaRPr lang="fr-FR" sz="2000" dirty="0" smtClean="0">
              <a:latin typeface="Calibri" pitchFamily="34" charset="0"/>
              <a:cs typeface="Calibri" pitchFamily="34" charset="0"/>
            </a:endParaRPr>
          </a:p>
          <a:p>
            <a:pPr>
              <a:buFontTx/>
              <a:buChar char="-"/>
            </a:pPr>
            <a:r>
              <a:rPr lang="fr-FR" sz="2000" dirty="0" smtClean="0">
                <a:latin typeface="Calibri" pitchFamily="34" charset="0"/>
                <a:cs typeface="Calibri" pitchFamily="34" charset="0"/>
              </a:rPr>
              <a:t>Approuver les mesures correctrices envisagées et </a:t>
            </a:r>
          </a:p>
          <a:p>
            <a:pPr>
              <a:buFontTx/>
              <a:buChar char="-"/>
            </a:pPr>
            <a:endParaRPr lang="fr-FR" sz="2000" dirty="0" smtClean="0">
              <a:latin typeface="Calibri" pitchFamily="34" charset="0"/>
              <a:cs typeface="Calibri" pitchFamily="34" charset="0"/>
            </a:endParaRPr>
          </a:p>
          <a:p>
            <a:pPr>
              <a:buFontTx/>
              <a:buChar char="-"/>
            </a:pPr>
            <a:r>
              <a:rPr lang="fr-FR" sz="2000" dirty="0" smtClean="0">
                <a:latin typeface="Calibri" pitchFamily="34" charset="0"/>
                <a:cs typeface="Calibri" pitchFamily="34" charset="0"/>
              </a:rPr>
              <a:t> S’assurer que le représentant légal du LBM a respecté ses engagements. </a:t>
            </a:r>
          </a:p>
          <a:p>
            <a:pPr>
              <a:buFontTx/>
              <a:buChar char="-"/>
            </a:pP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t>Décret relatif aux sanctions administratives</a:t>
            </a:r>
            <a:endParaRPr lang="fr-FR" sz="2800" dirty="0"/>
          </a:p>
        </p:txBody>
      </p:sp>
      <p:sp>
        <p:nvSpPr>
          <p:cNvPr id="3" name="ZoneTexte 2"/>
          <p:cNvSpPr txBox="1"/>
          <p:nvPr/>
        </p:nvSpPr>
        <p:spPr>
          <a:xfrm>
            <a:off x="251520" y="980728"/>
            <a:ext cx="8280920" cy="5632311"/>
          </a:xfrm>
          <a:prstGeom prst="rect">
            <a:avLst/>
          </a:prstGeom>
          <a:noFill/>
        </p:spPr>
        <p:txBody>
          <a:bodyPr wrap="square" rtlCol="0">
            <a:spAutoFit/>
          </a:bodyPr>
          <a:lstStyle/>
          <a:p>
            <a:pPr algn="just"/>
            <a:r>
              <a:rPr lang="fr-FR" sz="2000" u="sng" dirty="0" smtClean="0">
                <a:latin typeface="Calibri" pitchFamily="34" charset="0"/>
                <a:cs typeface="Calibri" pitchFamily="34" charset="0"/>
              </a:rPr>
              <a:t>Exemple de situation</a:t>
            </a:r>
          </a:p>
          <a:p>
            <a:pPr algn="just"/>
            <a:endParaRPr lang="fr-FR" sz="2000" dirty="0" smtClean="0">
              <a:latin typeface="Calibri" pitchFamily="34" charset="0"/>
              <a:cs typeface="Calibri" pitchFamily="34" charset="0"/>
            </a:endParaRPr>
          </a:p>
          <a:p>
            <a:pPr algn="just">
              <a:buFontTx/>
              <a:buChar char="-"/>
            </a:pPr>
            <a:r>
              <a:rPr lang="fr-FR" sz="2000" dirty="0" smtClean="0">
                <a:latin typeface="Calibri" pitchFamily="34" charset="0"/>
                <a:cs typeface="Calibri" pitchFamily="34" charset="0"/>
              </a:rPr>
              <a:t> </a:t>
            </a:r>
            <a:r>
              <a:rPr lang="fr-FR" sz="2000" dirty="0" smtClean="0">
                <a:solidFill>
                  <a:srgbClr val="FF0000"/>
                </a:solidFill>
                <a:latin typeface="Calibri" pitchFamily="34" charset="0"/>
                <a:cs typeface="Calibri" pitchFamily="34" charset="0"/>
              </a:rPr>
              <a:t>1</a:t>
            </a:r>
            <a:r>
              <a:rPr lang="fr-FR" sz="2000" baseline="30000" dirty="0" smtClean="0">
                <a:solidFill>
                  <a:srgbClr val="FF0000"/>
                </a:solidFill>
                <a:latin typeface="Calibri" pitchFamily="34" charset="0"/>
                <a:cs typeface="Calibri" pitchFamily="34" charset="0"/>
              </a:rPr>
              <a:t>e</a:t>
            </a:r>
            <a:r>
              <a:rPr lang="fr-FR" sz="2000" dirty="0" smtClean="0">
                <a:solidFill>
                  <a:srgbClr val="FF0000"/>
                </a:solidFill>
                <a:latin typeface="Calibri" pitchFamily="34" charset="0"/>
                <a:cs typeface="Calibri" pitchFamily="34" charset="0"/>
              </a:rPr>
              <a:t> février 2018 </a:t>
            </a:r>
            <a:r>
              <a:rPr lang="fr-FR" sz="2000" dirty="0" smtClean="0">
                <a:latin typeface="Calibri" pitchFamily="34" charset="0"/>
                <a:cs typeface="Calibri" pitchFamily="34" charset="0"/>
              </a:rPr>
              <a:t>: Constat de l’infraction</a:t>
            </a:r>
          </a:p>
          <a:p>
            <a:pPr algn="just"/>
            <a:endParaRPr lang="fr-FR" sz="2000" dirty="0" smtClean="0">
              <a:latin typeface="Calibri" pitchFamily="34" charset="0"/>
              <a:cs typeface="Calibri" pitchFamily="34" charset="0"/>
            </a:endParaRPr>
          </a:p>
          <a:p>
            <a:pPr algn="just">
              <a:buFontTx/>
              <a:buChar char="-"/>
            </a:pPr>
            <a:r>
              <a:rPr lang="fr-FR" sz="2000" dirty="0" smtClean="0">
                <a:latin typeface="Calibri" pitchFamily="34" charset="0"/>
                <a:cs typeface="Calibri" pitchFamily="34" charset="0"/>
              </a:rPr>
              <a:t>  </a:t>
            </a:r>
            <a:r>
              <a:rPr lang="fr-FR" sz="2000" dirty="0" smtClean="0">
                <a:solidFill>
                  <a:srgbClr val="FF0000"/>
                </a:solidFill>
                <a:latin typeface="Calibri" pitchFamily="34" charset="0"/>
                <a:cs typeface="Calibri" pitchFamily="34" charset="0"/>
              </a:rPr>
              <a:t>1</a:t>
            </a:r>
            <a:r>
              <a:rPr lang="fr-FR" sz="2000" baseline="30000" dirty="0" smtClean="0">
                <a:solidFill>
                  <a:srgbClr val="FF0000"/>
                </a:solidFill>
                <a:latin typeface="Calibri" pitchFamily="34" charset="0"/>
                <a:cs typeface="Calibri" pitchFamily="34" charset="0"/>
              </a:rPr>
              <a:t>e</a:t>
            </a:r>
            <a:r>
              <a:rPr lang="fr-FR" sz="2000" dirty="0" smtClean="0">
                <a:solidFill>
                  <a:srgbClr val="FF0000"/>
                </a:solidFill>
                <a:latin typeface="Calibri" pitchFamily="34" charset="0"/>
                <a:cs typeface="Calibri" pitchFamily="34" charset="0"/>
              </a:rPr>
              <a:t> mars 2018 </a:t>
            </a:r>
            <a:r>
              <a:rPr lang="fr-FR" sz="2000" dirty="0" smtClean="0">
                <a:latin typeface="Calibri" pitchFamily="34" charset="0"/>
                <a:cs typeface="Calibri" pitchFamily="34" charset="0"/>
              </a:rPr>
              <a:t>: fin de la procédure contradictoire</a:t>
            </a:r>
          </a:p>
          <a:p>
            <a:pPr algn="just">
              <a:buFontTx/>
              <a:buChar char="-"/>
            </a:pPr>
            <a:endParaRPr lang="fr-FR" sz="2000" dirty="0" smtClean="0">
              <a:latin typeface="Calibri" pitchFamily="34" charset="0"/>
              <a:cs typeface="Calibri" pitchFamily="34" charset="0"/>
            </a:endParaRPr>
          </a:p>
          <a:p>
            <a:pPr algn="just">
              <a:buFontTx/>
              <a:buChar char="-"/>
            </a:pPr>
            <a:r>
              <a:rPr lang="fr-FR" sz="2000" dirty="0" smtClean="0">
                <a:latin typeface="Calibri" pitchFamily="34" charset="0"/>
                <a:cs typeface="Calibri" pitchFamily="34" charset="0"/>
              </a:rPr>
              <a:t>  </a:t>
            </a:r>
            <a:r>
              <a:rPr lang="fr-FR" sz="2000" dirty="0" smtClean="0">
                <a:solidFill>
                  <a:srgbClr val="FF0000"/>
                </a:solidFill>
                <a:latin typeface="Calibri" pitchFamily="34" charset="0"/>
                <a:cs typeface="Calibri" pitchFamily="34" charset="0"/>
              </a:rPr>
              <a:t>Au plus tard le 1</a:t>
            </a:r>
            <a:r>
              <a:rPr lang="fr-FR" sz="2000" baseline="30000" dirty="0" smtClean="0">
                <a:solidFill>
                  <a:srgbClr val="FF0000"/>
                </a:solidFill>
                <a:latin typeface="Calibri" pitchFamily="34" charset="0"/>
                <a:cs typeface="Calibri" pitchFamily="34" charset="0"/>
              </a:rPr>
              <a:t>e</a:t>
            </a:r>
            <a:r>
              <a:rPr lang="fr-FR" sz="2000" dirty="0" smtClean="0">
                <a:solidFill>
                  <a:srgbClr val="FF0000"/>
                </a:solidFill>
                <a:latin typeface="Calibri" pitchFamily="34" charset="0"/>
                <a:cs typeface="Calibri" pitchFamily="34" charset="0"/>
              </a:rPr>
              <a:t> mai</a:t>
            </a:r>
            <a:r>
              <a:rPr lang="fr-FR" sz="2000" dirty="0" smtClean="0">
                <a:latin typeface="Calibri" pitchFamily="34" charset="0"/>
                <a:cs typeface="Calibri" pitchFamily="34" charset="0"/>
              </a:rPr>
              <a:t>, le DG d’ARS peut : </a:t>
            </a:r>
          </a:p>
          <a:p>
            <a:pPr algn="just">
              <a:buFontTx/>
              <a:buChar char="-"/>
            </a:pPr>
            <a:endParaRPr lang="fr-FR" sz="2000" dirty="0" smtClean="0">
              <a:latin typeface="Calibri" pitchFamily="34" charset="0"/>
              <a:cs typeface="Calibri" pitchFamily="34" charset="0"/>
            </a:endParaRPr>
          </a:p>
          <a:p>
            <a:pPr algn="just"/>
            <a:r>
              <a:rPr lang="fr-FR" sz="2000" dirty="0" smtClean="0">
                <a:latin typeface="Calibri" pitchFamily="34" charset="0"/>
                <a:cs typeface="Calibri" pitchFamily="34" charset="0"/>
              </a:rPr>
              <a:t>	</a:t>
            </a:r>
            <a:r>
              <a:rPr lang="fr-FR" sz="2000" u="sng" dirty="0" smtClean="0">
                <a:latin typeface="Calibri" pitchFamily="34" charset="0"/>
                <a:cs typeface="Calibri" pitchFamily="34" charset="0"/>
              </a:rPr>
              <a:t>Prononcer l’amende</a:t>
            </a:r>
            <a:r>
              <a:rPr lang="fr-FR" sz="2000" dirty="0" smtClean="0">
                <a:latin typeface="Calibri" pitchFamily="34" charset="0"/>
                <a:cs typeface="Calibri" pitchFamily="34" charset="0"/>
              </a:rPr>
              <a:t>, par exemple au 15 mars</a:t>
            </a:r>
          </a:p>
          <a:p>
            <a:pPr algn="just"/>
            <a:endParaRPr lang="fr-FR" sz="2000" dirty="0" smtClean="0">
              <a:latin typeface="Calibri" pitchFamily="34" charset="0"/>
              <a:cs typeface="Calibri" pitchFamily="34" charset="0"/>
            </a:endParaRPr>
          </a:p>
          <a:p>
            <a:pPr algn="just"/>
            <a:r>
              <a:rPr lang="fr-FR" sz="2000" dirty="0" smtClean="0">
                <a:latin typeface="Calibri" pitchFamily="34" charset="0"/>
                <a:cs typeface="Calibri" pitchFamily="34" charset="0"/>
              </a:rPr>
              <a:t>	</a:t>
            </a:r>
            <a:r>
              <a:rPr lang="fr-FR" sz="2000" u="sng" dirty="0" smtClean="0">
                <a:latin typeface="Calibri" pitchFamily="34" charset="0"/>
                <a:cs typeface="Calibri" pitchFamily="34" charset="0"/>
              </a:rPr>
              <a:t>Mettre en demeure </a:t>
            </a:r>
            <a:r>
              <a:rPr lang="fr-FR" sz="2000" dirty="0" smtClean="0">
                <a:latin typeface="Calibri" pitchFamily="34" charset="0"/>
                <a:cs typeface="Calibri" pitchFamily="34" charset="0"/>
              </a:rPr>
              <a:t>: la mise en demeure peut intervenir en même temps que l’amende et l’auteur de l’infraction doit se mettre en conformité au plus tard le 1</a:t>
            </a:r>
            <a:r>
              <a:rPr lang="fr-FR" sz="2000" baseline="30000" dirty="0" smtClean="0">
                <a:latin typeface="Calibri" pitchFamily="34" charset="0"/>
                <a:cs typeface="Calibri" pitchFamily="34" charset="0"/>
              </a:rPr>
              <a:t>e</a:t>
            </a:r>
            <a:r>
              <a:rPr lang="fr-FR" sz="2000" dirty="0" smtClean="0">
                <a:latin typeface="Calibri" pitchFamily="34" charset="0"/>
                <a:cs typeface="Calibri" pitchFamily="34" charset="0"/>
              </a:rPr>
              <a:t> avril (délai de 15 jours max fixé pour respecter la contrainte du délais pax de 2 mois). </a:t>
            </a:r>
          </a:p>
          <a:p>
            <a:pPr algn="just"/>
            <a:endParaRPr lang="fr-FR" sz="2000" dirty="0" smtClean="0">
              <a:latin typeface="Calibri" pitchFamily="34" charset="0"/>
              <a:cs typeface="Calibri" pitchFamily="34" charset="0"/>
            </a:endParaRPr>
          </a:p>
          <a:p>
            <a:pPr algn="just"/>
            <a:r>
              <a:rPr lang="fr-FR" sz="2000" dirty="0" smtClean="0">
                <a:latin typeface="Calibri" pitchFamily="34" charset="0"/>
                <a:cs typeface="Calibri" pitchFamily="34" charset="0"/>
              </a:rPr>
              <a:t>	</a:t>
            </a:r>
            <a:r>
              <a:rPr lang="fr-FR" sz="2000" u="sng" dirty="0" smtClean="0">
                <a:latin typeface="Calibri" pitchFamily="34" charset="0"/>
                <a:cs typeface="Calibri" pitchFamily="34" charset="0"/>
              </a:rPr>
              <a:t>Dès le 1</a:t>
            </a:r>
            <a:r>
              <a:rPr lang="fr-FR" sz="2000" u="sng" baseline="30000" dirty="0" smtClean="0">
                <a:latin typeface="Calibri" pitchFamily="34" charset="0"/>
                <a:cs typeface="Calibri" pitchFamily="34" charset="0"/>
              </a:rPr>
              <a:t>e</a:t>
            </a:r>
            <a:r>
              <a:rPr lang="fr-FR" sz="2000" u="sng" dirty="0" smtClean="0">
                <a:latin typeface="Calibri" pitchFamily="34" charset="0"/>
                <a:cs typeface="Calibri" pitchFamily="34" charset="0"/>
              </a:rPr>
              <a:t> avril et avant le 1</a:t>
            </a:r>
            <a:r>
              <a:rPr lang="fr-FR" sz="2000" u="sng" baseline="30000" dirty="0" smtClean="0">
                <a:latin typeface="Calibri" pitchFamily="34" charset="0"/>
                <a:cs typeface="Calibri" pitchFamily="34" charset="0"/>
              </a:rPr>
              <a:t>e</a:t>
            </a:r>
            <a:r>
              <a:rPr lang="fr-FR" sz="2000" u="sng" dirty="0" smtClean="0">
                <a:latin typeface="Calibri" pitchFamily="34" charset="0"/>
                <a:cs typeface="Calibri" pitchFamily="34" charset="0"/>
              </a:rPr>
              <a:t> mai, </a:t>
            </a:r>
            <a:r>
              <a:rPr lang="fr-FR" sz="2000" dirty="0" smtClean="0">
                <a:latin typeface="Calibri" pitchFamily="34" charset="0"/>
                <a:cs typeface="Calibri" pitchFamily="34" charset="0"/>
              </a:rPr>
              <a:t>le DG d’ARS peut assortir l’amende d’une astreinte journalière. (L’astreinte ne peut être infligée en l’absence d’amende).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écutif">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Receiver>
    <Name/>
    <Synchronization>Synchronous</Synchronization>
    <Type>1</Type>
    <SequenceNumber>10000</SequenceNumber>
    <Url/>
    <Assembly>Microsoft.SharePoint.Taxonomy, Version=14.0.0.0, Culture=neutral, PublicKeyToken=71e9bce111e9429c</Assembly>
    <Class>Microsoft.SharePoint.Taxonomy.TaxonomyItemEventReceiver</Class>
    <Data/>
    <Filter/>
  </Receiver>
  <Receiver>
    <Name/>
    <Synchronization>Synchronous</Synchronization>
    <Type>2</Type>
    <SequenceNumber>10000</SequenceNumber>
    <Url/>
    <Assembly>Microsoft.SharePoint.Taxonomy, Version=14.0.0.0, Culture=neutral, PublicKeyToken=71e9bce111e9429c</Assembly>
    <Class>Microsoft.SharePoint.Taxonomy.TaxonomyItemEventReceiver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8C9BEBA9BFCD3542B21CF3BAB3089BBD" ma:contentTypeVersion="1" ma:contentTypeDescription="Crée un document." ma:contentTypeScope="" ma:versionID="92a88b15d682ad663858a3393e2ea6ad">
  <xsd:schema xmlns:xsd="http://www.w3.org/2001/XMLSchema" xmlns:xs="http://www.w3.org/2001/XMLSchema" xmlns:p="http://schemas.microsoft.com/office/2006/metadata/properties" xmlns:ns1="http://schemas.microsoft.com/sharepoint/v3" xmlns:ns2="7b4e5cf4-0fc5-48ee-950b-8270790171f4" xmlns:ns3="1b400677-6166-4509-8be8-2633d5adfe24" targetNamespace="http://schemas.microsoft.com/office/2006/metadata/properties" ma:root="true" ma:fieldsID="70633a0082bb23de50d6dc4cfe59e02b" ns1:_="" ns2:_="" ns3:_="">
    <xsd:import namespace="http://schemas.microsoft.com/sharepoint/v3"/>
    <xsd:import namespace="7b4e5cf4-0fc5-48ee-950b-8270790171f4"/>
    <xsd:import namespace="1b400677-6166-4509-8be8-2633d5adfe24"/>
    <xsd:element name="properties">
      <xsd:complexType>
        <xsd:sequence>
          <xsd:element name="documentManagement">
            <xsd:complexType>
              <xsd:all>
                <xsd:element ref="ns2:_dlc_DocId" minOccurs="0"/>
                <xsd:element ref="ns2:_dlc_DocIdUrl" minOccurs="0"/>
                <xsd:element ref="ns2:_dlc_DocIdPersistId" minOccurs="0"/>
                <xsd:element ref="ns3:PACo_NiveauDeConfidentialiteTaxHTField0" minOccurs="0"/>
                <xsd:element ref="ns2:TaxCatchAll" minOccurs="0"/>
                <xsd:element ref="ns2:TaxCatchAllLabel"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5"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16"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b4e5cf4-0fc5-48ee-950b-8270790171f4"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Conserver l’ID" ma:description="Conserver l’ID lors de l’ajout." ma:hidden="true" ma:internalName="_dlc_DocIdPersistId" ma:readOnly="true">
      <xsd:simpleType>
        <xsd:restriction base="dms:Boolean"/>
      </xsd:simpleType>
    </xsd:element>
    <xsd:element name="TaxCatchAll" ma:index="12" nillable="true" ma:displayName="Colonne Attraper tout de Taxonomie" ma:description="" ma:hidden="true" ma:list="{d832e24f-c8ee-45ec-b83f-6d52fe3e122c}" ma:internalName="TaxCatchAll" ma:showField="CatchAllData" ma:web="7b4e5cf4-0fc5-48ee-950b-8270790171f4">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Colonne Attraper tout de Taxonomie1" ma:description="" ma:hidden="true" ma:list="{d832e24f-c8ee-45ec-b83f-6d52fe3e122c}" ma:internalName="TaxCatchAllLabel" ma:readOnly="true" ma:showField="CatchAllDataLabel" ma:web="7b4e5cf4-0fc5-48ee-950b-8270790171f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b400677-6166-4509-8be8-2633d5adfe24" elementFormDefault="qualified">
    <xsd:import namespace="http://schemas.microsoft.com/office/2006/documentManagement/types"/>
    <xsd:import namespace="http://schemas.microsoft.com/office/infopath/2007/PartnerControls"/>
    <xsd:element name="PACo_NiveauDeConfidentialiteTaxHTField0" ma:index="11" ma:taxonomy="true" ma:internalName="PACo_NiveauDeConfidentialiteTaxHTField0" ma:taxonomyFieldName="PACo_NiveauDeConfidentialite" ma:displayName="Niveau de confidentialité" ma:default="1;#Public|43a73bf0-6fa9-439e-9f01-0c858cc75030" ma:fieldId="{55294203-1914-45cc-91d1-0bc660f83c6c}" ma:sspId="624bd1e1-bb4f-4cf0-a57e-44630b9c7bb2" ma:termSetId="47fe2dba-03aa-4e20-9197-2cab34707c07"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b4e5cf4-0fc5-48ee-950b-8270790171f4">
      <Value>1</Value>
    </TaxCatchAll>
    <PACo_NiveauDeConfidentialiteTaxHTField0 xmlns="1b400677-6166-4509-8be8-2633d5adfe24">
      <Terms xmlns="http://schemas.microsoft.com/office/infopath/2007/PartnerControls">
        <TermInfo xmlns="http://schemas.microsoft.com/office/infopath/2007/PartnerControls">
          <TermName xmlns="http://schemas.microsoft.com/office/infopath/2007/PartnerControls">Public</TermName>
          <TermId xmlns="http://schemas.microsoft.com/office/infopath/2007/PartnerControls">43a73bf0-6fa9-439e-9f01-0c858cc75030</TermId>
        </TermInfo>
      </Terms>
    </PACo_NiveauDeConfidentialiteTaxHTField0>
    <PublishingExpirationDate xmlns="http://schemas.microsoft.com/sharepoint/v3" xsi:nil="true"/>
    <PublishingStartDate xmlns="http://schemas.microsoft.com/sharepoint/v3" xsi:nil="true"/>
    <_dlc_DocId xmlns="7b4e5cf4-0fc5-48ee-950b-8270790171f4">CXYRD2YVEM74-3004-288</_dlc_DocId>
    <_dlc_DocIdUrl xmlns="7b4e5cf4-0fc5-48ee-950b-8270790171f4">
      <Url>https://paco.intranet.social.gouv.fr/sante/dgs/travailler/_layouts/15/DocIdRedir.aspx?ID=CXYRD2YVEM74-3004-288</Url>
      <Description>CXYRD2YVEM74-3004-288</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9C75A85-21A9-4615-971D-04CAFC4A52A7}">
  <ds:schemaRefs>
    <ds:schemaRef ds:uri="http://schemas.microsoft.com/sharepoint/events"/>
  </ds:schemaRefs>
</ds:datastoreItem>
</file>

<file path=customXml/itemProps2.xml><?xml version="1.0" encoding="utf-8"?>
<ds:datastoreItem xmlns:ds="http://schemas.openxmlformats.org/officeDocument/2006/customXml" ds:itemID="{C3490E44-A768-4351-8646-AB7D0564E6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b4e5cf4-0fc5-48ee-950b-8270790171f4"/>
    <ds:schemaRef ds:uri="1b400677-6166-4509-8be8-2633d5adfe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6DB7FA0-F42B-487C-B59B-A08BC9071896}">
  <ds:schemaRefs>
    <ds:schemaRef ds:uri="http://schemas.microsoft.com/office/2006/metadata/properties"/>
    <ds:schemaRef ds:uri="http://schemas.microsoft.com/office/infopath/2007/PartnerControls"/>
    <ds:schemaRef ds:uri="7b4e5cf4-0fc5-48ee-950b-8270790171f4"/>
    <ds:schemaRef ds:uri="1b400677-6166-4509-8be8-2633d5adfe24"/>
    <ds:schemaRef ds:uri="http://schemas.microsoft.com/sharepoint/v3"/>
  </ds:schemaRefs>
</ds:datastoreItem>
</file>

<file path=customXml/itemProps4.xml><?xml version="1.0" encoding="utf-8"?>
<ds:datastoreItem xmlns:ds="http://schemas.openxmlformats.org/officeDocument/2006/customXml" ds:itemID="{CCAA1B90-6B8B-4DD9-AB7A-DAA5777AB2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Executive</Template>
  <TotalTime>2894</TotalTime>
  <Words>964</Words>
  <Application>Microsoft Office PowerPoint</Application>
  <PresentationFormat>Affichage à l'écran (4:3)</PresentationFormat>
  <Paragraphs>175</Paragraphs>
  <Slides>15</Slides>
  <Notes>1</Notes>
  <HiddenSlides>0</HiddenSlides>
  <MMClips>0</MMClips>
  <ScaleCrop>false</ScaleCrop>
  <HeadingPairs>
    <vt:vector size="4" baseType="variant">
      <vt:variant>
        <vt:lpstr>Thème</vt:lpstr>
      </vt:variant>
      <vt:variant>
        <vt:i4>1</vt:i4>
      </vt:variant>
      <vt:variant>
        <vt:lpstr>Titres des diapositives</vt:lpstr>
      </vt:variant>
      <vt:variant>
        <vt:i4>15</vt:i4>
      </vt:variant>
    </vt:vector>
  </HeadingPairs>
  <TitlesOfParts>
    <vt:vector size="16" baseType="lpstr">
      <vt:lpstr>Exécutif</vt:lpstr>
      <vt:lpstr>Atelier biologie – 1e mars 2017 </vt:lpstr>
      <vt:lpstr>Nouvelles dispositions de l’article 147 de la loi « SAPIN 2 »</vt:lpstr>
      <vt:lpstr>Nouvelles dispositions de l’article 147 de la loi « SAPIN 2 »</vt:lpstr>
      <vt:lpstr>Le processus d’accréditation : la décision</vt:lpstr>
      <vt:lpstr>Information des ARS sur les décisions</vt:lpstr>
      <vt:lpstr>CAT en fonction de la décision</vt:lpstr>
      <vt:lpstr>CAT face à une décision défavorable d’accréditation </vt:lpstr>
      <vt:lpstr>Rappel de la décision de refus d’accréditation du Cofrac au laboratoire de biologie médicale </vt:lpstr>
      <vt:lpstr>Rappel de la décision de refus d’accréditation du Cofrac</vt:lpstr>
      <vt:lpstr>CAT face à un LBM refusant l’évaluation</vt:lpstr>
      <vt:lpstr>Grille d’inspection « GBEA »</vt:lpstr>
      <vt:lpstr>CAT face à un LBM accrédité  qui perd son accréditation</vt:lpstr>
      <vt:lpstr>Décret relatif aux sanctions administratives</vt:lpstr>
      <vt:lpstr>Décret relatif aux sanctions administratives</vt:lpstr>
      <vt:lpstr>Décret relatif aux sanctions administratives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Jean-Marc Philippe</dc:creator>
  <cp:lastModifiedBy>mmaire</cp:lastModifiedBy>
  <cp:revision>362</cp:revision>
  <dcterms:created xsi:type="dcterms:W3CDTF">2014-11-16T09:30:48Z</dcterms:created>
  <dcterms:modified xsi:type="dcterms:W3CDTF">2017-03-09T13:41:14Z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0x0101008C9BEBA9BFCD3542B21CF3BAB3089BBD</vt:lpwstr>
  </property>
  <property fmtid="{D5CDD505-2E9C-101B-9397-08002B2CF9AE}" pid="3" name="PACo_NiveauDeConfidentialite">
    <vt:lpwstr>1;#Public|43a73bf0-6fa9-439e-9f01-0c858cc75030</vt:lpwstr>
  </property>
  <property fmtid="{D5CDD505-2E9C-101B-9397-08002B2CF9AE}" pid="4" name="_dlc_DocIdItemGuid">
    <vt:lpwstr>26fd35fe-b22f-4ad0-8ec1-aff45ad32d68</vt:lpwstr>
  </property>
</Properties>
</file>