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3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55" r:id="rId2"/>
    <p:sldId id="465" r:id="rId3"/>
    <p:sldId id="467" r:id="rId4"/>
    <p:sldId id="463" r:id="rId5"/>
    <p:sldId id="448" r:id="rId6"/>
    <p:sldId id="454" r:id="rId7"/>
    <p:sldId id="466" r:id="rId8"/>
    <p:sldId id="451" r:id="rId9"/>
    <p:sldId id="464" r:id="rId10"/>
    <p:sldId id="468" r:id="rId11"/>
    <p:sldId id="435" r:id="rId12"/>
    <p:sldId id="444" r:id="rId13"/>
  </p:sldIdLst>
  <p:sldSz cx="9906000" cy="6858000" type="A4"/>
  <p:notesSz cx="6797675" cy="9926638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MS PGothic"/>
        <a:cs typeface="MS PGothic"/>
      </a:defRPr>
    </a:lvl1pPr>
    <a:lvl2pPr marL="336550" indent="1206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MS PGothic"/>
        <a:cs typeface="MS PGothic"/>
      </a:defRPr>
    </a:lvl2pPr>
    <a:lvl3pPr marL="673100" indent="2413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MS PGothic"/>
        <a:cs typeface="MS PGothic"/>
      </a:defRPr>
    </a:lvl3pPr>
    <a:lvl4pPr marL="1009650" indent="3619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MS PGothic"/>
        <a:cs typeface="MS PGothic"/>
      </a:defRPr>
    </a:lvl4pPr>
    <a:lvl5pPr marL="1346200" indent="482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MS PGothic"/>
        <a:cs typeface="MS PGothic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MS PGothic"/>
        <a:cs typeface="MS PGothic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MS PGothic"/>
        <a:cs typeface="MS PGothic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MS PGothic"/>
        <a:cs typeface="MS PGothic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MS PGothic"/>
        <a:cs typeface="MS PGothic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paufiques" initials="mp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006D"/>
    <a:srgbClr val="669900"/>
    <a:srgbClr val="009900"/>
    <a:srgbClr val="33CC33"/>
    <a:srgbClr val="CCFFCC"/>
    <a:srgbClr val="00CC00"/>
    <a:srgbClr val="99FF99"/>
    <a:srgbClr val="254C96"/>
    <a:srgbClr val="3D5F8A"/>
    <a:srgbClr val="73A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Style moyen 3 - Accentuation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e moyen 1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71" autoAdjust="0"/>
    <p:restoredTop sz="82588" autoAdjust="0"/>
  </p:normalViewPr>
  <p:slideViewPr>
    <p:cSldViewPr>
      <p:cViewPr>
        <p:scale>
          <a:sx n="95" d="100"/>
          <a:sy n="95" d="100"/>
        </p:scale>
        <p:origin x="-114" y="-7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02"/>
    </p:cViewPr>
  </p:sorterViewPr>
  <p:notesViewPr>
    <p:cSldViewPr>
      <p:cViewPr varScale="1">
        <p:scale>
          <a:sx n="53" d="100"/>
          <a:sy n="53" d="100"/>
        </p:scale>
        <p:origin x="-1842" y="-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D9FC2FDD-6C4A-4C1D-AB2F-E1B03CFC23CE}" type="datetimeFigureOut">
              <a:rPr lang="fr-FR"/>
              <a:pPr>
                <a:defRPr/>
              </a:pPr>
              <a:t>09/03/2017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EA6406FD-9A40-4CF1-869D-287235629209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398029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1200" y="744538"/>
            <a:ext cx="537527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28FF2829-6BF6-4A11-A93F-A92B3EE72F72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06287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MS PGothic"/>
        <a:cs typeface="MS PGothic"/>
      </a:defRPr>
    </a:lvl1pPr>
    <a:lvl2pPr marL="33655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MS PGothic"/>
        <a:cs typeface="MS PGothic"/>
      </a:defRPr>
    </a:lvl2pPr>
    <a:lvl3pPr marL="673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MS PGothic"/>
        <a:cs typeface="MS PGothic"/>
      </a:defRPr>
    </a:lvl3pPr>
    <a:lvl4pPr marL="100965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MS PGothic"/>
        <a:cs typeface="MS PGothic"/>
      </a:defRPr>
    </a:lvl4pPr>
    <a:lvl5pPr marL="13462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MS PGothic"/>
        <a:cs typeface="MS PGothic"/>
      </a:defRPr>
    </a:lvl5pPr>
    <a:lvl6pPr marL="1683639" algn="l" defTabSz="67345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20367" algn="l" defTabSz="67345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357095" algn="l" defTabSz="67345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693822" algn="l" defTabSz="67345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 txBox="1">
            <a:spLocks noGrp="1" noChangeArrowheads="1"/>
          </p:cNvSpPr>
          <p:nvPr/>
        </p:nvSpPr>
        <p:spPr bwMode="auto">
          <a:xfrm>
            <a:off x="3851099" y="9429750"/>
            <a:ext cx="2946576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fld id="{E5EB0454-FC06-40EE-9163-D4DB3B8D292E}" type="slidenum">
              <a:rPr lang="fr-FR" sz="1200"/>
              <a:pPr algn="r" eaLnBrk="0" hangingPunct="0"/>
              <a:t>1</a:t>
            </a:fld>
            <a:endParaRPr lang="fr-FR" sz="120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just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FR" sz="1200" dirty="0" smtClean="0">
              <a:latin typeface="Times New Roman" pitchFamily="18" charset="0"/>
              <a:ea typeface="MS PGothic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C22D9-921A-4EEC-B1BD-559F0019FCA5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algn="just"/>
            <a:endParaRPr lang="fr-FR" sz="1200" kern="1200" dirty="0">
              <a:solidFill>
                <a:schemeClr val="tx1"/>
              </a:solidFill>
              <a:latin typeface="Times New Roman" pitchFamily="18" charset="0"/>
              <a:ea typeface="MS PGothic"/>
              <a:cs typeface="Times New Roman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FF2829-6BF6-4A11-A93F-A92B3EE72F72}" type="slidenum">
              <a:rPr lang="fr-FR" smtClean="0"/>
              <a:pPr>
                <a:defRPr/>
              </a:pPr>
              <a:t>4</a:t>
            </a:fld>
            <a:endParaRPr lang="fr-F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endParaRPr lang="fr-FR" sz="1200" kern="1200" baseline="0" dirty="0" smtClean="0">
              <a:solidFill>
                <a:schemeClr val="tx1"/>
              </a:solidFill>
              <a:latin typeface="Times New Roman" pitchFamily="18" charset="0"/>
              <a:ea typeface="MS PGothic"/>
              <a:cs typeface="Times New Roman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FF2829-6BF6-4A11-A93F-A92B3EE72F72}" type="slidenum">
              <a:rPr lang="fr-FR" smtClean="0"/>
              <a:pPr>
                <a:defRPr/>
              </a:pPr>
              <a:t>5</a:t>
            </a:fld>
            <a:endParaRPr lang="fr-FR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42925" indent="-361950"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None/>
            </a:pPr>
            <a:endParaRPr lang="fr-FR" sz="1200" b="0" dirty="0" smtClean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C22D9-921A-4EEC-B1BD-559F0019FCA5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42925" indent="-361950"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None/>
            </a:pPr>
            <a:endParaRPr lang="fr-FR" sz="1200" b="0" dirty="0" smtClean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C22D9-921A-4EEC-B1BD-559F0019FCA5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049338" lvl="3" indent="-354013" algn="just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endParaRPr lang="fr-FR" sz="2200" kern="1200" dirty="0" smtClean="0">
              <a:solidFill>
                <a:schemeClr val="accent6"/>
              </a:solidFill>
              <a:latin typeface="Arial" charset="0"/>
              <a:ea typeface="MS PGothic"/>
              <a:cs typeface="MS PGothic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C22D9-921A-4EEC-B1BD-559F0019FCA5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C22D9-921A-4EEC-B1BD-559F0019FCA5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C22D9-921A-4EEC-B1BD-559F0019FCA5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dirty="0" smtClean="0">
              <a:ea typeface="MS PGothic"/>
            </a:endParaRPr>
          </a:p>
        </p:txBody>
      </p:sp>
      <p:sp>
        <p:nvSpPr>
          <p:cNvPr id="3994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4B4618-7370-46A4-B667-14BEE15CCC76}" type="slidenum">
              <a:rPr lang="fr-FR" smtClean="0">
                <a:ea typeface="MS PGothic"/>
                <a:cs typeface="MS PGothic"/>
              </a:rPr>
              <a:pPr/>
              <a:t>11</a:t>
            </a:fld>
            <a:endParaRPr lang="fr-FR" smtClean="0">
              <a:ea typeface="MS PGothic"/>
              <a:cs typeface="MS PGothic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b="0" i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8E94B3-BE0B-452C-A2C7-FA29F274A7E6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42557" y="2130154"/>
            <a:ext cx="8420886" cy="1470687"/>
          </a:xfrm>
          <a:prstGeom prst="rect">
            <a:avLst/>
          </a:prstGeom>
        </p:spPr>
        <p:txBody>
          <a:bodyPr lIns="67346" tIns="33673" rIns="67346" bIns="33673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86324" y="3886498"/>
            <a:ext cx="6933353" cy="1751881"/>
          </a:xfrm>
          <a:prstGeom prst="rect">
            <a:avLst/>
          </a:prstGeom>
        </p:spPr>
        <p:txBody>
          <a:bodyPr lIns="67346" tIns="33673" rIns="67346" bIns="33673"/>
          <a:lstStyle>
            <a:lvl1pPr marL="0" indent="0" algn="ctr">
              <a:buNone/>
              <a:defRPr/>
            </a:lvl1pPr>
            <a:lvl2pPr marL="336728" indent="0" algn="ctr">
              <a:buNone/>
              <a:defRPr/>
            </a:lvl2pPr>
            <a:lvl3pPr marL="673456" indent="0" algn="ctr">
              <a:buNone/>
              <a:defRPr/>
            </a:lvl3pPr>
            <a:lvl4pPr marL="1010183" indent="0" algn="ctr">
              <a:buNone/>
              <a:defRPr/>
            </a:lvl4pPr>
            <a:lvl5pPr marL="1346911" indent="0" algn="ctr">
              <a:buNone/>
              <a:defRPr/>
            </a:lvl5pPr>
            <a:lvl6pPr marL="1683639" indent="0" algn="ctr">
              <a:buNone/>
              <a:defRPr/>
            </a:lvl6pPr>
            <a:lvl7pPr marL="2020367" indent="0" algn="ctr">
              <a:buNone/>
              <a:defRPr/>
            </a:lvl7pPr>
            <a:lvl8pPr marL="2357095" indent="0" algn="ctr">
              <a:buNone/>
              <a:defRPr/>
            </a:lvl8pPr>
            <a:lvl9pPr marL="2693822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844" y="274499"/>
            <a:ext cx="8914312" cy="1142628"/>
          </a:xfrm>
          <a:prstGeom prst="rect">
            <a:avLst/>
          </a:prstGeom>
        </p:spPr>
        <p:txBody>
          <a:bodyPr lIns="67346" tIns="33673" rIns="67346" bIns="33673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5844" y="1600126"/>
            <a:ext cx="8914312" cy="4525878"/>
          </a:xfrm>
          <a:prstGeom prst="rect">
            <a:avLst/>
          </a:prstGeom>
        </p:spPr>
        <p:txBody>
          <a:bodyPr lIns="67346" tIns="33673" rIns="67346" bIns="33673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2467" y="4406483"/>
            <a:ext cx="8419676" cy="1362450"/>
          </a:xfrm>
          <a:prstGeom prst="rect">
            <a:avLst/>
          </a:prstGeom>
        </p:spPr>
        <p:txBody>
          <a:bodyPr lIns="67346" tIns="33673" rIns="67346" bIns="33673" anchor="t"/>
          <a:lstStyle>
            <a:lvl1pPr algn="l">
              <a:defRPr sz="29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82467" y="2906784"/>
            <a:ext cx="8419676" cy="1499699"/>
          </a:xfrm>
          <a:prstGeom prst="rect">
            <a:avLst/>
          </a:prstGeom>
        </p:spPr>
        <p:txBody>
          <a:bodyPr lIns="67346" tIns="33673" rIns="67346" bIns="33673" anchor="b"/>
          <a:lstStyle>
            <a:lvl1pPr marL="0" indent="0">
              <a:buNone/>
              <a:defRPr sz="1500"/>
            </a:lvl1pPr>
            <a:lvl2pPr marL="336728" indent="0">
              <a:buNone/>
              <a:defRPr sz="1300"/>
            </a:lvl2pPr>
            <a:lvl3pPr marL="673456" indent="0">
              <a:buNone/>
              <a:defRPr sz="1200"/>
            </a:lvl3pPr>
            <a:lvl4pPr marL="1010183" indent="0">
              <a:buNone/>
              <a:defRPr sz="1000"/>
            </a:lvl4pPr>
            <a:lvl5pPr marL="1346911" indent="0">
              <a:buNone/>
              <a:defRPr sz="1000"/>
            </a:lvl5pPr>
            <a:lvl6pPr marL="1683639" indent="0">
              <a:buNone/>
              <a:defRPr sz="1000"/>
            </a:lvl6pPr>
            <a:lvl7pPr marL="2020367" indent="0">
              <a:buNone/>
              <a:defRPr sz="1000"/>
            </a:lvl7pPr>
            <a:lvl8pPr marL="2357095" indent="0">
              <a:buNone/>
              <a:defRPr sz="1000"/>
            </a:lvl8pPr>
            <a:lvl9pPr marL="2693822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844" y="274499"/>
            <a:ext cx="8914312" cy="1142628"/>
          </a:xfrm>
          <a:prstGeom prst="rect">
            <a:avLst/>
          </a:prstGeom>
        </p:spPr>
        <p:txBody>
          <a:bodyPr lIns="67346" tIns="33673" rIns="67346" bIns="33673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95844" y="1600126"/>
            <a:ext cx="4398501" cy="4525878"/>
          </a:xfrm>
          <a:prstGeom prst="rect">
            <a:avLst/>
          </a:prstGeom>
        </p:spPr>
        <p:txBody>
          <a:bodyPr lIns="67346" tIns="33673" rIns="67346" bIns="33673"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010446" y="1600126"/>
            <a:ext cx="4399710" cy="4525878"/>
          </a:xfrm>
          <a:prstGeom prst="rect">
            <a:avLst/>
          </a:prstGeom>
        </p:spPr>
        <p:txBody>
          <a:bodyPr lIns="67346" tIns="33673" rIns="67346" bIns="33673"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844" y="274499"/>
            <a:ext cx="8914312" cy="1142628"/>
          </a:xfrm>
          <a:prstGeom prst="rect">
            <a:avLst/>
          </a:prstGeom>
        </p:spPr>
        <p:txBody>
          <a:bodyPr lIns="67346" tIns="33673" rIns="67346" bIns="33673"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845" y="1535406"/>
            <a:ext cx="4376732" cy="639381"/>
          </a:xfrm>
          <a:prstGeom prst="rect">
            <a:avLst/>
          </a:prstGeom>
        </p:spPr>
        <p:txBody>
          <a:bodyPr lIns="67346" tIns="33673" rIns="67346" bIns="33673" anchor="b"/>
          <a:lstStyle>
            <a:lvl1pPr marL="0" indent="0">
              <a:buNone/>
              <a:defRPr sz="1800" b="1"/>
            </a:lvl1pPr>
            <a:lvl2pPr marL="336728" indent="0">
              <a:buNone/>
              <a:defRPr sz="1500" b="1"/>
            </a:lvl2pPr>
            <a:lvl3pPr marL="673456" indent="0">
              <a:buNone/>
              <a:defRPr sz="1300" b="1"/>
            </a:lvl3pPr>
            <a:lvl4pPr marL="1010183" indent="0">
              <a:buNone/>
              <a:defRPr sz="1200" b="1"/>
            </a:lvl4pPr>
            <a:lvl5pPr marL="1346911" indent="0">
              <a:buNone/>
              <a:defRPr sz="1200" b="1"/>
            </a:lvl5pPr>
            <a:lvl6pPr marL="1683639" indent="0">
              <a:buNone/>
              <a:defRPr sz="1200" b="1"/>
            </a:lvl6pPr>
            <a:lvl7pPr marL="2020367" indent="0">
              <a:buNone/>
              <a:defRPr sz="1200" b="1"/>
            </a:lvl7pPr>
            <a:lvl8pPr marL="2357095" indent="0">
              <a:buNone/>
              <a:defRPr sz="1200" b="1"/>
            </a:lvl8pPr>
            <a:lvl9pPr marL="2693822" indent="0">
              <a:buNone/>
              <a:defRPr sz="12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95845" y="2174788"/>
            <a:ext cx="4376732" cy="3951216"/>
          </a:xfrm>
          <a:prstGeom prst="rect">
            <a:avLst/>
          </a:prstGeom>
        </p:spPr>
        <p:txBody>
          <a:bodyPr lIns="67346" tIns="33673" rIns="67346" bIns="33673"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32215" y="1535406"/>
            <a:ext cx="4377941" cy="639381"/>
          </a:xfrm>
          <a:prstGeom prst="rect">
            <a:avLst/>
          </a:prstGeom>
        </p:spPr>
        <p:txBody>
          <a:bodyPr lIns="67346" tIns="33673" rIns="67346" bIns="33673" anchor="b"/>
          <a:lstStyle>
            <a:lvl1pPr marL="0" indent="0">
              <a:buNone/>
              <a:defRPr sz="1800" b="1"/>
            </a:lvl1pPr>
            <a:lvl2pPr marL="336728" indent="0">
              <a:buNone/>
              <a:defRPr sz="1500" b="1"/>
            </a:lvl2pPr>
            <a:lvl3pPr marL="673456" indent="0">
              <a:buNone/>
              <a:defRPr sz="1300" b="1"/>
            </a:lvl3pPr>
            <a:lvl4pPr marL="1010183" indent="0">
              <a:buNone/>
              <a:defRPr sz="1200" b="1"/>
            </a:lvl4pPr>
            <a:lvl5pPr marL="1346911" indent="0">
              <a:buNone/>
              <a:defRPr sz="1200" b="1"/>
            </a:lvl5pPr>
            <a:lvl6pPr marL="1683639" indent="0">
              <a:buNone/>
              <a:defRPr sz="1200" b="1"/>
            </a:lvl6pPr>
            <a:lvl7pPr marL="2020367" indent="0">
              <a:buNone/>
              <a:defRPr sz="1200" b="1"/>
            </a:lvl7pPr>
            <a:lvl8pPr marL="2357095" indent="0">
              <a:buNone/>
              <a:defRPr sz="1200" b="1"/>
            </a:lvl8pPr>
            <a:lvl9pPr marL="2693822" indent="0">
              <a:buNone/>
              <a:defRPr sz="12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32215" y="2174788"/>
            <a:ext cx="4377941" cy="3951216"/>
          </a:xfrm>
          <a:prstGeom prst="rect">
            <a:avLst/>
          </a:prstGeom>
        </p:spPr>
        <p:txBody>
          <a:bodyPr lIns="67346" tIns="33673" rIns="67346" bIns="33673"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844" y="274499"/>
            <a:ext cx="8914312" cy="1142628"/>
          </a:xfrm>
          <a:prstGeom prst="rect">
            <a:avLst/>
          </a:prstGeom>
        </p:spPr>
        <p:txBody>
          <a:bodyPr lIns="67346" tIns="33673" rIns="67346" bIns="33673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845" y="273383"/>
            <a:ext cx="3258059" cy="1161597"/>
          </a:xfrm>
          <a:prstGeom prst="rect">
            <a:avLst/>
          </a:prstGeom>
        </p:spPr>
        <p:txBody>
          <a:bodyPr lIns="67346" tIns="33673" rIns="67346" bIns="33673" anchor="b"/>
          <a:lstStyle>
            <a:lvl1pPr algn="l">
              <a:defRPr sz="15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72422" y="273383"/>
            <a:ext cx="5537734" cy="5852621"/>
          </a:xfrm>
          <a:prstGeom prst="rect">
            <a:avLst/>
          </a:prstGeom>
        </p:spPr>
        <p:txBody>
          <a:bodyPr lIns="67346" tIns="33673" rIns="67346" bIns="33673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95845" y="1434980"/>
            <a:ext cx="3258059" cy="4691024"/>
          </a:xfrm>
          <a:prstGeom prst="rect">
            <a:avLst/>
          </a:prstGeom>
        </p:spPr>
        <p:txBody>
          <a:bodyPr lIns="67346" tIns="33673" rIns="67346" bIns="33673"/>
          <a:lstStyle>
            <a:lvl1pPr marL="0" indent="0">
              <a:buNone/>
              <a:defRPr sz="1000"/>
            </a:lvl1pPr>
            <a:lvl2pPr marL="336728" indent="0">
              <a:buNone/>
              <a:defRPr sz="900"/>
            </a:lvl2pPr>
            <a:lvl3pPr marL="673456" indent="0">
              <a:buNone/>
              <a:defRPr sz="700"/>
            </a:lvl3pPr>
            <a:lvl4pPr marL="1010183" indent="0">
              <a:buNone/>
              <a:defRPr sz="700"/>
            </a:lvl4pPr>
            <a:lvl5pPr marL="1346911" indent="0">
              <a:buNone/>
              <a:defRPr sz="700"/>
            </a:lvl5pPr>
            <a:lvl6pPr marL="1683639" indent="0">
              <a:buNone/>
              <a:defRPr sz="700"/>
            </a:lvl6pPr>
            <a:lvl7pPr marL="2020367" indent="0">
              <a:buNone/>
              <a:defRPr sz="700"/>
            </a:lvl7pPr>
            <a:lvl8pPr marL="2357095" indent="0">
              <a:buNone/>
              <a:defRPr sz="700"/>
            </a:lvl8pPr>
            <a:lvl9pPr marL="2693822" indent="0">
              <a:buNone/>
              <a:defRPr sz="7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41049" y="4800377"/>
            <a:ext cx="5944083" cy="566851"/>
          </a:xfrm>
          <a:prstGeom prst="rect">
            <a:avLst/>
          </a:prstGeom>
        </p:spPr>
        <p:txBody>
          <a:bodyPr lIns="67346" tIns="33673" rIns="67346" bIns="33673" anchor="b"/>
          <a:lstStyle>
            <a:lvl1pPr algn="l">
              <a:defRPr sz="15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941049" y="612601"/>
            <a:ext cx="5944083" cy="4115246"/>
          </a:xfrm>
          <a:prstGeom prst="rect">
            <a:avLst/>
          </a:prstGeom>
        </p:spPr>
        <p:txBody>
          <a:bodyPr lIns="67346" tIns="33673" rIns="67346" bIns="33673"/>
          <a:lstStyle>
            <a:lvl1pPr marL="0" indent="0">
              <a:buNone/>
              <a:defRPr sz="2400"/>
            </a:lvl1pPr>
            <a:lvl2pPr marL="336728" indent="0">
              <a:buNone/>
              <a:defRPr sz="2100"/>
            </a:lvl2pPr>
            <a:lvl3pPr marL="673456" indent="0">
              <a:buNone/>
              <a:defRPr sz="1800"/>
            </a:lvl3pPr>
            <a:lvl4pPr marL="1010183" indent="0">
              <a:buNone/>
              <a:defRPr sz="1500"/>
            </a:lvl4pPr>
            <a:lvl5pPr marL="1346911" indent="0">
              <a:buNone/>
              <a:defRPr sz="1500"/>
            </a:lvl5pPr>
            <a:lvl6pPr marL="1683639" indent="0">
              <a:buNone/>
              <a:defRPr sz="1500"/>
            </a:lvl6pPr>
            <a:lvl7pPr marL="2020367" indent="0">
              <a:buNone/>
              <a:defRPr sz="1500"/>
            </a:lvl7pPr>
            <a:lvl8pPr marL="2357095" indent="0">
              <a:buNone/>
              <a:defRPr sz="1500"/>
            </a:lvl8pPr>
            <a:lvl9pPr marL="2693822" indent="0">
              <a:buNone/>
              <a:defRPr sz="1500"/>
            </a:lvl9pPr>
          </a:lstStyle>
          <a:p>
            <a:pPr lvl="0"/>
            <a:endParaRPr lang="fr-FR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41049" y="5367227"/>
            <a:ext cx="5944083" cy="804527"/>
          </a:xfrm>
          <a:prstGeom prst="rect">
            <a:avLst/>
          </a:prstGeom>
        </p:spPr>
        <p:txBody>
          <a:bodyPr lIns="67346" tIns="33673" rIns="67346" bIns="33673"/>
          <a:lstStyle>
            <a:lvl1pPr marL="0" indent="0">
              <a:buNone/>
              <a:defRPr sz="1000"/>
            </a:lvl1pPr>
            <a:lvl2pPr marL="336728" indent="0">
              <a:buNone/>
              <a:defRPr sz="900"/>
            </a:lvl2pPr>
            <a:lvl3pPr marL="673456" indent="0">
              <a:buNone/>
              <a:defRPr sz="700"/>
            </a:lvl3pPr>
            <a:lvl4pPr marL="1010183" indent="0">
              <a:buNone/>
              <a:defRPr sz="700"/>
            </a:lvl4pPr>
            <a:lvl5pPr marL="1346911" indent="0">
              <a:buNone/>
              <a:defRPr sz="700"/>
            </a:lvl5pPr>
            <a:lvl6pPr marL="1683639" indent="0">
              <a:buNone/>
              <a:defRPr sz="700"/>
            </a:lvl6pPr>
            <a:lvl7pPr marL="2020367" indent="0">
              <a:buNone/>
              <a:defRPr sz="700"/>
            </a:lvl7pPr>
            <a:lvl8pPr marL="2357095" indent="0">
              <a:buNone/>
              <a:defRPr sz="700"/>
            </a:lvl8pPr>
            <a:lvl9pPr marL="2693822" indent="0">
              <a:buNone/>
              <a:defRPr sz="7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844" y="274499"/>
            <a:ext cx="8914312" cy="1142628"/>
          </a:xfrm>
          <a:prstGeom prst="rect">
            <a:avLst/>
          </a:prstGeom>
        </p:spPr>
        <p:txBody>
          <a:bodyPr lIns="67346" tIns="33673" rIns="67346" bIns="33673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95844" y="1600126"/>
            <a:ext cx="8914312" cy="4525878"/>
          </a:xfrm>
          <a:prstGeom prst="rect">
            <a:avLst/>
          </a:prstGeom>
        </p:spPr>
        <p:txBody>
          <a:bodyPr vert="eaVert" lIns="67346" tIns="33673" rIns="67346" bIns="33673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182485" y="274499"/>
            <a:ext cx="2227671" cy="5851505"/>
          </a:xfrm>
          <a:prstGeom prst="rect">
            <a:avLst/>
          </a:prstGeom>
        </p:spPr>
        <p:txBody>
          <a:bodyPr vert="eaVert" lIns="67346" tIns="33673" rIns="67346" bIns="33673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95844" y="274499"/>
            <a:ext cx="6570541" cy="5851505"/>
          </a:xfrm>
          <a:prstGeom prst="rect">
            <a:avLst/>
          </a:prstGeom>
        </p:spPr>
        <p:txBody>
          <a:bodyPr vert="eaVert" lIns="67346" tIns="33673" rIns="67346" bIns="33673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95844" y="274499"/>
            <a:ext cx="8914312" cy="5851505"/>
          </a:xfrm>
          <a:prstGeom prst="rect">
            <a:avLst/>
          </a:prstGeom>
        </p:spPr>
        <p:txBody>
          <a:bodyPr lIns="67346" tIns="33673" rIns="67346" bIns="33673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2094802">
            <a:off x="-69131" y="3013542"/>
            <a:ext cx="9814730" cy="1138221"/>
          </a:xfrm>
          <a:prstGeom prst="rect">
            <a:avLst/>
          </a:prstGeom>
        </p:spPr>
        <p:txBody>
          <a:bodyPr lIns="67304" tIns="33651" rIns="67304" bIns="33651"/>
          <a:lstStyle>
            <a:lvl1pPr>
              <a:defRPr baseline="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endParaRPr lang="fr-FR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2094802">
            <a:off x="-69131" y="3013542"/>
            <a:ext cx="9814730" cy="1138221"/>
          </a:xfrm>
          <a:prstGeom prst="rect">
            <a:avLst/>
          </a:prstGeom>
        </p:spPr>
        <p:txBody>
          <a:bodyPr lIns="67304" tIns="33651" rIns="67304" bIns="33651"/>
          <a:lstStyle>
            <a:lvl1pPr>
              <a:defRPr baseline="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6" descr="03int-PPT-22-0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350" y="0"/>
            <a:ext cx="9899650" cy="685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1588" y="0"/>
            <a:ext cx="3289300" cy="3035300"/>
          </a:xfrm>
          <a:prstGeom prst="rect">
            <a:avLst/>
          </a:prstGeom>
          <a:solidFill>
            <a:srgbClr val="3D5F8A"/>
          </a:solidFill>
          <a:ln w="9525">
            <a:noFill/>
            <a:miter lim="800000"/>
            <a:headEnd/>
            <a:tailEnd/>
          </a:ln>
        </p:spPr>
        <p:txBody>
          <a:bodyPr wrap="none" lIns="67346" tIns="33673" rIns="67346" bIns="33673" anchor="ctr"/>
          <a:lstStyle/>
          <a:p>
            <a:pPr eaLnBrk="0" hangingPunct="0">
              <a:defRPr/>
            </a:pPr>
            <a:endParaRPr lang="fr-FR" sz="1800" dirty="0">
              <a:latin typeface="Arial" charset="0"/>
              <a:ea typeface="ＭＳ Ｐゴシック" pitchFamily="34" charset="-128"/>
              <a:cs typeface="+mn-cs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407988" y="374650"/>
            <a:ext cx="3133725" cy="28686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67346" tIns="33673" rIns="67346" bIns="33673" anchor="ctr"/>
          <a:lstStyle/>
          <a:p>
            <a:pPr eaLnBrk="0" hangingPunct="0">
              <a:defRPr/>
            </a:pPr>
            <a:endParaRPr lang="fr-FR" sz="1800" dirty="0">
              <a:latin typeface="Arial" charset="0"/>
              <a:ea typeface="ＭＳ Ｐゴシック" pitchFamily="34" charset="-128"/>
              <a:cs typeface="+mn-cs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9405938" y="6394450"/>
            <a:ext cx="501650" cy="463550"/>
          </a:xfrm>
          <a:prstGeom prst="rect">
            <a:avLst/>
          </a:prstGeom>
          <a:solidFill>
            <a:srgbClr val="AD006D"/>
          </a:solidFill>
          <a:ln w="9525">
            <a:noFill/>
            <a:miter lim="800000"/>
            <a:headEnd/>
            <a:tailEnd/>
          </a:ln>
        </p:spPr>
        <p:txBody>
          <a:bodyPr wrap="none" lIns="67346" tIns="33673" rIns="67346" bIns="33673" anchor="ctr"/>
          <a:lstStyle/>
          <a:p>
            <a:pPr eaLnBrk="0" hangingPunct="0">
              <a:defRPr/>
            </a:pPr>
            <a:endParaRPr lang="fr-FR" sz="1800" dirty="0">
              <a:latin typeface="Arial" charset="0"/>
              <a:ea typeface="ＭＳ Ｐゴシック" pitchFamily="34" charset="-128"/>
              <a:cs typeface="+mn-cs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9288463" y="6356350"/>
            <a:ext cx="503237" cy="392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67346" tIns="33673" rIns="67346" bIns="33673" anchor="ctr"/>
          <a:lstStyle/>
          <a:p>
            <a:pPr eaLnBrk="0" hangingPunct="0">
              <a:defRPr/>
            </a:pPr>
            <a:endParaRPr lang="fr-FR" sz="1800" dirty="0">
              <a:latin typeface="Arial" charset="0"/>
              <a:ea typeface="ＭＳ Ｐゴシック" pitchFamily="34" charset="-128"/>
              <a:cs typeface="+mn-cs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9344025" y="6372225"/>
            <a:ext cx="649288" cy="3667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fld id="{29F36EE3-F812-45C7-A9DB-181A8751FAFF}" type="slidenum">
              <a:rPr lang="fr-FR" sz="1800">
                <a:ea typeface="ＭＳ Ｐゴシック" pitchFamily="34" charset="-128"/>
                <a:cs typeface="+mn-cs"/>
              </a:rPr>
              <a:pPr>
                <a:defRPr/>
              </a:pPr>
              <a:t>‹N°›</a:t>
            </a:fld>
            <a:endParaRPr lang="fr-FR" sz="1800" dirty="0">
              <a:ea typeface="ＭＳ Ｐゴシック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5" r:id="rId14"/>
  </p:sldLayoutIdLst>
  <p:hf hdr="0" ftr="0" dt="0"/>
  <p:txStyles>
    <p:titleStyle>
      <a:lvl1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+mj-lt"/>
          <a:ea typeface="MS PGothic"/>
          <a:cs typeface="MS PGothic"/>
        </a:defRPr>
      </a:lvl1pPr>
      <a:lvl2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ea typeface="MS PGothic"/>
          <a:cs typeface="MS PGothic"/>
        </a:defRPr>
      </a:lvl2pPr>
      <a:lvl3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ea typeface="MS PGothic"/>
          <a:cs typeface="MS PGothic"/>
        </a:defRPr>
      </a:lvl3pPr>
      <a:lvl4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ea typeface="MS PGothic"/>
          <a:cs typeface="MS PGothic"/>
        </a:defRPr>
      </a:lvl4pPr>
      <a:lvl5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ea typeface="MS PGothic"/>
          <a:cs typeface="MS PGothic"/>
        </a:defRPr>
      </a:lvl5pPr>
      <a:lvl6pPr marL="336728" algn="ctr" defTabSz="957570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ea typeface="ＭＳ Ｐゴシック" pitchFamily="34" charset="-128"/>
        </a:defRPr>
      </a:lvl6pPr>
      <a:lvl7pPr marL="673456" algn="ctr" defTabSz="957570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ea typeface="ＭＳ Ｐゴシック" pitchFamily="34" charset="-128"/>
        </a:defRPr>
      </a:lvl7pPr>
      <a:lvl8pPr marL="1010183" algn="ctr" defTabSz="957570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ea typeface="ＭＳ Ｐゴシック" pitchFamily="34" charset="-128"/>
        </a:defRPr>
      </a:lvl8pPr>
      <a:lvl9pPr marL="1346911" algn="ctr" defTabSz="957570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ea typeface="ＭＳ Ｐゴシック" pitchFamily="34" charset="-128"/>
        </a:defRPr>
      </a:lvl9pPr>
    </p:titleStyle>
    <p:bodyStyle>
      <a:lvl1pPr marL="358775" indent="-358775" algn="l" defTabSz="957263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MS PGothic"/>
          <a:cs typeface="MS PGothic"/>
        </a:defRPr>
      </a:lvl1pPr>
      <a:lvl2pPr marL="777875" indent="-298450" algn="l" defTabSz="957263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  <a:ea typeface="MS PGothic"/>
          <a:cs typeface="MS PGothic"/>
        </a:defRPr>
      </a:lvl2pPr>
      <a:lvl3pPr marL="1196975" indent="-238125" algn="l" defTabSz="957263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  <a:ea typeface="MS PGothic"/>
          <a:cs typeface="MS PGothic"/>
        </a:defRPr>
      </a:lvl3pPr>
      <a:lvl4pPr marL="1676400" indent="-238125" algn="l" defTabSz="957263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ea typeface="MS PGothic"/>
          <a:cs typeface="MS PGothic"/>
        </a:defRPr>
      </a:lvl4pPr>
      <a:lvl5pPr marL="2154238" indent="-238125" algn="l" defTabSz="957263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ea typeface="MS PGothic"/>
          <a:cs typeface="MS PGothic"/>
        </a:defRPr>
      </a:lvl5pPr>
      <a:lvl6pPr marL="2491552" indent="-239685" algn="l" defTabSz="957570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ea typeface="+mn-ea"/>
        </a:defRPr>
      </a:lvl6pPr>
      <a:lvl7pPr marL="2828280" indent="-239685" algn="l" defTabSz="957570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ea typeface="+mn-ea"/>
        </a:defRPr>
      </a:lvl7pPr>
      <a:lvl8pPr marL="3165008" indent="-239685" algn="l" defTabSz="957570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ea typeface="+mn-ea"/>
        </a:defRPr>
      </a:lvl8pPr>
      <a:lvl9pPr marL="3501736" indent="-239685" algn="l" defTabSz="957570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67345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36728" algn="l" defTabSz="67345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73456" algn="l" defTabSz="67345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10183" algn="l" defTabSz="67345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46911" algn="l" defTabSz="67345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83639" algn="l" defTabSz="67345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20367" algn="l" defTabSz="67345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57095" algn="l" defTabSz="67345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693822" algn="l" defTabSz="673456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notesSlide" Target="../notesSlides/notesSlide3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slideLayout" Target="../slideLayouts/slideLayout2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13" Type="http://schemas.openxmlformats.org/officeDocument/2006/relationships/tags" Target="../tags/tag35.xml"/><Relationship Id="rId3" Type="http://schemas.openxmlformats.org/officeDocument/2006/relationships/tags" Target="../tags/tag25.xml"/><Relationship Id="rId7" Type="http://schemas.openxmlformats.org/officeDocument/2006/relationships/tags" Target="../tags/tag29.xml"/><Relationship Id="rId12" Type="http://schemas.openxmlformats.org/officeDocument/2006/relationships/tags" Target="../tags/tag34.xml"/><Relationship Id="rId2" Type="http://schemas.openxmlformats.org/officeDocument/2006/relationships/tags" Target="../tags/tag24.xml"/><Relationship Id="rId16" Type="http://schemas.openxmlformats.org/officeDocument/2006/relationships/notesSlide" Target="../notesSlides/notesSlide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11" Type="http://schemas.openxmlformats.org/officeDocument/2006/relationships/tags" Target="../tags/tag33.xml"/><Relationship Id="rId5" Type="http://schemas.openxmlformats.org/officeDocument/2006/relationships/tags" Target="../tags/tag27.xml"/><Relationship Id="rId15" Type="http://schemas.openxmlformats.org/officeDocument/2006/relationships/slideLayout" Target="../slideLayouts/slideLayout2.xml"/><Relationship Id="rId10" Type="http://schemas.openxmlformats.org/officeDocument/2006/relationships/tags" Target="../tags/tag32.xml"/><Relationship Id="rId4" Type="http://schemas.openxmlformats.org/officeDocument/2006/relationships/tags" Target="../tags/tag26.xml"/><Relationship Id="rId9" Type="http://schemas.openxmlformats.org/officeDocument/2006/relationships/tags" Target="../tags/tag31.xml"/><Relationship Id="rId14" Type="http://schemas.openxmlformats.org/officeDocument/2006/relationships/tags" Target="../tags/tag3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8" descr="04-PPT-16-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9050" y="-12700"/>
            <a:ext cx="10004425" cy="692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Text Box 9"/>
          <p:cNvSpPr txBox="1">
            <a:spLocks noChangeArrowheads="1"/>
          </p:cNvSpPr>
          <p:nvPr/>
        </p:nvSpPr>
        <p:spPr bwMode="auto">
          <a:xfrm>
            <a:off x="4232275" y="3068638"/>
            <a:ext cx="4321175" cy="960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7304" tIns="33651" rIns="67304" bIns="33651">
            <a:spAutoFit/>
          </a:bodyPr>
          <a:lstStyle/>
          <a:p>
            <a:pPr eaLnBrk="0" hangingPunct="0"/>
            <a:r>
              <a:rPr lang="fr-FR" sz="2900" dirty="0" smtClean="0">
                <a:solidFill>
                  <a:srgbClr val="AD006D"/>
                </a:solidFill>
                <a:latin typeface="Eurostile"/>
              </a:rPr>
              <a:t>Evolution Projet Régional Santé (PRS)</a:t>
            </a:r>
            <a:endParaRPr lang="fr-FR" sz="2900" dirty="0">
              <a:solidFill>
                <a:srgbClr val="AD006D"/>
              </a:solidFill>
              <a:latin typeface="Eurostil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Espace réservé du contenu 2"/>
          <p:cNvSpPr>
            <a:spLocks noGrp="1"/>
          </p:cNvSpPr>
          <p:nvPr>
            <p:ph idx="1"/>
          </p:nvPr>
        </p:nvSpPr>
        <p:spPr bwMode="auto">
          <a:xfrm>
            <a:off x="495300" y="836712"/>
            <a:ext cx="8915400" cy="5289451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>
              <a:buNone/>
            </a:pPr>
            <a:endParaRPr lang="fr-FR" sz="800" b="1" u="sng" dirty="0" smtClean="0">
              <a:solidFill>
                <a:schemeClr val="accent2"/>
              </a:solidFill>
            </a:endParaRPr>
          </a:p>
          <a:p>
            <a:pPr marL="358775" lvl="4" indent="-358775" algn="just">
              <a:buFont typeface="Wingdings" pitchFamily="2" charset="2"/>
              <a:buChar char="§"/>
              <a:defRPr/>
            </a:pPr>
            <a:r>
              <a:rPr lang="fr-FR" sz="2200" b="1" dirty="0" smtClean="0">
                <a:solidFill>
                  <a:schemeClr val="accent2"/>
                </a:solidFill>
                <a:sym typeface="Wingdings" pitchFamily="2" charset="2"/>
              </a:rPr>
              <a:t>Suppression</a:t>
            </a:r>
            <a:r>
              <a:rPr lang="fr-FR" sz="2200" dirty="0" smtClean="0">
                <a:solidFill>
                  <a:schemeClr val="accent2"/>
                </a:solidFill>
                <a:sym typeface="Wingdings" pitchFamily="2" charset="2"/>
              </a:rPr>
              <a:t> de la notion HPST de </a:t>
            </a:r>
            <a:r>
              <a:rPr lang="fr-FR" sz="2200" b="1" dirty="0" smtClean="0">
                <a:solidFill>
                  <a:schemeClr val="accent2"/>
                </a:solidFill>
                <a:sym typeface="Wingdings" pitchFamily="2" charset="2"/>
              </a:rPr>
              <a:t>territoire de santé </a:t>
            </a:r>
            <a:r>
              <a:rPr lang="fr-FR" sz="2200" dirty="0" smtClean="0">
                <a:solidFill>
                  <a:schemeClr val="accent2"/>
                </a:solidFill>
                <a:sym typeface="Wingdings" pitchFamily="2" charset="2"/>
              </a:rPr>
              <a:t>couvrant l’ensemble des missions des ARS</a:t>
            </a:r>
          </a:p>
          <a:p>
            <a:pPr marL="358775" lvl="4" indent="-358775" algn="just">
              <a:buFont typeface="Wingdings" pitchFamily="2" charset="2"/>
              <a:buChar char="§"/>
              <a:defRPr/>
            </a:pPr>
            <a:endParaRPr lang="fr-FR" sz="2200" dirty="0" smtClean="0">
              <a:solidFill>
                <a:schemeClr val="accent2"/>
              </a:solidFill>
              <a:sym typeface="Wingdings" pitchFamily="2" charset="2"/>
            </a:endParaRPr>
          </a:p>
          <a:p>
            <a:pPr marL="358775" lvl="4" indent="-358775" algn="just">
              <a:buFont typeface="Wingdings" pitchFamily="2" charset="2"/>
              <a:buChar char="§"/>
              <a:defRPr/>
            </a:pPr>
            <a:r>
              <a:rPr lang="fr-FR" sz="2200" dirty="0" smtClean="0">
                <a:solidFill>
                  <a:schemeClr val="accent2"/>
                </a:solidFill>
                <a:sym typeface="Wingdings" pitchFamily="2" charset="2"/>
              </a:rPr>
              <a:t>Remplacement par les:</a:t>
            </a:r>
          </a:p>
          <a:p>
            <a:pPr marL="720725" lvl="5" indent="-365125" algn="just">
              <a:buFont typeface="Wingdings" pitchFamily="2" charset="2"/>
              <a:buChar char="Ø"/>
              <a:tabLst>
                <a:tab pos="1527175" algn="l"/>
              </a:tabLst>
              <a:defRPr/>
            </a:pPr>
            <a:r>
              <a:rPr lang="fr-FR" sz="2200" b="1" dirty="0" smtClean="0">
                <a:solidFill>
                  <a:schemeClr val="accent2"/>
                </a:solidFill>
                <a:cs typeface="Arial" pitchFamily="34" charset="0"/>
                <a:sym typeface="Wingdings" pitchFamily="2" charset="2"/>
              </a:rPr>
              <a:t>Territoires de démocratie sanitaire </a:t>
            </a:r>
            <a:r>
              <a:rPr lang="fr-FR" sz="2200" dirty="0" smtClean="0">
                <a:solidFill>
                  <a:schemeClr val="accent2"/>
                </a:solidFill>
                <a:cs typeface="Arial" pitchFamily="34" charset="0"/>
                <a:sym typeface="Wingdings" pitchFamily="2" charset="2"/>
              </a:rPr>
              <a:t>: implantation d’un conseil territorial de santé, regroupant les acteurs en santé du territoire, des élus, la PMI, des usagers. </a:t>
            </a:r>
          </a:p>
          <a:p>
            <a:pPr marL="720725" lvl="5" indent="-365125" algn="just">
              <a:buFont typeface="Wingdings" pitchFamily="2" charset="2"/>
              <a:buChar char="Ø"/>
              <a:tabLst>
                <a:tab pos="1527175" algn="l"/>
              </a:tabLst>
              <a:defRPr/>
            </a:pPr>
            <a:r>
              <a:rPr lang="fr-FR" sz="2200" b="1" dirty="0" smtClean="0">
                <a:solidFill>
                  <a:schemeClr val="accent2"/>
                </a:solidFill>
                <a:cs typeface="Arial" pitchFamily="34" charset="0"/>
                <a:sym typeface="Wingdings" pitchFamily="2" charset="2"/>
              </a:rPr>
              <a:t>Zones :</a:t>
            </a:r>
            <a:r>
              <a:rPr lang="fr-FR" sz="2200" dirty="0" smtClean="0">
                <a:solidFill>
                  <a:schemeClr val="accent2"/>
                </a:solidFill>
                <a:cs typeface="Arial" pitchFamily="34" charset="0"/>
                <a:sym typeface="Wingdings" pitchFamily="2" charset="2"/>
              </a:rPr>
              <a:t> </a:t>
            </a:r>
          </a:p>
          <a:p>
            <a:pPr marL="1524000" lvl="6" indent="-350838" algn="just">
              <a:buFont typeface="Wingdings" pitchFamily="2" charset="2"/>
              <a:buChar char="ü"/>
              <a:defRPr/>
            </a:pPr>
            <a:r>
              <a:rPr lang="fr-FR" sz="2200" dirty="0" smtClean="0">
                <a:solidFill>
                  <a:schemeClr val="accent2"/>
                </a:solidFill>
                <a:cs typeface="Arial" pitchFamily="34" charset="0"/>
                <a:sym typeface="Wingdings" pitchFamily="2" charset="2"/>
              </a:rPr>
              <a:t>Propres aux activités et EML Hospitaliers</a:t>
            </a:r>
          </a:p>
          <a:p>
            <a:pPr marL="1524000" lvl="6" indent="-350838" algn="just">
              <a:buFont typeface="Wingdings" pitchFamily="2" charset="2"/>
              <a:buChar char="ü"/>
              <a:defRPr/>
            </a:pPr>
            <a:r>
              <a:rPr lang="fr-FR" sz="2200" dirty="0" smtClean="0">
                <a:solidFill>
                  <a:schemeClr val="accent2"/>
                </a:solidFill>
                <a:cs typeface="Arial" pitchFamily="34" charset="0"/>
                <a:sym typeface="Wingdings" pitchFamily="2" charset="2"/>
              </a:rPr>
              <a:t>Propres aux laboratoires de biologie médicale</a:t>
            </a:r>
          </a:p>
          <a:p>
            <a:pPr marL="1524000" lvl="6" indent="-350838" algn="just">
              <a:buFont typeface="Wingdings" pitchFamily="2" charset="2"/>
              <a:buChar char="ü"/>
              <a:defRPr/>
            </a:pPr>
            <a:r>
              <a:rPr lang="fr-FR" sz="2200" dirty="0" smtClean="0">
                <a:solidFill>
                  <a:schemeClr val="accent2"/>
                </a:solidFill>
                <a:cs typeface="Arial" pitchFamily="34" charset="0"/>
                <a:sym typeface="Wingdings" pitchFamily="2" charset="2"/>
              </a:rPr>
              <a:t>Sur- et sous-denses (professionnels de santé) – maintenant hors PRS -</a:t>
            </a:r>
          </a:p>
          <a:p>
            <a:pPr marL="1047750" lvl="2" indent="-417513" algn="just">
              <a:spcBef>
                <a:spcPts val="0"/>
              </a:spcBef>
              <a:buFont typeface="Wingdings" pitchFamily="2" charset="2"/>
              <a:buChar char="ü"/>
            </a:pPr>
            <a:endParaRPr lang="fr-FR" sz="1100" dirty="0" smtClean="0">
              <a:solidFill>
                <a:schemeClr val="accent2"/>
              </a:solidFill>
            </a:endParaRPr>
          </a:p>
          <a:p>
            <a:pPr marL="1047750" lvl="2" indent="-417513" algn="just">
              <a:spcBef>
                <a:spcPts val="0"/>
              </a:spcBef>
              <a:buFont typeface="Wingdings" pitchFamily="2" charset="2"/>
              <a:buChar char="ü"/>
            </a:pPr>
            <a:endParaRPr lang="fr-FR" sz="1200" dirty="0" smtClean="0">
              <a:solidFill>
                <a:schemeClr val="accent2"/>
              </a:solidFill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 bwMode="auto">
          <a:xfrm>
            <a:off x="488504" y="404664"/>
            <a:ext cx="8915400" cy="5619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67346" tIns="33673" rIns="67346" bIns="33673"/>
          <a:lstStyle/>
          <a:p>
            <a:pPr marL="0" lvl="1" indent="0" defTabSz="957263" eaLnBrk="0" hangingPunct="0">
              <a:defRPr/>
            </a:pPr>
            <a:r>
              <a:rPr lang="fr-FR" sz="2800" b="1" kern="0" dirty="0" smtClean="0">
                <a:solidFill>
                  <a:srgbClr val="AD006D"/>
                </a:solidFill>
                <a:cs typeface="ＭＳ Ｐゴシック"/>
              </a:rPr>
              <a:t>Evolution notion de territoires</a:t>
            </a:r>
            <a:endParaRPr lang="fr-FR" sz="2000" b="1" kern="0" dirty="0" smtClean="0">
              <a:solidFill>
                <a:srgbClr val="AD006D"/>
              </a:solidFill>
              <a:latin typeface="+mn-lt"/>
              <a:ea typeface="+mj-ea"/>
              <a:cs typeface="ＭＳ Ｐゴシック"/>
            </a:endParaRPr>
          </a:p>
          <a:p>
            <a:pPr defTabSz="957263" eaLnBrk="0" hangingPunct="0">
              <a:defRPr/>
            </a:pPr>
            <a:endParaRPr lang="fr-FR" sz="2800" b="1" kern="0" dirty="0" smtClean="0">
              <a:solidFill>
                <a:srgbClr val="AD006D"/>
              </a:solidFill>
              <a:latin typeface="+mn-lt"/>
              <a:ea typeface="+mj-ea"/>
              <a:cs typeface="ＭＳ Ｐゴシック"/>
            </a:endParaRPr>
          </a:p>
          <a:p>
            <a:pPr lvl="0" defTabSz="957263" eaLnBrk="0" hangingPunct="0">
              <a:defRPr/>
            </a:pPr>
            <a:endParaRPr lang="fr-FR" sz="2800" b="1" kern="0" dirty="0" smtClean="0">
              <a:solidFill>
                <a:srgbClr val="AD006D"/>
              </a:solidFill>
              <a:latin typeface="+mn-lt"/>
              <a:ea typeface="+mj-ea"/>
              <a:cs typeface="ＭＳ Ｐゴシック"/>
            </a:endParaRPr>
          </a:p>
          <a:p>
            <a:pPr algn="ctr" defTabSz="957263" eaLnBrk="0" hangingPunct="0">
              <a:defRPr/>
            </a:pPr>
            <a:endParaRPr lang="fr-FR" sz="3200" b="1" kern="0" dirty="0">
              <a:solidFill>
                <a:srgbClr val="AD006D"/>
              </a:solidFill>
              <a:latin typeface="+mn-lt"/>
              <a:ea typeface="+mj-ea"/>
              <a:cs typeface="ＭＳ Ｐゴシック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0489" y="332656"/>
            <a:ext cx="8914312" cy="1142628"/>
          </a:xfrm>
        </p:spPr>
        <p:txBody>
          <a:bodyPr/>
          <a:lstStyle/>
          <a:p>
            <a:pPr algn="l"/>
            <a:r>
              <a:rPr lang="fr-FR" sz="2800" b="1" dirty="0">
                <a:solidFill>
                  <a:srgbClr val="AD006D"/>
                </a:solidFill>
              </a:rPr>
              <a:t>Zonages assurant organisation territoriale optimale de l’offre de biologie médicale publique et privée.</a:t>
            </a:r>
            <a:br>
              <a:rPr lang="fr-FR" sz="2800" b="1" dirty="0">
                <a:solidFill>
                  <a:srgbClr val="AD006D"/>
                </a:solidFill>
              </a:rPr>
            </a:br>
            <a:endParaRPr lang="fr-FR" sz="2800" b="1" dirty="0">
              <a:solidFill>
                <a:srgbClr val="AD006D"/>
              </a:solidFill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8497" y="1340768"/>
            <a:ext cx="9127014" cy="4785236"/>
          </a:xfrm>
        </p:spPr>
        <p:txBody>
          <a:bodyPr/>
          <a:lstStyle/>
          <a:p>
            <a:pPr algn="just">
              <a:spcBef>
                <a:spcPts val="1800"/>
              </a:spcBef>
              <a:buFont typeface="Wingdings" pitchFamily="2" charset="2"/>
              <a:buChar char="ü"/>
            </a:pPr>
            <a:r>
              <a:rPr lang="fr-FR" sz="2400" dirty="0" smtClean="0">
                <a:solidFill>
                  <a:schemeClr val="accent2"/>
                </a:solidFill>
                <a:latin typeface="+mn-lt"/>
              </a:rPr>
              <a:t>Détermination de ces zones doit garantir :</a:t>
            </a:r>
          </a:p>
          <a:p>
            <a:pPr lvl="1"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fr-FR" sz="2400" dirty="0" smtClean="0">
                <a:solidFill>
                  <a:schemeClr val="accent2"/>
                </a:solidFill>
                <a:latin typeface="+mn-lt"/>
              </a:rPr>
              <a:t>Accessibilité géographie aux LBM en vue de prélèvement</a:t>
            </a:r>
          </a:p>
          <a:p>
            <a:pPr lvl="1"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fr-FR" sz="2400" dirty="0" smtClean="0">
                <a:solidFill>
                  <a:schemeClr val="accent2"/>
                </a:solidFill>
                <a:latin typeface="+mn-lt"/>
              </a:rPr>
              <a:t>Le rendu des résultats des analyses dans les délais compatibles avec l’urgence ou les besoins;</a:t>
            </a:r>
          </a:p>
          <a:p>
            <a:pPr lvl="1"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fr-FR" sz="2400" dirty="0" smtClean="0">
                <a:solidFill>
                  <a:schemeClr val="accent2"/>
                </a:solidFill>
                <a:latin typeface="+mn-lt"/>
              </a:rPr>
              <a:t>L’absence de risque d’atteinte à la continuité de l’offre de biologie médicale ( L. 6222-3)</a:t>
            </a:r>
          </a:p>
          <a:p>
            <a:pPr marL="338138" lvl="1" indent="-338138" algn="just">
              <a:spcBef>
                <a:spcPts val="1800"/>
              </a:spcBef>
              <a:buFont typeface="Wingdings" pitchFamily="2" charset="2"/>
              <a:buChar char="ü"/>
            </a:pPr>
            <a:r>
              <a:rPr lang="fr-FR" sz="2400" dirty="0" smtClean="0">
                <a:solidFill>
                  <a:schemeClr val="accent2"/>
                </a:solidFill>
                <a:latin typeface="+mn-lt"/>
              </a:rPr>
              <a:t>Zones pouvant être communes à :</a:t>
            </a:r>
          </a:p>
          <a:p>
            <a:pPr marL="738188" lvl="2" indent="-338138"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fr-FR" dirty="0" smtClean="0">
                <a:solidFill>
                  <a:schemeClr val="accent2"/>
                </a:solidFill>
                <a:latin typeface="+mn-lt"/>
              </a:rPr>
              <a:t>Zonage de l’offre hospitalière </a:t>
            </a:r>
          </a:p>
          <a:p>
            <a:pPr marL="738188" lvl="2" indent="-338138"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fr-FR" dirty="0" smtClean="0">
                <a:solidFill>
                  <a:schemeClr val="accent2"/>
                </a:solidFill>
                <a:latin typeface="+mn-lt"/>
              </a:rPr>
              <a:t>Plusieurs régions</a:t>
            </a:r>
          </a:p>
          <a:p>
            <a:pPr algn="just">
              <a:spcBef>
                <a:spcPts val="1200"/>
              </a:spcBef>
              <a:buFont typeface="Wingdings" pitchFamily="2" charset="2"/>
              <a:buChar char="ü"/>
            </a:pPr>
            <a:endParaRPr lang="fr-FR" sz="2400" dirty="0" smtClean="0">
              <a:solidFill>
                <a:schemeClr val="accent2"/>
              </a:solidFill>
              <a:latin typeface="+mn-lt"/>
            </a:endParaRPr>
          </a:p>
          <a:p>
            <a:pPr algn="just">
              <a:buNone/>
            </a:pPr>
            <a:r>
              <a:rPr lang="fr-FR" sz="2400" dirty="0" smtClean="0">
                <a:solidFill>
                  <a:schemeClr val="accent2"/>
                </a:solidFill>
                <a:latin typeface="+mn-lt"/>
              </a:rPr>
              <a:t>	</a:t>
            </a:r>
          </a:p>
          <a:p>
            <a:pPr marL="357188" indent="0" algn="just">
              <a:buNone/>
            </a:pPr>
            <a:endParaRPr lang="fr-FR" sz="1200" b="1" dirty="0" smtClean="0">
              <a:solidFill>
                <a:schemeClr val="accent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91267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9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0" y="1881188"/>
            <a:ext cx="9880600" cy="2241550"/>
          </a:xfrm>
          <a:prstGeom prst="rect">
            <a:avLst/>
          </a:prstGeom>
          <a:solidFill>
            <a:srgbClr val="EAEAEA"/>
          </a:solidFill>
          <a:ln w="3175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2" name="Group 57"/>
          <p:cNvGrpSpPr>
            <a:grpSpLocks/>
          </p:cNvGrpSpPr>
          <p:nvPr/>
        </p:nvGrpSpPr>
        <p:grpSpPr bwMode="auto">
          <a:xfrm>
            <a:off x="0" y="764704"/>
            <a:ext cx="9906000" cy="6093296"/>
            <a:chOff x="0" y="709"/>
            <a:chExt cx="5760" cy="3448"/>
          </a:xfrm>
        </p:grpSpPr>
        <p:sp>
          <p:nvSpPr>
            <p:cNvPr id="16389" name="Rectangle 32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gray">
            <a:xfrm>
              <a:off x="0" y="709"/>
              <a:ext cx="5739" cy="675"/>
            </a:xfrm>
            <a:prstGeom prst="rect">
              <a:avLst/>
            </a:prstGeom>
            <a:solidFill>
              <a:srgbClr val="EAEAEA"/>
            </a:solidFill>
            <a:ln w="3175">
              <a:noFill/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3" name="Group 56"/>
            <p:cNvGrpSpPr>
              <a:grpSpLocks/>
            </p:cNvGrpSpPr>
            <p:nvPr/>
          </p:nvGrpSpPr>
          <p:grpSpPr bwMode="auto">
            <a:xfrm>
              <a:off x="0" y="968"/>
              <a:ext cx="5760" cy="3189"/>
              <a:chOff x="0" y="968"/>
              <a:chExt cx="5760" cy="3189"/>
            </a:xfrm>
          </p:grpSpPr>
          <p:sp>
            <p:nvSpPr>
              <p:cNvPr id="36897" name="Rectangle 33"/>
              <p:cNvSpPr>
                <a:spLocks noChangeArrowheads="1"/>
              </p:cNvSpPr>
              <p:nvPr>
                <p:custDataLst>
                  <p:tags r:id="rId3"/>
                </p:custDataLst>
              </p:nvPr>
            </p:nvSpPr>
            <p:spPr bwMode="gray">
              <a:xfrm>
                <a:off x="850" y="968"/>
                <a:ext cx="4854" cy="320"/>
              </a:xfrm>
              <a:prstGeom prst="rect">
                <a:avLst/>
              </a:prstGeom>
              <a:solidFill>
                <a:srgbClr val="0000FF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rgbClr val="6E220B"/>
                </a:outerShdw>
              </a:effectLst>
            </p:spPr>
            <p:txBody>
              <a:bodyPr anchor="ctr"/>
              <a:lstStyle/>
              <a:p>
                <a:pPr algn="ctr" defTabSz="762000">
                  <a:lnSpc>
                    <a:spcPct val="110000"/>
                  </a:lnSpc>
                  <a:defRPr/>
                </a:pPr>
                <a:r>
                  <a:rPr lang="fr-FR" sz="1000" b="1">
                    <a:solidFill>
                      <a:schemeClr val="bg1"/>
                    </a:solidFill>
                  </a:rPr>
                  <a:t>Plan stratégique régional de santé</a:t>
                </a:r>
              </a:p>
            </p:txBody>
          </p:sp>
          <p:sp>
            <p:nvSpPr>
              <p:cNvPr id="36898" name="Rectangle 34"/>
              <p:cNvSpPr>
                <a:spLocks noChangeArrowheads="1"/>
              </p:cNvSpPr>
              <p:nvPr>
                <p:custDataLst>
                  <p:tags r:id="rId4"/>
                </p:custDataLst>
              </p:nvPr>
            </p:nvSpPr>
            <p:spPr bwMode="gray">
              <a:xfrm>
                <a:off x="900" y="1488"/>
                <a:ext cx="4747" cy="241"/>
              </a:xfrm>
              <a:prstGeom prst="rect">
                <a:avLst/>
              </a:prstGeom>
              <a:solidFill>
                <a:srgbClr val="0000FF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rgbClr val="6E220B"/>
                </a:outerShdw>
              </a:effectLst>
            </p:spPr>
            <p:txBody>
              <a:bodyPr anchor="ctr"/>
              <a:lstStyle/>
              <a:p>
                <a:pPr algn="ctr" defTabSz="762000">
                  <a:lnSpc>
                    <a:spcPct val="110000"/>
                  </a:lnSpc>
                  <a:defRPr/>
                </a:pPr>
                <a:r>
                  <a:rPr lang="fr-FR" sz="1000" b="1">
                    <a:solidFill>
                      <a:schemeClr val="bg1"/>
                    </a:solidFill>
                  </a:rPr>
                  <a:t>Schémas régionaux</a:t>
                </a:r>
              </a:p>
            </p:txBody>
          </p:sp>
          <p:sp>
            <p:nvSpPr>
              <p:cNvPr id="36899" name="Rectangle 35"/>
              <p:cNvSpPr>
                <a:spLocks noChangeArrowheads="1"/>
              </p:cNvSpPr>
              <p:nvPr>
                <p:custDataLst>
                  <p:tags r:id="rId5"/>
                </p:custDataLst>
              </p:nvPr>
            </p:nvSpPr>
            <p:spPr bwMode="gray">
              <a:xfrm>
                <a:off x="2316" y="1922"/>
                <a:ext cx="1372" cy="259"/>
              </a:xfrm>
              <a:prstGeom prst="rect">
                <a:avLst/>
              </a:prstGeom>
              <a:solidFill>
                <a:srgbClr val="00CCFF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rgbClr val="6E220B"/>
                </a:outerShdw>
              </a:effectLst>
            </p:spPr>
            <p:txBody>
              <a:bodyPr anchor="ctr"/>
              <a:lstStyle/>
              <a:p>
                <a:pPr algn="ctr" defTabSz="762000">
                  <a:lnSpc>
                    <a:spcPct val="110000"/>
                  </a:lnSpc>
                  <a:defRPr/>
                </a:pPr>
                <a:r>
                  <a:rPr lang="fr-FR" sz="1000" b="1">
                    <a:solidFill>
                      <a:schemeClr val="bg1"/>
                    </a:solidFill>
                  </a:rPr>
                  <a:t>Schéma  régional de  l’organisation des soins</a:t>
                </a:r>
              </a:p>
            </p:txBody>
          </p:sp>
          <p:sp>
            <p:nvSpPr>
              <p:cNvPr id="16394" name="Rectangle 36"/>
              <p:cNvSpPr>
                <a:spLocks noChangeArrowheads="1"/>
              </p:cNvSpPr>
              <p:nvPr>
                <p:custDataLst>
                  <p:tags r:id="rId6"/>
                </p:custDataLst>
              </p:nvPr>
            </p:nvSpPr>
            <p:spPr bwMode="gray">
              <a:xfrm>
                <a:off x="204" y="968"/>
                <a:ext cx="608" cy="526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rgbClr val="333399"/>
                </a:solidFill>
                <a:prstDash val="dash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0" hangingPunct="0">
                  <a:lnSpc>
                    <a:spcPct val="85000"/>
                  </a:lnSpc>
                </a:pPr>
                <a:r>
                  <a:rPr lang="fr-FR" sz="1000" b="1">
                    <a:solidFill>
                      <a:srgbClr val="052B73"/>
                    </a:solidFill>
                  </a:rPr>
                  <a:t>1.1. Le plan stratégique</a:t>
                </a:r>
              </a:p>
              <a:p>
                <a:pPr algn="ctr" eaLnBrk="0" hangingPunct="0">
                  <a:lnSpc>
                    <a:spcPct val="85000"/>
                  </a:lnSpc>
                </a:pPr>
                <a:endParaRPr lang="fr-FR" sz="1000" b="1">
                  <a:solidFill>
                    <a:srgbClr val="052B73"/>
                  </a:solidFill>
                </a:endParaRPr>
              </a:p>
            </p:txBody>
          </p:sp>
          <p:sp>
            <p:nvSpPr>
              <p:cNvPr id="16395" name="Rectangle 96"/>
              <p:cNvSpPr>
                <a:spLocks noChangeArrowheads="1"/>
              </p:cNvSpPr>
              <p:nvPr>
                <p:custDataLst>
                  <p:tags r:id="rId7"/>
                </p:custDataLst>
              </p:nvPr>
            </p:nvSpPr>
            <p:spPr bwMode="gray">
              <a:xfrm>
                <a:off x="870" y="1292"/>
                <a:ext cx="4777" cy="221"/>
              </a:xfrm>
              <a:prstGeom prst="rect">
                <a:avLst/>
              </a:prstGeom>
              <a:solidFill>
                <a:srgbClr val="CEDDEE">
                  <a:alpha val="79999"/>
                </a:srgbClr>
              </a:solidFill>
              <a:ln w="3175" algn="ctr">
                <a:noFill/>
                <a:miter lim="800000"/>
                <a:headEnd/>
                <a:tailEnd/>
              </a:ln>
            </p:spPr>
            <p:txBody>
              <a:bodyPr lIns="36000" rIns="18000" anchor="ctr"/>
              <a:lstStyle/>
              <a:p>
                <a:pPr marL="177800" indent="-177800">
                  <a:spcBef>
                    <a:spcPct val="20000"/>
                  </a:spcBef>
                </a:pPr>
                <a:r>
                  <a:rPr lang="fr-FR" sz="900" u="sng">
                    <a:solidFill>
                      <a:schemeClr val="tx2"/>
                    </a:solidFill>
                    <a:latin typeface="Arial Gras" pitchFamily="34" charset="0"/>
                    <a:cs typeface="Arial" pitchFamily="34" charset="0"/>
                  </a:rPr>
                  <a:t>Missions</a:t>
                </a:r>
                <a:r>
                  <a:rPr lang="fr-FR" sz="900">
                    <a:solidFill>
                      <a:schemeClr val="tx2"/>
                    </a:solidFill>
                    <a:latin typeface="Arial Gras" pitchFamily="34" charset="0"/>
                    <a:cs typeface="Arial" pitchFamily="34" charset="0"/>
                  </a:rPr>
                  <a:t> :Fixe les priorités et objectifs de santé pour la région</a:t>
                </a:r>
              </a:p>
            </p:txBody>
          </p:sp>
          <p:grpSp>
            <p:nvGrpSpPr>
              <p:cNvPr id="4" name="Group 55"/>
              <p:cNvGrpSpPr>
                <a:grpSpLocks/>
              </p:cNvGrpSpPr>
              <p:nvPr/>
            </p:nvGrpSpPr>
            <p:grpSpPr bwMode="auto">
              <a:xfrm>
                <a:off x="0" y="1916"/>
                <a:ext cx="5760" cy="2241"/>
                <a:chOff x="0" y="1916"/>
                <a:chExt cx="5760" cy="2241"/>
              </a:xfrm>
            </p:grpSpPr>
            <p:sp>
              <p:nvSpPr>
                <p:cNvPr id="16412" name="Rectangle 31"/>
                <p:cNvSpPr>
                  <a:spLocks noChangeArrowheads="1"/>
                </p:cNvSpPr>
                <p:nvPr>
                  <p:custDataLst>
                    <p:tags r:id="rId21"/>
                  </p:custDataLst>
                </p:nvPr>
              </p:nvSpPr>
              <p:spPr bwMode="gray">
                <a:xfrm>
                  <a:off x="0" y="2322"/>
                  <a:ext cx="5760" cy="1835"/>
                </a:xfrm>
                <a:prstGeom prst="rect">
                  <a:avLst/>
                </a:prstGeom>
                <a:solidFill>
                  <a:srgbClr val="EAEAEA"/>
                </a:solidFill>
                <a:ln w="3175">
                  <a:noFill/>
                  <a:prstDash val="dash"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6902" name="Rectangle 38"/>
                <p:cNvSpPr>
                  <a:spLocks noChangeArrowheads="1"/>
                </p:cNvSpPr>
                <p:nvPr>
                  <p:custDataLst>
                    <p:tags r:id="rId22"/>
                  </p:custDataLst>
                </p:nvPr>
              </p:nvSpPr>
              <p:spPr bwMode="gray">
                <a:xfrm>
                  <a:off x="858" y="1916"/>
                  <a:ext cx="1158" cy="271"/>
                </a:xfrm>
                <a:prstGeom prst="rect">
                  <a:avLst/>
                </a:prstGeom>
                <a:solidFill>
                  <a:srgbClr val="00CCFF"/>
                </a:solidFill>
                <a:ln w="9525" algn="ctr">
                  <a:noFill/>
                  <a:miter lim="800000"/>
                  <a:headEnd/>
                  <a:tailEnd/>
                </a:ln>
                <a:effectLst>
                  <a:outerShdw dist="35921" dir="2700000" algn="ctr" rotWithShape="0">
                    <a:srgbClr val="6E220B"/>
                  </a:outerShdw>
                </a:effectLst>
              </p:spPr>
              <p:txBody>
                <a:bodyPr anchor="ctr"/>
                <a:lstStyle/>
                <a:p>
                  <a:pPr algn="ctr" defTabSz="762000">
                    <a:lnSpc>
                      <a:spcPct val="110000"/>
                    </a:lnSpc>
                    <a:defRPr/>
                  </a:pPr>
                  <a:r>
                    <a:rPr lang="fr-FR" sz="1000" b="1">
                      <a:solidFill>
                        <a:schemeClr val="bg1"/>
                      </a:solidFill>
                    </a:rPr>
                    <a:t>Schéma régional de prévention</a:t>
                  </a:r>
                </a:p>
              </p:txBody>
            </p:sp>
          </p:grpSp>
          <p:sp>
            <p:nvSpPr>
              <p:cNvPr id="36903" name="Rectangle 39"/>
              <p:cNvSpPr>
                <a:spLocks noChangeArrowheads="1"/>
              </p:cNvSpPr>
              <p:nvPr>
                <p:custDataLst>
                  <p:tags r:id="rId8"/>
                </p:custDataLst>
              </p:nvPr>
            </p:nvSpPr>
            <p:spPr bwMode="gray">
              <a:xfrm>
                <a:off x="3860" y="1924"/>
                <a:ext cx="1355" cy="294"/>
              </a:xfrm>
              <a:prstGeom prst="rect">
                <a:avLst/>
              </a:prstGeom>
              <a:solidFill>
                <a:srgbClr val="00CCFF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rgbClr val="6E220B"/>
                </a:outerShdw>
              </a:effectLst>
            </p:spPr>
            <p:txBody>
              <a:bodyPr anchor="ctr"/>
              <a:lstStyle/>
              <a:p>
                <a:pPr algn="ctr" defTabSz="762000">
                  <a:lnSpc>
                    <a:spcPct val="110000"/>
                  </a:lnSpc>
                  <a:defRPr/>
                </a:pPr>
                <a:r>
                  <a:rPr lang="fr-FR" sz="1000" b="1">
                    <a:solidFill>
                      <a:schemeClr val="bg1"/>
                    </a:solidFill>
                  </a:rPr>
                  <a:t>Schéma régional de de l’organisation médico-sociale</a:t>
                </a:r>
              </a:p>
            </p:txBody>
          </p:sp>
          <p:sp>
            <p:nvSpPr>
              <p:cNvPr id="16398" name="Rectangle 96"/>
              <p:cNvSpPr>
                <a:spLocks noChangeArrowheads="1"/>
              </p:cNvSpPr>
              <p:nvPr>
                <p:custDataLst>
                  <p:tags r:id="rId9"/>
                </p:custDataLst>
              </p:nvPr>
            </p:nvSpPr>
            <p:spPr bwMode="gray">
              <a:xfrm>
                <a:off x="840" y="1758"/>
                <a:ext cx="4394" cy="129"/>
              </a:xfrm>
              <a:prstGeom prst="rect">
                <a:avLst/>
              </a:prstGeom>
              <a:solidFill>
                <a:srgbClr val="CEDDEE">
                  <a:alpha val="79999"/>
                </a:srgbClr>
              </a:solidFill>
              <a:ln w="3175" algn="ctr">
                <a:noFill/>
                <a:miter lim="800000"/>
                <a:headEnd/>
                <a:tailEnd/>
              </a:ln>
            </p:spPr>
            <p:txBody>
              <a:bodyPr lIns="36000" rIns="18000" anchor="ctr"/>
              <a:lstStyle/>
              <a:p>
                <a:pPr marL="177800" indent="-177800">
                  <a:spcBef>
                    <a:spcPct val="20000"/>
                  </a:spcBef>
                </a:pPr>
                <a:r>
                  <a:rPr lang="fr-FR" sz="900" u="sng">
                    <a:solidFill>
                      <a:schemeClr val="tx2"/>
                    </a:solidFill>
                    <a:latin typeface="Arial Gras" pitchFamily="34" charset="0"/>
                    <a:cs typeface="Arial" pitchFamily="34" charset="0"/>
                  </a:rPr>
                  <a:t>Missions</a:t>
                </a:r>
                <a:r>
                  <a:rPr lang="fr-FR" sz="900">
                    <a:solidFill>
                      <a:schemeClr val="tx2"/>
                    </a:solidFill>
                    <a:latin typeface="Arial Gras" pitchFamily="34" charset="0"/>
                    <a:cs typeface="Arial" pitchFamily="34" charset="0"/>
                  </a:rPr>
                  <a:t> :Déterminer les dispositions déclinant les priorités</a:t>
                </a:r>
              </a:p>
            </p:txBody>
          </p:sp>
          <p:sp>
            <p:nvSpPr>
              <p:cNvPr id="16399" name="Rectangle 96"/>
              <p:cNvSpPr>
                <a:spLocks noChangeArrowheads="1"/>
              </p:cNvSpPr>
              <p:nvPr>
                <p:custDataLst>
                  <p:tags r:id="rId10"/>
                </p:custDataLst>
              </p:nvPr>
            </p:nvSpPr>
            <p:spPr bwMode="gray">
              <a:xfrm>
                <a:off x="824" y="3103"/>
                <a:ext cx="4418" cy="121"/>
              </a:xfrm>
              <a:prstGeom prst="rect">
                <a:avLst/>
              </a:prstGeom>
              <a:solidFill>
                <a:srgbClr val="CEDDEE">
                  <a:alpha val="79999"/>
                </a:srgbClr>
              </a:solidFill>
              <a:ln w="3175" algn="ctr">
                <a:noFill/>
                <a:miter lim="800000"/>
                <a:headEnd/>
                <a:tailEnd/>
              </a:ln>
            </p:spPr>
            <p:txBody>
              <a:bodyPr lIns="36000" rIns="18000" anchor="ctr"/>
              <a:lstStyle/>
              <a:p>
                <a:pPr marL="177800" indent="-177800">
                  <a:spcBef>
                    <a:spcPct val="20000"/>
                  </a:spcBef>
                </a:pPr>
                <a:r>
                  <a:rPr lang="fr-FR" sz="900" u="sng" dirty="0">
                    <a:solidFill>
                      <a:schemeClr val="tx2"/>
                    </a:solidFill>
                    <a:latin typeface="Arial Gras" pitchFamily="34" charset="0"/>
                    <a:cs typeface="Arial" pitchFamily="34" charset="0"/>
                  </a:rPr>
                  <a:t>Missions</a:t>
                </a:r>
                <a:r>
                  <a:rPr lang="fr-FR" sz="900" dirty="0">
                    <a:solidFill>
                      <a:schemeClr val="tx2"/>
                    </a:solidFill>
                    <a:latin typeface="Arial Gras" pitchFamily="34" charset="0"/>
                    <a:cs typeface="Arial" pitchFamily="34" charset="0"/>
                  </a:rPr>
                  <a:t> :actions concrètes traduisant les schémas avec calendrier, financement</a:t>
                </a:r>
              </a:p>
            </p:txBody>
          </p:sp>
          <p:sp>
            <p:nvSpPr>
              <p:cNvPr id="36906" name="Rectangle 42"/>
              <p:cNvSpPr>
                <a:spLocks noChangeArrowheads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3089" y="2596"/>
                <a:ext cx="686" cy="335"/>
              </a:xfrm>
              <a:prstGeom prst="rect">
                <a:avLst/>
              </a:prstGeom>
              <a:solidFill>
                <a:srgbClr val="99CCFF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rgbClr val="6E220B"/>
                </a:outerShdw>
              </a:effectLst>
            </p:spPr>
            <p:txBody>
              <a:bodyPr anchor="ctr"/>
              <a:lstStyle/>
              <a:p>
                <a:pPr algn="ctr" defTabSz="762000">
                  <a:lnSpc>
                    <a:spcPct val="110000"/>
                  </a:lnSpc>
                  <a:defRPr/>
                </a:pPr>
                <a:r>
                  <a:rPr lang="fr-FR" sz="1000" b="1">
                    <a:solidFill>
                      <a:schemeClr val="bg1"/>
                    </a:solidFill>
                  </a:rPr>
                  <a:t>Volet ambulatoire</a:t>
                </a:r>
              </a:p>
            </p:txBody>
          </p:sp>
          <p:sp>
            <p:nvSpPr>
              <p:cNvPr id="36907" name="Rectangle 43"/>
              <p:cNvSpPr>
                <a:spLocks noChangeArrowheads="1"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2144" y="2596"/>
                <a:ext cx="815" cy="335"/>
              </a:xfrm>
              <a:prstGeom prst="rect">
                <a:avLst/>
              </a:prstGeom>
              <a:solidFill>
                <a:srgbClr val="99CCFF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rgbClr val="6E220B"/>
                </a:outerShdw>
              </a:effectLst>
            </p:spPr>
            <p:txBody>
              <a:bodyPr anchor="ctr"/>
              <a:lstStyle/>
              <a:p>
                <a:pPr algn="ctr" defTabSz="762000">
                  <a:lnSpc>
                    <a:spcPct val="110000"/>
                  </a:lnSpc>
                  <a:defRPr/>
                </a:pPr>
                <a:r>
                  <a:rPr lang="fr-FR" sz="1000" b="1" dirty="0">
                    <a:solidFill>
                      <a:schemeClr val="bg1"/>
                    </a:solidFill>
                  </a:rPr>
                  <a:t>Volet établissements de santé</a:t>
                </a:r>
              </a:p>
            </p:txBody>
          </p:sp>
          <p:cxnSp>
            <p:nvCxnSpPr>
              <p:cNvPr id="16402" name="AutoShape 44"/>
              <p:cNvCxnSpPr>
                <a:cxnSpLocks noChangeShapeType="1"/>
                <a:endCxn id="36906" idx="0"/>
              </p:cNvCxnSpPr>
              <p:nvPr/>
            </p:nvCxnSpPr>
            <p:spPr bwMode="auto">
              <a:xfrm>
                <a:off x="3023" y="2468"/>
                <a:ext cx="408" cy="128"/>
              </a:xfrm>
              <a:prstGeom prst="straightConnector1">
                <a:avLst/>
              </a:prstGeom>
              <a:noFill/>
              <a:ln w="19050">
                <a:solidFill>
                  <a:srgbClr val="666699"/>
                </a:solidFill>
                <a:prstDash val="dash"/>
                <a:round/>
                <a:headEnd/>
                <a:tailEnd type="triangle" w="med" len="med"/>
              </a:ln>
            </p:spPr>
          </p:cxnSp>
          <p:cxnSp>
            <p:nvCxnSpPr>
              <p:cNvPr id="16403" name="AutoShape 45"/>
              <p:cNvCxnSpPr>
                <a:cxnSpLocks noChangeShapeType="1"/>
                <a:endCxn id="36907" idx="0"/>
              </p:cNvCxnSpPr>
              <p:nvPr/>
            </p:nvCxnSpPr>
            <p:spPr bwMode="auto">
              <a:xfrm flipH="1">
                <a:off x="2552" y="2468"/>
                <a:ext cx="397" cy="128"/>
              </a:xfrm>
              <a:prstGeom prst="straightConnector1">
                <a:avLst/>
              </a:prstGeom>
              <a:noFill/>
              <a:ln w="19050">
                <a:solidFill>
                  <a:srgbClr val="666699"/>
                </a:solidFill>
                <a:prstDash val="dash"/>
                <a:round/>
                <a:headEnd/>
                <a:tailEnd type="triangle" w="med" len="med"/>
              </a:ln>
            </p:spPr>
          </p:cxnSp>
          <p:sp>
            <p:nvSpPr>
              <p:cNvPr id="16404" name="Rectangle 96"/>
              <p:cNvSpPr>
                <a:spLocks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3865" y="2255"/>
                <a:ext cx="1352" cy="767"/>
              </a:xfrm>
              <a:prstGeom prst="rect">
                <a:avLst/>
              </a:prstGeom>
              <a:solidFill>
                <a:srgbClr val="CEDDEE">
                  <a:alpha val="79999"/>
                </a:srgbClr>
              </a:solidFill>
              <a:ln w="3175" algn="ctr">
                <a:noFill/>
                <a:miter lim="800000"/>
                <a:headEnd/>
                <a:tailEnd/>
              </a:ln>
            </p:spPr>
            <p:txBody>
              <a:bodyPr lIns="36000" rIns="18000" anchor="ctr"/>
              <a:lstStyle/>
              <a:p>
                <a:pPr marL="177800" indent="-177800">
                  <a:spcBef>
                    <a:spcPct val="20000"/>
                  </a:spcBef>
                </a:pPr>
                <a:endParaRPr lang="fr-FR" sz="900">
                  <a:solidFill>
                    <a:schemeClr val="tx2"/>
                  </a:solidFill>
                  <a:latin typeface="Arial Gras" pitchFamily="34" charset="0"/>
                  <a:cs typeface="Arial" pitchFamily="34" charset="0"/>
                </a:endParaRPr>
              </a:p>
              <a:p>
                <a:pPr marL="177800" indent="-177800">
                  <a:spcBef>
                    <a:spcPct val="20000"/>
                  </a:spcBef>
                </a:pPr>
                <a:r>
                  <a:rPr lang="fr-FR" sz="900">
                    <a:solidFill>
                      <a:schemeClr val="tx2"/>
                    </a:solidFill>
                    <a:latin typeface="Arial Gras" pitchFamily="34" charset="0"/>
                    <a:cs typeface="Arial" pitchFamily="34" charset="0"/>
                  </a:rPr>
                  <a:t>Prend en compte les schémas départementaux</a:t>
                </a:r>
              </a:p>
            </p:txBody>
          </p:sp>
          <p:sp>
            <p:nvSpPr>
              <p:cNvPr id="36911" name="Rectangle 47"/>
              <p:cNvSpPr>
                <a:spLocks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3906" y="3260"/>
                <a:ext cx="1288" cy="165"/>
              </a:xfrm>
              <a:prstGeom prst="rect">
                <a:avLst/>
              </a:prstGeom>
              <a:solidFill>
                <a:srgbClr val="00CCFF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rgbClr val="6E220B"/>
                </a:outerShdw>
              </a:effectLst>
            </p:spPr>
            <p:txBody>
              <a:bodyPr anchor="ctr"/>
              <a:lstStyle/>
              <a:p>
                <a:pPr algn="ctr" defTabSz="762000">
                  <a:lnSpc>
                    <a:spcPct val="110000"/>
                  </a:lnSpc>
                  <a:defRPr/>
                </a:pPr>
                <a:r>
                  <a:rPr lang="fr-FR" sz="1000" b="1">
                    <a:solidFill>
                      <a:schemeClr val="bg1"/>
                    </a:solidFill>
                  </a:rPr>
                  <a:t>PRIAC</a:t>
                </a:r>
              </a:p>
            </p:txBody>
          </p:sp>
          <p:sp>
            <p:nvSpPr>
              <p:cNvPr id="36912" name="Rectangle 48"/>
              <p:cNvSpPr>
                <a:spLocks noChangeArrowheads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1292" y="3481"/>
                <a:ext cx="3312" cy="176"/>
              </a:xfrm>
              <a:prstGeom prst="rect">
                <a:avLst/>
              </a:prstGeom>
              <a:solidFill>
                <a:srgbClr val="00CCFF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rgbClr val="6E220B"/>
                </a:outerShdw>
              </a:effectLst>
            </p:spPr>
            <p:txBody>
              <a:bodyPr anchor="ctr"/>
              <a:lstStyle/>
              <a:p>
                <a:pPr algn="ctr" defTabSz="762000">
                  <a:lnSpc>
                    <a:spcPct val="110000"/>
                  </a:lnSpc>
                  <a:defRPr/>
                </a:pPr>
                <a:r>
                  <a:rPr lang="fr-FR" sz="1000" b="1">
                    <a:solidFill>
                      <a:schemeClr val="bg1"/>
                    </a:solidFill>
                  </a:rPr>
                  <a:t>PRAPS</a:t>
                </a:r>
              </a:p>
            </p:txBody>
          </p:sp>
          <p:sp>
            <p:nvSpPr>
              <p:cNvPr id="16407" name="Rectangle 49"/>
              <p:cNvSpPr>
                <a:spLocks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204" y="1570"/>
                <a:ext cx="616" cy="1359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rgbClr val="333399"/>
                </a:solidFill>
                <a:prstDash val="dash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0" hangingPunct="0">
                  <a:lnSpc>
                    <a:spcPct val="85000"/>
                  </a:lnSpc>
                </a:pPr>
                <a:r>
                  <a:rPr lang="fr-FR" sz="1000" b="1">
                    <a:solidFill>
                      <a:srgbClr val="052B73"/>
                    </a:solidFill>
                  </a:rPr>
                  <a:t>1.2. Les schémas</a:t>
                </a:r>
              </a:p>
              <a:p>
                <a:pPr algn="ctr" eaLnBrk="0" hangingPunct="0">
                  <a:lnSpc>
                    <a:spcPct val="85000"/>
                  </a:lnSpc>
                </a:pPr>
                <a:endParaRPr lang="fr-FR" sz="1000" b="1">
                  <a:solidFill>
                    <a:srgbClr val="052B73"/>
                  </a:solidFill>
                </a:endParaRPr>
              </a:p>
            </p:txBody>
          </p:sp>
          <p:sp>
            <p:nvSpPr>
              <p:cNvPr id="16408" name="Rectangle 50"/>
              <p:cNvSpPr>
                <a:spLocks noChangeArrowheads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204" y="2976"/>
                <a:ext cx="608" cy="938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rgbClr val="333399"/>
                </a:solidFill>
                <a:prstDash val="dash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0" hangingPunct="0">
                  <a:lnSpc>
                    <a:spcPct val="85000"/>
                  </a:lnSpc>
                </a:pPr>
                <a:r>
                  <a:rPr lang="fr-FR" sz="1000" b="1">
                    <a:solidFill>
                      <a:srgbClr val="052B73"/>
                    </a:solidFill>
                  </a:rPr>
                  <a:t>1.3. Les programmes</a:t>
                </a:r>
              </a:p>
              <a:p>
                <a:pPr algn="ctr" eaLnBrk="0" hangingPunct="0">
                  <a:lnSpc>
                    <a:spcPct val="85000"/>
                  </a:lnSpc>
                </a:pPr>
                <a:endParaRPr lang="fr-FR" sz="1000" b="1">
                  <a:solidFill>
                    <a:srgbClr val="052B73"/>
                  </a:solidFill>
                </a:endParaRPr>
              </a:p>
            </p:txBody>
          </p:sp>
          <p:sp>
            <p:nvSpPr>
              <p:cNvPr id="36915" name="Rectangle 51"/>
              <p:cNvSpPr>
                <a:spLocks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2274" y="3264"/>
                <a:ext cx="1458" cy="173"/>
              </a:xfrm>
              <a:prstGeom prst="rect">
                <a:avLst/>
              </a:prstGeom>
              <a:solidFill>
                <a:srgbClr val="00CCFF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rgbClr val="6E220B"/>
                </a:outerShdw>
              </a:effectLst>
            </p:spPr>
            <p:txBody>
              <a:bodyPr anchor="ctr"/>
              <a:lstStyle/>
              <a:p>
                <a:pPr algn="ctr" defTabSz="762000">
                  <a:lnSpc>
                    <a:spcPct val="110000"/>
                  </a:lnSpc>
                  <a:defRPr/>
                </a:pPr>
                <a:r>
                  <a:rPr lang="fr-FR" sz="1000" b="1">
                    <a:solidFill>
                      <a:schemeClr val="bg1"/>
                    </a:solidFill>
                  </a:rPr>
                  <a:t>PRGDR (volet régional)</a:t>
                </a:r>
              </a:p>
            </p:txBody>
          </p:sp>
          <p:sp>
            <p:nvSpPr>
              <p:cNvPr id="36916" name="Rectangle 52"/>
              <p:cNvSpPr>
                <a:spLocks noChangeArrowheads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987" y="3741"/>
                <a:ext cx="4202" cy="130"/>
              </a:xfrm>
              <a:prstGeom prst="rect">
                <a:avLst/>
              </a:prstGeom>
              <a:solidFill>
                <a:srgbClr val="00CCFF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rgbClr val="6E220B"/>
                </a:outerShdw>
              </a:effectLst>
            </p:spPr>
            <p:txBody>
              <a:bodyPr anchor="ctr"/>
              <a:lstStyle/>
              <a:p>
                <a:pPr algn="ctr" defTabSz="762000">
                  <a:lnSpc>
                    <a:spcPct val="110000"/>
                  </a:lnSpc>
                  <a:defRPr/>
                </a:pPr>
                <a:r>
                  <a:rPr lang="fr-FR" sz="1000" b="1">
                    <a:solidFill>
                      <a:schemeClr val="bg1"/>
                    </a:solidFill>
                  </a:rPr>
                  <a:t>Programmes territoriaux</a:t>
                </a:r>
              </a:p>
            </p:txBody>
          </p:sp>
          <p:sp>
            <p:nvSpPr>
              <p:cNvPr id="36917" name="Rectangle 53"/>
              <p:cNvSpPr>
                <a:spLocks noChangeArrowheads="1"/>
              </p:cNvSpPr>
              <p:nvPr>
                <p:custDataLst>
                  <p:tags r:id="rId20"/>
                </p:custDataLst>
              </p:nvPr>
            </p:nvSpPr>
            <p:spPr bwMode="gray">
              <a:xfrm>
                <a:off x="987" y="3264"/>
                <a:ext cx="1158" cy="173"/>
              </a:xfrm>
              <a:prstGeom prst="rect">
                <a:avLst/>
              </a:prstGeom>
              <a:solidFill>
                <a:srgbClr val="00CCFF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rgbClr val="6E220B"/>
                </a:outerShdw>
              </a:effectLst>
            </p:spPr>
            <p:txBody>
              <a:bodyPr anchor="ctr"/>
              <a:lstStyle/>
              <a:p>
                <a:pPr algn="ctr" defTabSz="762000">
                  <a:lnSpc>
                    <a:spcPct val="110000"/>
                  </a:lnSpc>
                  <a:defRPr/>
                </a:pPr>
                <a:r>
                  <a:rPr lang="fr-FR" sz="1000" b="1">
                    <a:solidFill>
                      <a:schemeClr val="bg1"/>
                    </a:solidFill>
                  </a:rPr>
                  <a:t>Dvpt télémédecine</a:t>
                </a:r>
              </a:p>
            </p:txBody>
          </p:sp>
        </p:grpSp>
      </p:grpSp>
      <p:sp>
        <p:nvSpPr>
          <p:cNvPr id="16388" name="Text Box 54"/>
          <p:cNvSpPr txBox="1">
            <a:spLocks noChangeArrowheads="1"/>
          </p:cNvSpPr>
          <p:nvPr/>
        </p:nvSpPr>
        <p:spPr bwMode="auto">
          <a:xfrm>
            <a:off x="488504" y="332656"/>
            <a:ext cx="9417496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800" b="1" kern="0" dirty="0" smtClean="0">
                <a:solidFill>
                  <a:srgbClr val="AD006D"/>
                </a:solidFill>
                <a:latin typeface="+mn-lt"/>
                <a:ea typeface="+mj-ea"/>
                <a:cs typeface="ＭＳ Ｐゴシック"/>
              </a:rPr>
              <a:t>L’architecture du 1</a:t>
            </a:r>
            <a:r>
              <a:rPr lang="fr-FR" sz="2800" b="1" kern="0" baseline="30000" dirty="0" smtClean="0">
                <a:solidFill>
                  <a:srgbClr val="AD006D"/>
                </a:solidFill>
                <a:latin typeface="+mn-lt"/>
                <a:ea typeface="+mj-ea"/>
                <a:cs typeface="ＭＳ Ｐゴシック"/>
              </a:rPr>
              <a:t>er</a:t>
            </a:r>
            <a:r>
              <a:rPr lang="fr-FR" sz="2800" b="1" kern="0" dirty="0" smtClean="0">
                <a:solidFill>
                  <a:srgbClr val="AD006D"/>
                </a:solidFill>
                <a:latin typeface="+mn-lt"/>
                <a:ea typeface="+mj-ea"/>
                <a:cs typeface="ＭＳ Ｐゴシック"/>
              </a:rPr>
              <a:t> PRS (Loi HPST –2009) </a:t>
            </a:r>
            <a:endParaRPr lang="fr-FR" sz="2800" b="1" kern="0" dirty="0">
              <a:solidFill>
                <a:srgbClr val="AD006D"/>
              </a:solidFill>
              <a:latin typeface="+mn-lt"/>
              <a:ea typeface="+mj-ea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9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0" y="1881188"/>
            <a:ext cx="9880600" cy="2241550"/>
          </a:xfrm>
          <a:prstGeom prst="rect">
            <a:avLst/>
          </a:prstGeom>
          <a:solidFill>
            <a:srgbClr val="EAEAEA"/>
          </a:solidFill>
          <a:ln w="3175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2" name="Group 57"/>
          <p:cNvGrpSpPr>
            <a:grpSpLocks/>
          </p:cNvGrpSpPr>
          <p:nvPr/>
        </p:nvGrpSpPr>
        <p:grpSpPr bwMode="auto">
          <a:xfrm>
            <a:off x="0" y="836712"/>
            <a:ext cx="9906000" cy="6022108"/>
            <a:chOff x="0" y="709"/>
            <a:chExt cx="5760" cy="3529"/>
          </a:xfrm>
        </p:grpSpPr>
        <p:sp>
          <p:nvSpPr>
            <p:cNvPr id="16389" name="Rectangle 32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gray">
            <a:xfrm>
              <a:off x="0" y="709"/>
              <a:ext cx="5739" cy="675"/>
            </a:xfrm>
            <a:prstGeom prst="rect">
              <a:avLst/>
            </a:prstGeom>
            <a:solidFill>
              <a:srgbClr val="EAEAEA"/>
            </a:solidFill>
            <a:ln w="3175">
              <a:noFill/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3" name="Group 56"/>
            <p:cNvGrpSpPr>
              <a:grpSpLocks/>
            </p:cNvGrpSpPr>
            <p:nvPr/>
          </p:nvGrpSpPr>
          <p:grpSpPr bwMode="auto">
            <a:xfrm>
              <a:off x="0" y="834"/>
              <a:ext cx="5760" cy="3404"/>
              <a:chOff x="0" y="834"/>
              <a:chExt cx="5760" cy="3404"/>
            </a:xfrm>
          </p:grpSpPr>
          <p:sp>
            <p:nvSpPr>
              <p:cNvPr id="36897" name="Rectangle 33"/>
              <p:cNvSpPr>
                <a:spLocks noChangeArrowheads="1"/>
              </p:cNvSpPr>
              <p:nvPr>
                <p:custDataLst>
                  <p:tags r:id="rId6"/>
                </p:custDataLst>
              </p:nvPr>
            </p:nvSpPr>
            <p:spPr bwMode="gray">
              <a:xfrm>
                <a:off x="884" y="834"/>
                <a:ext cx="4793" cy="320"/>
              </a:xfrm>
              <a:prstGeom prst="rect">
                <a:avLst/>
              </a:prstGeom>
              <a:solidFill>
                <a:srgbClr val="0000FF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rgbClr val="6E220B"/>
                </a:outerShdw>
              </a:effectLst>
            </p:spPr>
            <p:txBody>
              <a:bodyPr anchor="ctr"/>
              <a:lstStyle/>
              <a:p>
                <a:pPr algn="ctr" defTabSz="762000">
                  <a:lnSpc>
                    <a:spcPct val="110000"/>
                  </a:lnSpc>
                  <a:defRPr/>
                </a:pPr>
                <a:r>
                  <a:rPr lang="fr-FR" sz="1400" b="1" dirty="0" smtClean="0">
                    <a:solidFill>
                      <a:schemeClr val="bg1"/>
                    </a:solidFill>
                  </a:rPr>
                  <a:t>Cadre d’orientations stratégiques (sur 10 ans)</a:t>
                </a:r>
                <a:endParaRPr lang="fr-FR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898" name="Rectangle 34"/>
              <p:cNvSpPr>
                <a:spLocks noChangeArrowheads="1"/>
              </p:cNvSpPr>
              <p:nvPr>
                <p:custDataLst>
                  <p:tags r:id="rId7"/>
                </p:custDataLst>
              </p:nvPr>
            </p:nvSpPr>
            <p:spPr bwMode="gray">
              <a:xfrm>
                <a:off x="884" y="1668"/>
                <a:ext cx="4808" cy="241"/>
              </a:xfrm>
              <a:prstGeom prst="rect">
                <a:avLst/>
              </a:prstGeom>
              <a:solidFill>
                <a:srgbClr val="0000FF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rgbClr val="6E220B"/>
                </a:outerShdw>
              </a:effectLst>
            </p:spPr>
            <p:txBody>
              <a:bodyPr anchor="ctr"/>
              <a:lstStyle/>
              <a:p>
                <a:pPr algn="ctr" defTabSz="762000">
                  <a:lnSpc>
                    <a:spcPct val="110000"/>
                  </a:lnSpc>
                  <a:defRPr/>
                </a:pPr>
                <a:r>
                  <a:rPr lang="fr-FR" sz="1400" b="1" dirty="0" smtClean="0">
                    <a:solidFill>
                      <a:schemeClr val="bg1"/>
                    </a:solidFill>
                  </a:rPr>
                  <a:t>Schéma régional de santé (sur 5 ans)</a:t>
                </a:r>
                <a:endParaRPr lang="fr-FR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394" name="Rectangle 36"/>
              <p:cNvSpPr>
                <a:spLocks noChangeArrowheads="1"/>
              </p:cNvSpPr>
              <p:nvPr>
                <p:custDataLst>
                  <p:tags r:id="rId8"/>
                </p:custDataLst>
              </p:nvPr>
            </p:nvSpPr>
            <p:spPr bwMode="gray">
              <a:xfrm>
                <a:off x="204" y="834"/>
                <a:ext cx="608" cy="751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rgbClr val="333399"/>
                </a:solidFill>
                <a:prstDash val="dash"/>
                <a:miter lim="800000"/>
                <a:headEnd/>
                <a:tailEnd/>
              </a:ln>
            </p:spPr>
            <p:txBody>
              <a:bodyPr anchor="ctr"/>
              <a:lstStyle/>
              <a:p>
                <a:pPr marL="228600" indent="-228600" algn="ctr" eaLnBrk="0" hangingPunct="0">
                  <a:lnSpc>
                    <a:spcPct val="85000"/>
                  </a:lnSpc>
                  <a:buAutoNum type="arabicPeriod"/>
                </a:pPr>
                <a:r>
                  <a:rPr lang="fr-FR" sz="1200" b="1" dirty="0" smtClean="0">
                    <a:solidFill>
                      <a:srgbClr val="052B73"/>
                    </a:solidFill>
                  </a:rPr>
                  <a:t>Le COS</a:t>
                </a:r>
                <a:endParaRPr lang="fr-FR" sz="1000" b="1" dirty="0">
                  <a:solidFill>
                    <a:srgbClr val="052B73"/>
                  </a:solidFill>
                </a:endParaRPr>
              </a:p>
            </p:txBody>
          </p:sp>
          <p:sp>
            <p:nvSpPr>
              <p:cNvPr id="16395" name="Rectangle 96"/>
              <p:cNvSpPr>
                <a:spLocks noChangeArrowheads="1"/>
              </p:cNvSpPr>
              <p:nvPr>
                <p:custDataLst>
                  <p:tags r:id="rId9"/>
                </p:custDataLst>
              </p:nvPr>
            </p:nvSpPr>
            <p:spPr bwMode="gray">
              <a:xfrm>
                <a:off x="884" y="1209"/>
                <a:ext cx="4808" cy="376"/>
              </a:xfrm>
              <a:prstGeom prst="rect">
                <a:avLst/>
              </a:prstGeom>
              <a:solidFill>
                <a:srgbClr val="CEDDEE">
                  <a:alpha val="79999"/>
                </a:srgbClr>
              </a:solidFill>
              <a:ln w="3175" algn="ctr">
                <a:noFill/>
                <a:miter lim="800000"/>
                <a:headEnd/>
                <a:tailEnd/>
              </a:ln>
            </p:spPr>
            <p:txBody>
              <a:bodyPr lIns="36000" rIns="18000" anchor="ctr"/>
              <a:lstStyle/>
              <a:p>
                <a:pPr marL="704850" indent="-704850">
                  <a:spcBef>
                    <a:spcPct val="20000"/>
                  </a:spcBef>
                </a:pPr>
                <a:r>
                  <a:rPr lang="fr-FR" sz="1200" u="sng" dirty="0">
                    <a:solidFill>
                      <a:schemeClr val="tx2"/>
                    </a:solidFill>
                    <a:latin typeface="Arial Gras" pitchFamily="34" charset="0"/>
                    <a:cs typeface="Arial" pitchFamily="34" charset="0"/>
                  </a:rPr>
                  <a:t>Missions</a:t>
                </a:r>
                <a:r>
                  <a:rPr lang="fr-FR" sz="1200" dirty="0">
                    <a:solidFill>
                      <a:schemeClr val="tx2"/>
                    </a:solidFill>
                    <a:latin typeface="Arial Gras" pitchFamily="34" charset="0"/>
                    <a:cs typeface="Arial" pitchFamily="34" charset="0"/>
                  </a:rPr>
                  <a:t> </a:t>
                </a:r>
                <a:r>
                  <a:rPr lang="fr-FR" sz="1200" dirty="0" smtClean="0">
                    <a:solidFill>
                      <a:schemeClr val="tx2"/>
                    </a:solidFill>
                    <a:latin typeface="Arial Gras" pitchFamily="34" charset="0"/>
                    <a:cs typeface="Arial" pitchFamily="34" charset="0"/>
                  </a:rPr>
                  <a:t>:	Détermine, en lien avec la SNS, les priorités, les objectifs généraux et les résultats attendus, en 	tenant compte des spécificités de la région. </a:t>
                </a:r>
                <a:endParaRPr lang="fr-FR" sz="1200" dirty="0">
                  <a:solidFill>
                    <a:schemeClr val="tx2"/>
                  </a:solidFill>
                  <a:latin typeface="Arial Gras" pitchFamily="34" charset="0"/>
                  <a:cs typeface="Arial" pitchFamily="34" charset="0"/>
                </a:endParaRPr>
              </a:p>
            </p:txBody>
          </p:sp>
          <p:sp>
            <p:nvSpPr>
              <p:cNvPr id="16412" name="Rectangle 31"/>
              <p:cNvSpPr>
                <a:spLocks noChangeArrowheads="1"/>
              </p:cNvSpPr>
              <p:nvPr>
                <p:custDataLst>
                  <p:tags r:id="rId10"/>
                </p:custDataLst>
              </p:nvPr>
            </p:nvSpPr>
            <p:spPr bwMode="gray">
              <a:xfrm>
                <a:off x="0" y="2322"/>
                <a:ext cx="5760" cy="1916"/>
              </a:xfrm>
              <a:prstGeom prst="rect">
                <a:avLst/>
              </a:prstGeom>
              <a:solidFill>
                <a:srgbClr val="EAEAEA"/>
              </a:solidFill>
              <a:ln w="3175">
                <a:noFill/>
                <a:prstDash val="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6398" name="Rectangle 96"/>
              <p:cNvSpPr>
                <a:spLocks noChangeArrowheads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884" y="2210"/>
                <a:ext cx="4763" cy="375"/>
              </a:xfrm>
              <a:prstGeom prst="rect">
                <a:avLst/>
              </a:prstGeom>
              <a:solidFill>
                <a:srgbClr val="CEDDEE">
                  <a:alpha val="79999"/>
                </a:srgbClr>
              </a:solidFill>
              <a:ln w="3175" algn="ctr">
                <a:noFill/>
                <a:miter lim="800000"/>
                <a:headEnd/>
                <a:tailEnd/>
              </a:ln>
            </p:spPr>
            <p:txBody>
              <a:bodyPr lIns="36000" rIns="18000" anchor="ctr"/>
              <a:lstStyle/>
              <a:p>
                <a:pPr marL="625475" indent="-625475" algn="just">
                  <a:spcBef>
                    <a:spcPct val="20000"/>
                  </a:spcBef>
                </a:pPr>
                <a:r>
                  <a:rPr lang="fr-FR" sz="1200" u="sng" dirty="0" smtClean="0">
                    <a:solidFill>
                      <a:schemeClr val="tx2"/>
                    </a:solidFill>
                    <a:latin typeface="Arial Gras" pitchFamily="34" charset="0"/>
                    <a:cs typeface="Arial Gras" pitchFamily="34" charset="0"/>
                  </a:rPr>
                  <a:t>Missions</a:t>
                </a:r>
                <a:r>
                  <a:rPr lang="fr-FR" sz="1200" dirty="0" smtClean="0">
                    <a:solidFill>
                      <a:schemeClr val="tx2"/>
                    </a:solidFill>
                    <a:latin typeface="Arial Gras" pitchFamily="34" charset="0"/>
                    <a:cs typeface="Arial Gras" pitchFamily="34" charset="0"/>
                  </a:rPr>
                  <a:t> : 	Détermine, pour l’ensemble des services de santé, les évolutions nécessaires et des objectifs 	opérationnels.</a:t>
                </a:r>
                <a:r>
                  <a:rPr lang="fr-FR" sz="1200" dirty="0" smtClean="0">
                    <a:solidFill>
                      <a:schemeClr val="accent2"/>
                    </a:solidFill>
                    <a:latin typeface="Arial Gras" pitchFamily="34" charset="0"/>
                    <a:cs typeface="Arial Gras" pitchFamily="34" charset="0"/>
                    <a:sym typeface="Wingdings" pitchFamily="2" charset="2"/>
                  </a:rPr>
                  <a:t> </a:t>
                </a:r>
                <a:endParaRPr lang="fr-FR" sz="1200" dirty="0">
                  <a:solidFill>
                    <a:schemeClr val="tx2"/>
                  </a:solidFill>
                  <a:latin typeface="Arial Gras" pitchFamily="34" charset="0"/>
                  <a:cs typeface="Arial Gras" pitchFamily="34" charset="0"/>
                </a:endParaRPr>
              </a:p>
            </p:txBody>
          </p:sp>
          <p:sp>
            <p:nvSpPr>
              <p:cNvPr id="16399" name="Rectangle 96"/>
              <p:cNvSpPr>
                <a:spLocks noChangeArrowheads="1"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870" y="3419"/>
                <a:ext cx="4773" cy="501"/>
              </a:xfrm>
              <a:prstGeom prst="rect">
                <a:avLst/>
              </a:prstGeom>
              <a:solidFill>
                <a:srgbClr val="CEDDEE">
                  <a:alpha val="79999"/>
                </a:srgbClr>
              </a:solidFill>
              <a:ln w="3175" algn="ctr">
                <a:noFill/>
                <a:miter lim="800000"/>
                <a:headEnd/>
                <a:tailEnd/>
              </a:ln>
            </p:spPr>
            <p:txBody>
              <a:bodyPr lIns="36000" rIns="18000" anchor="ctr"/>
              <a:lstStyle/>
              <a:p>
                <a:r>
                  <a:rPr lang="fr-FR" sz="1200" u="sng" dirty="0">
                    <a:solidFill>
                      <a:schemeClr val="tx2"/>
                    </a:solidFill>
                    <a:latin typeface="Arial Gras" pitchFamily="34" charset="0"/>
                    <a:cs typeface="Arial Gras" pitchFamily="34" charset="0"/>
                  </a:rPr>
                  <a:t>Missions</a:t>
                </a:r>
                <a:r>
                  <a:rPr lang="fr-FR" sz="1200" dirty="0">
                    <a:solidFill>
                      <a:schemeClr val="tx2"/>
                    </a:solidFill>
                    <a:latin typeface="Arial Gras" pitchFamily="34" charset="0"/>
                    <a:cs typeface="Arial Gras" pitchFamily="34" charset="0"/>
                  </a:rPr>
                  <a:t> </a:t>
                </a:r>
                <a:r>
                  <a:rPr lang="fr-FR" sz="1200" dirty="0" smtClean="0">
                    <a:solidFill>
                      <a:schemeClr val="tx2"/>
                    </a:solidFill>
                    <a:latin typeface="Arial Gras" pitchFamily="34" charset="0"/>
                    <a:cs typeface="Arial Gras" pitchFamily="34" charset="0"/>
                  </a:rPr>
                  <a:t>:	Déclinaison spécifique du SRS en vue de f</a:t>
                </a:r>
                <a:r>
                  <a:rPr lang="fr-FR" sz="1200" dirty="0" smtClean="0">
                    <a:solidFill>
                      <a:schemeClr val="tx2"/>
                    </a:solidFill>
                    <a:latin typeface="Arial Gras" pitchFamily="34" charset="0"/>
                    <a:cs typeface="Arial" pitchFamily="34" charset="0"/>
                  </a:rPr>
                  <a:t>aciliter l’accès et l’égalité au système de santé 	dans sa globalité et d’améliorer la cohérence dans le parcours des personnes les plus 	démunies. </a:t>
                </a:r>
              </a:p>
              <a:p>
                <a:r>
                  <a:rPr lang="fr-FR" sz="1200" dirty="0" smtClean="0">
                    <a:solidFill>
                      <a:schemeClr val="tx2"/>
                    </a:solidFill>
                    <a:latin typeface="Arial Gras" pitchFamily="34" charset="0"/>
                    <a:cs typeface="Arial" pitchFamily="34" charset="0"/>
                  </a:rPr>
                  <a:t>	Constitue un véritable cahier des charges pour l’ensemble des actions des 	professionnels 	en faveur des personnes démunies</a:t>
                </a:r>
                <a:endParaRPr lang="fr-FR" sz="1000" dirty="0">
                  <a:solidFill>
                    <a:schemeClr val="tx2"/>
                  </a:solidFill>
                  <a:latin typeface="Arial Gras" pitchFamily="34" charset="0"/>
                  <a:cs typeface="Arial" pitchFamily="34" charset="0"/>
                </a:endParaRPr>
              </a:p>
            </p:txBody>
          </p:sp>
          <p:sp>
            <p:nvSpPr>
              <p:cNvPr id="16407" name="Rectangle 49"/>
              <p:cNvSpPr>
                <a:spLocks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204" y="1668"/>
                <a:ext cx="616" cy="1376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rgbClr val="333399"/>
                </a:solidFill>
                <a:prstDash val="dash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0" hangingPunct="0">
                  <a:lnSpc>
                    <a:spcPct val="85000"/>
                  </a:lnSpc>
                </a:pPr>
                <a:r>
                  <a:rPr lang="fr-FR" sz="1200" b="1" dirty="0" smtClean="0">
                    <a:solidFill>
                      <a:srgbClr val="052B73"/>
                    </a:solidFill>
                  </a:rPr>
                  <a:t>2</a:t>
                </a:r>
                <a:r>
                  <a:rPr lang="fr-FR" sz="1200" b="1" dirty="0">
                    <a:solidFill>
                      <a:srgbClr val="052B73"/>
                    </a:solidFill>
                  </a:rPr>
                  <a:t>. </a:t>
                </a:r>
                <a:r>
                  <a:rPr lang="fr-FR" sz="1200" b="1" dirty="0" smtClean="0">
                    <a:solidFill>
                      <a:srgbClr val="052B73"/>
                    </a:solidFill>
                  </a:rPr>
                  <a:t>Le SRS</a:t>
                </a:r>
                <a:endParaRPr lang="fr-FR" sz="1200" b="1" dirty="0">
                  <a:solidFill>
                    <a:srgbClr val="052B73"/>
                  </a:solidFill>
                </a:endParaRPr>
              </a:p>
              <a:p>
                <a:pPr algn="ctr" eaLnBrk="0" hangingPunct="0">
                  <a:lnSpc>
                    <a:spcPct val="85000"/>
                  </a:lnSpc>
                </a:pPr>
                <a:endParaRPr lang="fr-FR" sz="1000" b="1" dirty="0">
                  <a:solidFill>
                    <a:srgbClr val="052B73"/>
                  </a:solidFill>
                </a:endParaRPr>
              </a:p>
            </p:txBody>
          </p:sp>
          <p:sp>
            <p:nvSpPr>
              <p:cNvPr id="16408" name="Rectangle 50"/>
              <p:cNvSpPr>
                <a:spLocks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204" y="3128"/>
                <a:ext cx="608" cy="786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rgbClr val="333399"/>
                </a:solidFill>
                <a:prstDash val="dash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0" hangingPunct="0">
                  <a:lnSpc>
                    <a:spcPct val="85000"/>
                  </a:lnSpc>
                </a:pPr>
                <a:r>
                  <a:rPr lang="fr-FR" sz="1200" b="1" dirty="0" smtClean="0">
                    <a:solidFill>
                      <a:srgbClr val="052B73"/>
                    </a:solidFill>
                  </a:rPr>
                  <a:t>3</a:t>
                </a:r>
                <a:r>
                  <a:rPr lang="fr-FR" sz="1200" b="1" dirty="0">
                    <a:solidFill>
                      <a:srgbClr val="052B73"/>
                    </a:solidFill>
                  </a:rPr>
                  <a:t>. </a:t>
                </a:r>
                <a:r>
                  <a:rPr lang="fr-FR" sz="1200" b="1" dirty="0" smtClean="0">
                    <a:solidFill>
                      <a:srgbClr val="052B73"/>
                    </a:solidFill>
                  </a:rPr>
                  <a:t>Le PRAPS</a:t>
                </a:r>
                <a:endParaRPr lang="fr-FR" sz="1200" b="1" dirty="0">
                  <a:solidFill>
                    <a:srgbClr val="052B73"/>
                  </a:solidFill>
                </a:endParaRPr>
              </a:p>
              <a:p>
                <a:pPr algn="ctr" eaLnBrk="0" hangingPunct="0">
                  <a:lnSpc>
                    <a:spcPct val="85000"/>
                  </a:lnSpc>
                </a:pPr>
                <a:endParaRPr lang="fr-FR" sz="1000" b="1" dirty="0">
                  <a:solidFill>
                    <a:srgbClr val="052B73"/>
                  </a:solidFill>
                </a:endParaRPr>
              </a:p>
            </p:txBody>
          </p:sp>
        </p:grpSp>
      </p:grpSp>
      <p:sp>
        <p:nvSpPr>
          <p:cNvPr id="16388" name="Text Box 54"/>
          <p:cNvSpPr txBox="1">
            <a:spLocks noChangeArrowheads="1"/>
          </p:cNvSpPr>
          <p:nvPr/>
        </p:nvSpPr>
        <p:spPr bwMode="auto">
          <a:xfrm>
            <a:off x="344488" y="332656"/>
            <a:ext cx="941749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3200" b="1" kern="0" dirty="0" smtClean="0">
                <a:solidFill>
                  <a:srgbClr val="AD006D"/>
                </a:solidFill>
                <a:latin typeface="+mn-lt"/>
                <a:ea typeface="+mj-ea"/>
                <a:cs typeface="ＭＳ Ｐゴシック"/>
              </a:rPr>
              <a:t>L’architecture du PRS II (LMSS - 2015) </a:t>
            </a:r>
            <a:endParaRPr lang="fr-FR" sz="3200" b="1" kern="0" dirty="0">
              <a:solidFill>
                <a:srgbClr val="AD006D"/>
              </a:solidFill>
              <a:latin typeface="+mn-lt"/>
              <a:ea typeface="+mj-ea"/>
              <a:cs typeface="ＭＳ Ｐゴシック"/>
            </a:endParaRPr>
          </a:p>
        </p:txBody>
      </p:sp>
      <p:sp>
        <p:nvSpPr>
          <p:cNvPr id="32" name="Rectangle 96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1520619" y="2924944"/>
            <a:ext cx="8188151" cy="360000"/>
          </a:xfrm>
          <a:prstGeom prst="rect">
            <a:avLst/>
          </a:prstGeom>
          <a:solidFill>
            <a:srgbClr val="CEDDEE">
              <a:alpha val="79999"/>
            </a:srgbClr>
          </a:solidFill>
          <a:ln w="3175" algn="ctr">
            <a:noFill/>
            <a:miter lim="800000"/>
            <a:headEnd/>
            <a:tailEnd/>
          </a:ln>
        </p:spPr>
        <p:txBody>
          <a:bodyPr lIns="36000" rIns="18000" anchor="ctr"/>
          <a:lstStyle/>
          <a:p>
            <a:pPr marL="177800" indent="-177800">
              <a:spcBef>
                <a:spcPct val="20000"/>
              </a:spcBef>
            </a:pPr>
            <a:r>
              <a:rPr lang="fr-FR" sz="1200" u="sng" dirty="0" smtClean="0">
                <a:solidFill>
                  <a:schemeClr val="tx2"/>
                </a:solidFill>
                <a:latin typeface="Arial Gras" pitchFamily="34" charset="0"/>
                <a:cs typeface="Arial" pitchFamily="34" charset="0"/>
              </a:rPr>
              <a:t>Repose</a:t>
            </a:r>
            <a:r>
              <a:rPr lang="fr-FR" sz="1200" dirty="0" smtClean="0">
                <a:solidFill>
                  <a:schemeClr val="tx2"/>
                </a:solidFill>
                <a:latin typeface="Arial Gras" pitchFamily="34" charset="0"/>
                <a:cs typeface="Arial" pitchFamily="34" charset="0"/>
              </a:rPr>
              <a:t>: 	Sur une évaluation des besoins et de l’offre de santé</a:t>
            </a:r>
            <a:endParaRPr lang="fr-FR" sz="1200" dirty="0">
              <a:solidFill>
                <a:schemeClr val="tx2"/>
              </a:solidFill>
              <a:latin typeface="Arial Gras" pitchFamily="34" charset="0"/>
              <a:cs typeface="Arial" pitchFamily="34" charset="0"/>
            </a:endParaRPr>
          </a:p>
        </p:txBody>
      </p:sp>
      <p:sp>
        <p:nvSpPr>
          <p:cNvPr id="33" name="Rectangle 96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1520619" y="4077072"/>
            <a:ext cx="8268919" cy="720080"/>
          </a:xfrm>
          <a:prstGeom prst="rect">
            <a:avLst/>
          </a:prstGeom>
          <a:solidFill>
            <a:srgbClr val="CEDDEE">
              <a:alpha val="79999"/>
            </a:srgbClr>
          </a:solidFill>
          <a:ln w="3175" algn="ctr">
            <a:noFill/>
            <a:miter lim="800000"/>
            <a:headEnd/>
            <a:tailEnd/>
          </a:ln>
        </p:spPr>
        <p:txBody>
          <a:bodyPr lIns="36000" rIns="18000" anchor="ctr"/>
          <a:lstStyle/>
          <a:p>
            <a:pPr marL="625475" indent="-625475">
              <a:spcBef>
                <a:spcPct val="20000"/>
              </a:spcBef>
            </a:pPr>
            <a:r>
              <a:rPr lang="fr-FR" sz="1200" u="sng" dirty="0" smtClean="0">
                <a:solidFill>
                  <a:schemeClr val="tx2"/>
                </a:solidFill>
                <a:latin typeface="Arial Gras" pitchFamily="34" charset="0"/>
                <a:cs typeface="Arial" pitchFamily="34" charset="0"/>
              </a:rPr>
              <a:t>Concerne</a:t>
            </a:r>
            <a:r>
              <a:rPr lang="fr-FR" sz="1200" dirty="0" smtClean="0">
                <a:solidFill>
                  <a:schemeClr val="tx2"/>
                </a:solidFill>
                <a:latin typeface="Arial Gras" pitchFamily="34" charset="0"/>
                <a:cs typeface="Arial" pitchFamily="34" charset="0"/>
              </a:rPr>
              <a:t>: 	Les acteurs de la prévention et de la promotion de la santé, les acteurs de la veille </a:t>
            </a:r>
            <a:r>
              <a:rPr lang="fr-FR" sz="1200" smtClean="0">
                <a:solidFill>
                  <a:schemeClr val="tx2"/>
                </a:solidFill>
                <a:latin typeface="Arial Gras" pitchFamily="34" charset="0"/>
                <a:cs typeface="Arial" pitchFamily="34" charset="0"/>
              </a:rPr>
              <a:t>et sécurité 	sanitaire</a:t>
            </a:r>
            <a:r>
              <a:rPr lang="fr-FR" sz="1200" dirty="0" smtClean="0">
                <a:solidFill>
                  <a:schemeClr val="tx2"/>
                </a:solidFill>
                <a:latin typeface="Arial Gras" pitchFamily="34" charset="0"/>
                <a:cs typeface="Arial" pitchFamily="34" charset="0"/>
              </a:rPr>
              <a:t>, les professionnels de santé de ville, les établissements de santé, </a:t>
            </a:r>
            <a:r>
              <a:rPr lang="fr-FR" sz="1200" smtClean="0">
                <a:solidFill>
                  <a:schemeClr val="tx2"/>
                </a:solidFill>
                <a:latin typeface="Arial Gras" pitchFamily="34" charset="0"/>
                <a:cs typeface="Arial" pitchFamily="34" charset="0"/>
              </a:rPr>
              <a:t>les établissements et 	services </a:t>
            </a:r>
            <a:r>
              <a:rPr lang="fr-FR" sz="1200" dirty="0" smtClean="0">
                <a:solidFill>
                  <a:schemeClr val="tx2"/>
                </a:solidFill>
                <a:latin typeface="Arial Gras" pitchFamily="34" charset="0"/>
                <a:cs typeface="Arial" pitchFamily="34" charset="0"/>
              </a:rPr>
              <a:t>médico-sociaux,, les établissement du service de santé </a:t>
            </a:r>
            <a:r>
              <a:rPr lang="fr-FR" sz="1200" smtClean="0">
                <a:solidFill>
                  <a:schemeClr val="tx2"/>
                </a:solidFill>
                <a:latin typeface="Arial Gras" pitchFamily="34" charset="0"/>
                <a:cs typeface="Arial" pitchFamily="34" charset="0"/>
              </a:rPr>
              <a:t>des armées</a:t>
            </a:r>
            <a:r>
              <a:rPr lang="fr-FR" sz="1200" dirty="0" smtClean="0">
                <a:solidFill>
                  <a:schemeClr val="tx2"/>
                </a:solidFill>
                <a:latin typeface="Arial Gras" pitchFamily="34" charset="0"/>
                <a:cs typeface="Arial" pitchFamily="34" charset="0"/>
              </a:rPr>
              <a:t>. </a:t>
            </a:r>
          </a:p>
        </p:txBody>
      </p:sp>
      <p:sp>
        <p:nvSpPr>
          <p:cNvPr id="34" name="Rectangle 34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1520619" y="4941168"/>
            <a:ext cx="8268919" cy="430928"/>
          </a:xfrm>
          <a:prstGeom prst="rect">
            <a:avLst/>
          </a:prstGeom>
          <a:solidFill>
            <a:srgbClr val="0000FF"/>
          </a:soli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6E220B"/>
            </a:outerShdw>
          </a:effectLst>
        </p:spPr>
        <p:txBody>
          <a:bodyPr anchor="ctr"/>
          <a:lstStyle/>
          <a:p>
            <a:pPr algn="ctr" defTabSz="762000">
              <a:lnSpc>
                <a:spcPct val="110000"/>
              </a:lnSpc>
              <a:defRPr/>
            </a:pPr>
            <a:r>
              <a:rPr lang="fr-FR" sz="1400" b="1" dirty="0" smtClean="0">
                <a:solidFill>
                  <a:schemeClr val="bg1"/>
                </a:solidFill>
              </a:rPr>
              <a:t>Programme régional relatif à l’accès à la prévention et aux soins des personnes les plus démunies (sur 5 ans)</a:t>
            </a:r>
            <a:endParaRPr lang="fr-FR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6506" y="476672"/>
            <a:ext cx="8914312" cy="1142628"/>
          </a:xfrm>
        </p:spPr>
        <p:txBody>
          <a:bodyPr/>
          <a:lstStyle/>
          <a:p>
            <a:pPr algn="l"/>
            <a:r>
              <a:rPr lang="fr-FR" sz="3200" b="1" dirty="0" smtClean="0">
                <a:solidFill>
                  <a:srgbClr val="AD006D"/>
                </a:solidFill>
                <a:latin typeface="+mn-lt"/>
              </a:rPr>
              <a:t>Rappel objectifs planification </a:t>
            </a:r>
            <a:endParaRPr lang="fr-FR" sz="3200" b="1" dirty="0">
              <a:solidFill>
                <a:srgbClr val="AD006D"/>
              </a:solidFill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8498" y="980728"/>
            <a:ext cx="9283031" cy="5145276"/>
          </a:xfrm>
        </p:spPr>
        <p:txBody>
          <a:bodyPr/>
          <a:lstStyle/>
          <a:p>
            <a:pPr marL="542925" indent="-361950"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fr-FR" sz="2600" b="1" dirty="0" smtClean="0">
                <a:solidFill>
                  <a:schemeClr val="accent2"/>
                </a:solidFill>
                <a:latin typeface="+mn-lt"/>
              </a:rPr>
              <a:t>Amélioration de l’état santé / Réponse aux besoins</a:t>
            </a:r>
          </a:p>
          <a:p>
            <a:pPr marL="542925" indent="-361950"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fr-FR" sz="2600" b="1" dirty="0" smtClean="0">
                <a:solidFill>
                  <a:schemeClr val="accent2"/>
                </a:solidFill>
                <a:latin typeface="+mn-lt"/>
              </a:rPr>
              <a:t>Réduction des inégalités sociales et territoriales de santé</a:t>
            </a:r>
          </a:p>
          <a:p>
            <a:pPr marL="542925" indent="-361950"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fr-FR" sz="2600" b="1" dirty="0" smtClean="0">
                <a:solidFill>
                  <a:schemeClr val="accent2"/>
                </a:solidFill>
                <a:latin typeface="+mn-lt"/>
              </a:rPr>
              <a:t>Renforcement de la qualité, sécurité, continuité et pertinence des pec comme des accompagnements </a:t>
            </a:r>
            <a:endParaRPr lang="fr-FR" sz="2600" b="1" dirty="0" smtClean="0">
              <a:solidFill>
                <a:srgbClr val="FF0000"/>
              </a:solidFill>
            </a:endParaRPr>
          </a:p>
          <a:p>
            <a:pPr marL="542925" indent="-361950"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fr-FR" sz="2600" b="1" dirty="0" smtClean="0">
                <a:solidFill>
                  <a:schemeClr val="accent2"/>
                </a:solidFill>
              </a:rPr>
              <a:t>Organisation et fluidification des parcours de santé</a:t>
            </a:r>
          </a:p>
          <a:p>
            <a:pPr marL="542925" indent="-361950"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fr-FR" sz="2600" b="1" dirty="0" smtClean="0">
                <a:solidFill>
                  <a:schemeClr val="accent2"/>
                </a:solidFill>
                <a:latin typeface="+mn-lt"/>
              </a:rPr>
              <a:t>Assurer l’efficience système santé	</a:t>
            </a:r>
          </a:p>
          <a:p>
            <a:pPr marL="0" indent="0" algn="just">
              <a:buNone/>
            </a:pPr>
            <a:r>
              <a:rPr lang="fr-FR" sz="2600" b="1" dirty="0" smtClean="0">
                <a:solidFill>
                  <a:schemeClr val="accent2"/>
                </a:solidFill>
                <a:latin typeface="+mn-lt"/>
              </a:rPr>
              <a:t> 	Au final susciter les évolutions nécessaires de 	l’offre de services de santé</a:t>
            </a:r>
          </a:p>
          <a:p>
            <a:pPr marL="0" indent="0" algn="just">
              <a:buNone/>
            </a:pPr>
            <a:endParaRPr lang="fr-FR" sz="2600" b="1" dirty="0" smtClean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4" name="Flèche droite 3"/>
          <p:cNvSpPr/>
          <p:nvPr/>
        </p:nvSpPr>
        <p:spPr bwMode="auto">
          <a:xfrm>
            <a:off x="200472" y="4797152"/>
            <a:ext cx="1092121" cy="360040"/>
          </a:xfrm>
          <a:prstGeom prst="rightArrow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6506" y="476672"/>
            <a:ext cx="8914312" cy="1142628"/>
          </a:xfrm>
        </p:spPr>
        <p:txBody>
          <a:bodyPr/>
          <a:lstStyle/>
          <a:p>
            <a:pPr algn="l"/>
            <a:r>
              <a:rPr lang="fr-FR" sz="3200" b="1" dirty="0" smtClean="0">
                <a:solidFill>
                  <a:srgbClr val="AD006D"/>
                </a:solidFill>
              </a:rPr>
              <a:t>Construction SRS</a:t>
            </a:r>
            <a:endParaRPr lang="fr-FR" sz="3200" b="1" dirty="0">
              <a:solidFill>
                <a:srgbClr val="AD006D"/>
              </a:solidFill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8498" y="980728"/>
            <a:ext cx="9283031" cy="5145276"/>
          </a:xfrm>
        </p:spPr>
        <p:txBody>
          <a:bodyPr/>
          <a:lstStyle/>
          <a:p>
            <a:pPr marL="542925" indent="-361950"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fr-FR" sz="2400" b="1" dirty="0" smtClean="0">
                <a:solidFill>
                  <a:schemeClr val="accent2"/>
                </a:solidFill>
              </a:rPr>
              <a:t>Résulte de l’articulation entre :</a:t>
            </a:r>
          </a:p>
          <a:p>
            <a:pPr lvl="1" defTabSz="5778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fr-FR" sz="2400" b="1" u="sng" kern="1200" dirty="0" smtClean="0">
                <a:solidFill>
                  <a:srgbClr val="002395"/>
                </a:solidFill>
              </a:rPr>
              <a:t>Approche Horizontale / parcours (pop /</a:t>
            </a:r>
            <a:r>
              <a:rPr lang="fr-FR" sz="2400" b="1" u="sng" kern="1200" dirty="0" err="1" smtClean="0">
                <a:solidFill>
                  <a:srgbClr val="002395"/>
                </a:solidFill>
              </a:rPr>
              <a:t>patho</a:t>
            </a:r>
            <a:r>
              <a:rPr lang="fr-FR" sz="2400" b="1" u="sng" kern="1200" dirty="0" smtClean="0">
                <a:solidFill>
                  <a:srgbClr val="002395"/>
                </a:solidFill>
              </a:rPr>
              <a:t>) :</a:t>
            </a:r>
          </a:p>
          <a:p>
            <a:pPr lvl="1" defTabSz="5778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fr-FR" sz="2400" kern="1200" dirty="0" smtClean="0">
                <a:solidFill>
                  <a:srgbClr val="002395"/>
                </a:solidFill>
              </a:rPr>
              <a:t>	Mère – enfants- jeunes, </a:t>
            </a:r>
            <a:r>
              <a:rPr lang="fr-FR" sz="2400" dirty="0" smtClean="0">
                <a:solidFill>
                  <a:srgbClr val="002395"/>
                </a:solidFill>
              </a:rPr>
              <a:t>Précaires, Santé mentale, </a:t>
            </a:r>
            <a:r>
              <a:rPr lang="fr-FR" sz="2400" kern="1200" dirty="0" smtClean="0">
                <a:solidFill>
                  <a:srgbClr val="002395"/>
                </a:solidFill>
              </a:rPr>
              <a:t>Cancers, </a:t>
            </a:r>
            <a:r>
              <a:rPr lang="fr-FR" sz="2400" dirty="0" smtClean="0">
                <a:solidFill>
                  <a:srgbClr val="002395"/>
                </a:solidFill>
              </a:rPr>
              <a:t>PA, </a:t>
            </a:r>
            <a:r>
              <a:rPr lang="fr-FR" sz="2400" kern="1200" dirty="0" smtClean="0">
                <a:solidFill>
                  <a:srgbClr val="002395"/>
                </a:solidFill>
              </a:rPr>
              <a:t>PH, </a:t>
            </a:r>
            <a:r>
              <a:rPr lang="fr-FR" sz="2400" dirty="0" smtClean="0">
                <a:solidFill>
                  <a:srgbClr val="002395"/>
                </a:solidFill>
              </a:rPr>
              <a:t>VIH, Obésité …</a:t>
            </a:r>
          </a:p>
          <a:p>
            <a:pPr lvl="1" defTabSz="5778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endParaRPr lang="fr-FR" sz="2400" kern="1200" dirty="0" smtClean="0">
              <a:solidFill>
                <a:srgbClr val="002395"/>
              </a:solidFill>
            </a:endParaRPr>
          </a:p>
          <a:p>
            <a:pPr lvl="1" defTabSz="5778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fr-FR" sz="2400" b="1" u="sng" kern="1200" dirty="0" smtClean="0">
                <a:solidFill>
                  <a:srgbClr val="002395"/>
                </a:solidFill>
              </a:rPr>
              <a:t>Approche Verticale/ Offreur services de santé:</a:t>
            </a:r>
          </a:p>
          <a:p>
            <a:pPr lvl="1" defTabSz="5778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fr-FR" sz="2400" b="1" kern="1200" dirty="0" smtClean="0">
                <a:solidFill>
                  <a:srgbClr val="002395"/>
                </a:solidFill>
              </a:rPr>
              <a:t>	</a:t>
            </a:r>
            <a:r>
              <a:rPr lang="fr-FR" sz="2400" kern="1200" dirty="0" smtClean="0">
                <a:solidFill>
                  <a:srgbClr val="002395"/>
                </a:solidFill>
              </a:rPr>
              <a:t>Graduation des pec, </a:t>
            </a:r>
            <a:r>
              <a:rPr lang="fr-FR" sz="2400" dirty="0" smtClean="0">
                <a:solidFill>
                  <a:schemeClr val="accent2"/>
                </a:solidFill>
              </a:rPr>
              <a:t>Répartition équilibrée des services de santé sur le territoire, </a:t>
            </a:r>
            <a:r>
              <a:rPr lang="fr-FR" sz="2400" kern="1200" dirty="0" smtClean="0">
                <a:solidFill>
                  <a:srgbClr val="002395"/>
                </a:solidFill>
              </a:rPr>
              <a:t>Optimisation fonctionnement, </a:t>
            </a:r>
            <a:r>
              <a:rPr lang="fr-FR" sz="2400" dirty="0" smtClean="0">
                <a:solidFill>
                  <a:srgbClr val="002395"/>
                </a:solidFill>
              </a:rPr>
              <a:t>Allocation des moyens et ressources humaines et financières, </a:t>
            </a:r>
            <a:r>
              <a:rPr lang="fr-FR" sz="2400" kern="1200" dirty="0" smtClean="0">
                <a:solidFill>
                  <a:srgbClr val="002395"/>
                </a:solidFill>
              </a:rPr>
              <a:t>Investissements… </a:t>
            </a:r>
          </a:p>
          <a:p>
            <a:pPr marL="0" indent="0" algn="just">
              <a:buNone/>
            </a:pPr>
            <a:endParaRPr lang="fr-FR" sz="2600" b="1" dirty="0" smtClean="0">
              <a:solidFill>
                <a:schemeClr val="accent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16496" y="404664"/>
            <a:ext cx="8914312" cy="1142628"/>
          </a:xfrm>
        </p:spPr>
        <p:txBody>
          <a:bodyPr/>
          <a:lstStyle/>
          <a:p>
            <a:pPr algn="l"/>
            <a:r>
              <a:rPr lang="fr-FR" sz="3200" b="1" dirty="0" smtClean="0">
                <a:solidFill>
                  <a:srgbClr val="AD006D"/>
                </a:solidFill>
                <a:latin typeface="+mj-lt"/>
              </a:rPr>
              <a:t>Axes structurant le SRS</a:t>
            </a:r>
            <a:endParaRPr lang="fr-FR" sz="3200" b="1" dirty="0">
              <a:solidFill>
                <a:srgbClr val="AD006D"/>
              </a:solidFill>
              <a:latin typeface="+mj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62524" y="1052736"/>
            <a:ext cx="9049005" cy="5073268"/>
          </a:xfrm>
        </p:spPr>
        <p:txBody>
          <a:bodyPr/>
          <a:lstStyle/>
          <a:p>
            <a:pPr marL="762000" lvl="1" indent="-361950" algn="just">
              <a:spcBef>
                <a:spcPts val="0"/>
              </a:spcBef>
              <a:spcAft>
                <a:spcPts val="0"/>
              </a:spcAft>
              <a:buNone/>
            </a:pPr>
            <a:endParaRPr lang="fr-FR" sz="2400" dirty="0" smtClean="0">
              <a:solidFill>
                <a:schemeClr val="accent2"/>
              </a:solidFill>
              <a:latin typeface="+mn-lt"/>
            </a:endParaRPr>
          </a:p>
          <a:p>
            <a:pPr marL="762000" lvl="1" indent="-361950" algn="just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endParaRPr lang="fr-FR" sz="2400" dirty="0" smtClean="0">
              <a:solidFill>
                <a:schemeClr val="accent2"/>
              </a:solidFill>
              <a:latin typeface="+mn-lt"/>
            </a:endParaRPr>
          </a:p>
          <a:p>
            <a:pPr marL="762000" lvl="1" indent="-361950" algn="just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endParaRPr lang="fr-FR" sz="2400" dirty="0" smtClean="0">
              <a:solidFill>
                <a:schemeClr val="accent2"/>
              </a:solidFill>
              <a:latin typeface="+mn-lt"/>
            </a:endParaRPr>
          </a:p>
          <a:p>
            <a:pPr marL="762000" lvl="1" indent="-361950" algn="just">
              <a:spcBef>
                <a:spcPts val="0"/>
              </a:spcBef>
              <a:spcAft>
                <a:spcPts val="0"/>
              </a:spcAft>
              <a:buNone/>
            </a:pPr>
            <a:endParaRPr lang="fr-FR" sz="2200" dirty="0" smtClean="0">
              <a:solidFill>
                <a:schemeClr val="accent2"/>
              </a:solidFill>
              <a:latin typeface="+mn-lt"/>
            </a:endParaRPr>
          </a:p>
          <a:p>
            <a:pPr marL="1790700" lvl="1" indent="0" algn="just">
              <a:spcBef>
                <a:spcPts val="0"/>
              </a:spcBef>
              <a:buNone/>
            </a:pPr>
            <a:endParaRPr lang="fr-FR" sz="2400" dirty="0" smtClean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>
          <a:xfrm>
            <a:off x="428498" y="980728"/>
            <a:ext cx="9283031" cy="5145276"/>
          </a:xfrm>
          <a:prstGeom prst="rect">
            <a:avLst/>
          </a:prstGeom>
        </p:spPr>
        <p:txBody>
          <a:bodyPr lIns="64216" tIns="32108" rIns="64216" bIns="32108"/>
          <a:lstStyle/>
          <a:p>
            <a:pPr marL="358775" marR="0" lvl="1" indent="-358775" algn="just" defTabSz="909638" rtl="0" eaLnBrk="0" fontAlgn="base" latinLnBrk="0" hangingPunct="0">
              <a:spcBef>
                <a:spcPts val="0"/>
              </a:spcBef>
              <a:spcAft>
                <a:spcPts val="12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fr-FR" sz="2400" b="1" kern="0" dirty="0" smtClean="0">
                <a:solidFill>
                  <a:schemeClr val="accent2"/>
                </a:solidFill>
                <a:latin typeface="+mn-lt"/>
                <a:cs typeface="ＭＳ Ｐゴシック"/>
              </a:rPr>
              <a:t>Améliorer l’accessibilité aux services de santé</a:t>
            </a:r>
          </a:p>
          <a:p>
            <a:pPr marL="358775" lvl="2" indent="-358775" algn="just" defTabSz="909638" eaLnBrk="0" hangingPunct="0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  <a:defRPr/>
            </a:pPr>
            <a:r>
              <a:rPr lang="fr-FR" sz="2400" b="1" kern="0" dirty="0" smtClean="0">
                <a:solidFill>
                  <a:schemeClr val="accent2"/>
                </a:solidFill>
                <a:latin typeface="+mn-lt"/>
                <a:cs typeface="ＭＳ Ｐゴシック"/>
              </a:rPr>
              <a:t>Garantir l’efficience de notre système de santé</a:t>
            </a:r>
          </a:p>
          <a:p>
            <a:pPr marL="358775" lvl="1" indent="-358775" algn="just" defTabSz="909638" eaLnBrk="0" hangingPunct="0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fr-FR" sz="2400" b="1" kern="0" dirty="0" smtClean="0">
                <a:solidFill>
                  <a:schemeClr val="accent2"/>
                </a:solidFill>
                <a:latin typeface="+mn-lt"/>
                <a:cs typeface="ＭＳ Ｐゴシック"/>
              </a:rPr>
              <a:t>Organisation – Structuration de l’offre</a:t>
            </a:r>
          </a:p>
          <a:p>
            <a:pPr marL="695325" lvl="2" indent="-358775" algn="just" defTabSz="909638" eaLnBrk="0" hangingPunct="0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Ø"/>
              <a:defRPr/>
            </a:pPr>
            <a:r>
              <a:rPr lang="fr-FR" sz="2400" dirty="0" smtClean="0">
                <a:solidFill>
                  <a:schemeClr val="accent2"/>
                </a:solidFill>
                <a:latin typeface="+mn-lt"/>
              </a:rPr>
              <a:t>Virage Ambulatoire et conséquence sur l’ensemble des acteurs : dont poursuite développement à la dialyse hors centre </a:t>
            </a:r>
          </a:p>
          <a:p>
            <a:pPr marL="695325" lvl="2" indent="-358775" algn="just" defTabSz="909638" eaLnBrk="0" hangingPunct="0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Ø"/>
              <a:defRPr/>
            </a:pPr>
            <a:r>
              <a:rPr lang="fr-FR" sz="2400" dirty="0" smtClean="0">
                <a:solidFill>
                  <a:schemeClr val="accent2"/>
                </a:solidFill>
                <a:latin typeface="+mn-lt"/>
              </a:rPr>
              <a:t>Renforcement de l’offre de proximité </a:t>
            </a:r>
          </a:p>
          <a:p>
            <a:pPr marL="695325" lvl="2" indent="-358775" algn="just" defTabSz="909638" eaLnBrk="0" hangingPunct="0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Ø"/>
              <a:defRPr/>
            </a:pPr>
            <a:r>
              <a:rPr lang="fr-FR" sz="2400" dirty="0" smtClean="0">
                <a:solidFill>
                  <a:schemeClr val="accent2"/>
                </a:solidFill>
                <a:latin typeface="+mn-lt"/>
              </a:rPr>
              <a:t>Autres besoins organisationnels concernant les soins spécialisés </a:t>
            </a:r>
          </a:p>
          <a:p>
            <a:pPr marL="695325" lvl="2" indent="-358775" algn="just" defTabSz="909638" eaLnBrk="0" hangingPunct="0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Ø"/>
              <a:defRPr/>
            </a:pPr>
            <a:r>
              <a:rPr lang="fr-FR" sz="2400" dirty="0" smtClean="0">
                <a:solidFill>
                  <a:schemeClr val="accent2"/>
                </a:solidFill>
                <a:latin typeface="+mn-lt"/>
              </a:rPr>
              <a:t>Gestion des ressources humaines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16496" y="404664"/>
            <a:ext cx="8914312" cy="1142628"/>
          </a:xfrm>
        </p:spPr>
        <p:txBody>
          <a:bodyPr/>
          <a:lstStyle/>
          <a:p>
            <a:pPr algn="l"/>
            <a:r>
              <a:rPr lang="fr-FR" sz="3200" b="1" dirty="0" smtClean="0">
                <a:solidFill>
                  <a:srgbClr val="AD006D"/>
                </a:solidFill>
              </a:rPr>
              <a:t>Axes </a:t>
            </a:r>
            <a:r>
              <a:rPr lang="fr-FR" sz="3200" b="1" dirty="0" smtClean="0">
                <a:solidFill>
                  <a:srgbClr val="AD006D"/>
                </a:solidFill>
                <a:latin typeface="+mj-lt"/>
              </a:rPr>
              <a:t>structurant le SRS</a:t>
            </a:r>
            <a:endParaRPr lang="fr-FR" sz="3200" b="1" dirty="0">
              <a:solidFill>
                <a:srgbClr val="AD006D"/>
              </a:solidFill>
              <a:latin typeface="+mj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62524" y="1052736"/>
            <a:ext cx="9049005" cy="5073268"/>
          </a:xfrm>
        </p:spPr>
        <p:txBody>
          <a:bodyPr/>
          <a:lstStyle/>
          <a:p>
            <a:pPr marL="762000" lvl="1" indent="-361950" algn="just">
              <a:spcBef>
                <a:spcPts val="0"/>
              </a:spcBef>
              <a:spcAft>
                <a:spcPts val="0"/>
              </a:spcAft>
              <a:buNone/>
            </a:pPr>
            <a:endParaRPr lang="fr-FR" sz="2400" dirty="0" smtClean="0">
              <a:solidFill>
                <a:schemeClr val="accent2"/>
              </a:solidFill>
              <a:latin typeface="+mn-lt"/>
            </a:endParaRPr>
          </a:p>
          <a:p>
            <a:pPr marL="762000" lvl="1" indent="-361950" algn="just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endParaRPr lang="fr-FR" sz="2400" dirty="0" smtClean="0">
              <a:solidFill>
                <a:schemeClr val="accent2"/>
              </a:solidFill>
              <a:latin typeface="+mn-lt"/>
            </a:endParaRPr>
          </a:p>
          <a:p>
            <a:pPr marL="762000" lvl="1" indent="-361950" algn="just">
              <a:spcBef>
                <a:spcPts val="0"/>
              </a:spcBef>
              <a:spcAft>
                <a:spcPts val="0"/>
              </a:spcAft>
              <a:buNone/>
            </a:pPr>
            <a:endParaRPr lang="fr-FR" sz="2200" dirty="0" smtClean="0">
              <a:solidFill>
                <a:schemeClr val="accent2"/>
              </a:solidFill>
              <a:latin typeface="+mn-lt"/>
            </a:endParaRPr>
          </a:p>
          <a:p>
            <a:pPr marL="1790700" lvl="1" indent="0" algn="just">
              <a:spcBef>
                <a:spcPts val="0"/>
              </a:spcBef>
              <a:buNone/>
            </a:pPr>
            <a:endParaRPr lang="fr-FR" sz="2400" dirty="0" smtClean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>
          <a:xfrm>
            <a:off x="428498" y="980728"/>
            <a:ext cx="9283031" cy="5145276"/>
          </a:xfrm>
          <a:prstGeom prst="rect">
            <a:avLst/>
          </a:prstGeom>
        </p:spPr>
        <p:txBody>
          <a:bodyPr lIns="64216" tIns="32108" rIns="64216" bIns="32108"/>
          <a:lstStyle/>
          <a:p>
            <a:pPr marL="358775" lvl="1" indent="-358775" algn="just" defTabSz="909638" eaLnBrk="0" hangingPunct="0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fr-FR" sz="2200" b="1" kern="0" dirty="0" smtClean="0">
                <a:solidFill>
                  <a:schemeClr val="accent2"/>
                </a:solidFill>
                <a:latin typeface="+mn-lt"/>
                <a:cs typeface="ＭＳ Ｐゴシック"/>
              </a:rPr>
              <a:t>Objectifs commun à l’ensemble des parcours</a:t>
            </a:r>
          </a:p>
          <a:p>
            <a:pPr marL="536575" lvl="2" indent="-357188" algn="just"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Ø"/>
            </a:pPr>
            <a:r>
              <a:rPr lang="fr-FR" sz="2200" dirty="0" smtClean="0">
                <a:solidFill>
                  <a:schemeClr val="accent2"/>
                </a:solidFill>
                <a:latin typeface="+mn-lt"/>
              </a:rPr>
              <a:t>Renforcement de la place de la prévention, de la promotion de santé et de l’éducation thérapeutique dans les parcours</a:t>
            </a:r>
          </a:p>
          <a:p>
            <a:pPr marL="536575" lvl="2" indent="-357188" algn="just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fr-FR" sz="2200" b="1" dirty="0" smtClean="0">
                <a:solidFill>
                  <a:schemeClr val="accent2"/>
                </a:solidFill>
                <a:latin typeface="+mn-lt"/>
              </a:rPr>
              <a:t>Coordination :</a:t>
            </a:r>
          </a:p>
          <a:p>
            <a:pPr marL="993775" lvl="3" indent="-357188" algn="just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fr-FR" sz="2200" dirty="0" smtClean="0">
                <a:solidFill>
                  <a:schemeClr val="accent2"/>
                </a:solidFill>
                <a:latin typeface="+mn-lt"/>
              </a:rPr>
              <a:t>Des pec pluridisciplinaires notamment pour les </a:t>
            </a:r>
            <a:r>
              <a:rPr lang="fr-FR" sz="2200" dirty="0" err="1" smtClean="0">
                <a:solidFill>
                  <a:schemeClr val="accent2"/>
                </a:solidFill>
                <a:latin typeface="+mn-lt"/>
              </a:rPr>
              <a:t>polypathologiques</a:t>
            </a:r>
            <a:r>
              <a:rPr lang="fr-FR" sz="2200" dirty="0" smtClean="0">
                <a:solidFill>
                  <a:schemeClr val="accent2"/>
                </a:solidFill>
                <a:latin typeface="+mn-lt"/>
              </a:rPr>
              <a:t> et maladies chroniques</a:t>
            </a:r>
          </a:p>
          <a:p>
            <a:pPr marL="993775" lvl="3" indent="-357188" algn="just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fr-FR" sz="2200" dirty="0" smtClean="0">
                <a:solidFill>
                  <a:schemeClr val="accent2"/>
                </a:solidFill>
                <a:latin typeface="+mn-lt"/>
              </a:rPr>
              <a:t>Entre acteurs  (MG/Néphrologue/paramédicaux) et intra acteurs</a:t>
            </a:r>
          </a:p>
          <a:p>
            <a:pPr marL="993775" lvl="3" indent="-357188" algn="just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fr-FR" sz="2200" dirty="0" smtClean="0">
                <a:solidFill>
                  <a:schemeClr val="accent2"/>
                </a:solidFill>
                <a:latin typeface="+mn-lt"/>
              </a:rPr>
              <a:t>Améliorer l’information (DMP, lettre de liaison ES-Ville)</a:t>
            </a:r>
          </a:p>
          <a:p>
            <a:pPr marL="993775" lvl="3" indent="-357188" algn="just"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</a:pPr>
            <a:r>
              <a:rPr lang="fr-FR" sz="2200" dirty="0" smtClean="0">
                <a:solidFill>
                  <a:schemeClr val="accent2"/>
                </a:solidFill>
                <a:latin typeface="+mn-lt"/>
              </a:rPr>
              <a:t>Services de coordination</a:t>
            </a:r>
          </a:p>
          <a:p>
            <a:pPr marL="536575" lvl="2" indent="-357188" algn="just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fr-FR" sz="2200" b="1" dirty="0" smtClean="0">
                <a:solidFill>
                  <a:schemeClr val="accent2"/>
                </a:solidFill>
                <a:latin typeface="+mn-lt"/>
              </a:rPr>
              <a:t>Coopérations</a:t>
            </a:r>
            <a:r>
              <a:rPr lang="fr-FR" sz="2200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fr-FR" sz="2200" b="1" dirty="0" smtClean="0">
                <a:solidFill>
                  <a:schemeClr val="accent2"/>
                </a:solidFill>
                <a:latin typeface="+mn-lt"/>
              </a:rPr>
              <a:t>entre PS / structures </a:t>
            </a:r>
          </a:p>
          <a:p>
            <a:pPr marL="536575" lvl="2" indent="-357188" algn="just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fr-FR" sz="2200" b="1" dirty="0" smtClean="0">
                <a:solidFill>
                  <a:schemeClr val="accent2"/>
                </a:solidFill>
                <a:latin typeface="+mn-lt"/>
              </a:rPr>
              <a:t>Exemple de quelques parcours les plus prégnants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16496" y="404664"/>
            <a:ext cx="8914312" cy="1142628"/>
          </a:xfrm>
        </p:spPr>
        <p:txBody>
          <a:bodyPr/>
          <a:lstStyle/>
          <a:p>
            <a:pPr algn="l"/>
            <a:r>
              <a:rPr lang="fr-FR" sz="3200" b="1" dirty="0" smtClean="0">
                <a:solidFill>
                  <a:srgbClr val="AD006D"/>
                </a:solidFill>
                <a:latin typeface="+mj-lt"/>
              </a:rPr>
              <a:t>Axes structurant le SRS</a:t>
            </a:r>
            <a:endParaRPr lang="fr-FR" sz="3200" b="1" dirty="0">
              <a:solidFill>
                <a:srgbClr val="AD006D"/>
              </a:solidFill>
              <a:latin typeface="+mj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62524" y="1052736"/>
            <a:ext cx="9049005" cy="5073268"/>
          </a:xfrm>
        </p:spPr>
        <p:txBody>
          <a:bodyPr/>
          <a:lstStyle/>
          <a:p>
            <a:pPr marL="762000" lvl="1" indent="-361950" algn="just">
              <a:spcBef>
                <a:spcPts val="0"/>
              </a:spcBef>
              <a:spcAft>
                <a:spcPts val="0"/>
              </a:spcAft>
              <a:buNone/>
            </a:pPr>
            <a:endParaRPr lang="fr-FR" sz="2400" dirty="0" smtClean="0">
              <a:solidFill>
                <a:schemeClr val="accent2"/>
              </a:solidFill>
              <a:latin typeface="+mn-lt"/>
            </a:endParaRPr>
          </a:p>
          <a:p>
            <a:pPr marL="762000" lvl="1" indent="-361950" algn="just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endParaRPr lang="fr-FR" sz="2400" dirty="0" smtClean="0">
              <a:solidFill>
                <a:schemeClr val="accent2"/>
              </a:solidFill>
              <a:latin typeface="+mn-lt"/>
            </a:endParaRPr>
          </a:p>
          <a:p>
            <a:pPr marL="762000" lvl="1" indent="-361950" algn="just">
              <a:spcBef>
                <a:spcPts val="0"/>
              </a:spcBef>
              <a:spcAft>
                <a:spcPts val="0"/>
              </a:spcAft>
              <a:buNone/>
            </a:pPr>
            <a:endParaRPr lang="fr-FR" sz="2200" dirty="0" smtClean="0">
              <a:solidFill>
                <a:schemeClr val="accent2"/>
              </a:solidFill>
              <a:latin typeface="+mn-lt"/>
            </a:endParaRPr>
          </a:p>
          <a:p>
            <a:pPr marL="1790700" lvl="1" indent="0" algn="just">
              <a:spcBef>
                <a:spcPts val="0"/>
              </a:spcBef>
              <a:buNone/>
            </a:pPr>
            <a:endParaRPr lang="fr-FR" sz="2400" dirty="0" smtClean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>
          <a:xfrm>
            <a:off x="428498" y="980728"/>
            <a:ext cx="9283031" cy="5145276"/>
          </a:xfrm>
          <a:prstGeom prst="rect">
            <a:avLst/>
          </a:prstGeom>
        </p:spPr>
        <p:txBody>
          <a:bodyPr lIns="64216" tIns="32108" rIns="64216" bIns="32108"/>
          <a:lstStyle/>
          <a:p>
            <a:pPr marL="358775" lvl="1" indent="-358775" algn="just" defTabSz="909638" eaLnBrk="0" hangingPunct="0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fr-FR" sz="2200" b="1" kern="0" dirty="0" smtClean="0">
                <a:solidFill>
                  <a:schemeClr val="accent2"/>
                </a:solidFill>
                <a:latin typeface="+mn-lt"/>
                <a:cs typeface="ＭＳ Ｐゴシック"/>
              </a:rPr>
              <a:t>Impacts sur les acteurs : Laboratoires biologie médicale</a:t>
            </a:r>
          </a:p>
          <a:p>
            <a:pPr marL="536575" lvl="2" indent="-357188" algn="just"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Ø"/>
            </a:pPr>
            <a:r>
              <a:rPr lang="fr-FR" sz="2200" dirty="0" smtClean="0">
                <a:solidFill>
                  <a:schemeClr val="accent2"/>
                </a:solidFill>
              </a:rPr>
              <a:t>Regroupement et accréditation des LBM</a:t>
            </a:r>
          </a:p>
          <a:p>
            <a:pPr marL="536575" lvl="2" indent="-357188" algn="just"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Ø"/>
            </a:pPr>
            <a:r>
              <a:rPr lang="fr-FR" sz="2200" dirty="0" smtClean="0">
                <a:solidFill>
                  <a:schemeClr val="accent2"/>
                </a:solidFill>
              </a:rPr>
              <a:t>Contribution à la PDS et réponse à l’urgence</a:t>
            </a:r>
          </a:p>
          <a:p>
            <a:pPr marL="536575" lvl="2" indent="-357188" algn="just"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Ø"/>
            </a:pPr>
            <a:r>
              <a:rPr lang="fr-FR" sz="2200" dirty="0" smtClean="0">
                <a:solidFill>
                  <a:schemeClr val="accent2"/>
                </a:solidFill>
              </a:rPr>
              <a:t>Organisation territoriale de l’offre en biologie médicale et favoriser les coopérations</a:t>
            </a:r>
          </a:p>
          <a:p>
            <a:pPr marL="536575" lvl="2" indent="-357188" algn="just"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Ø"/>
            </a:pPr>
            <a:r>
              <a:rPr lang="fr-FR" sz="2200" dirty="0" smtClean="0">
                <a:solidFill>
                  <a:schemeClr val="accent2"/>
                </a:solidFill>
              </a:rPr>
              <a:t>Promouvoir dialogue entre biologistes et cliniciens</a:t>
            </a:r>
          </a:p>
          <a:p>
            <a:pPr marL="536575" lvl="2" indent="-357188" algn="just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fr-FR" sz="2200" dirty="0" smtClean="0">
                <a:solidFill>
                  <a:schemeClr val="accent2"/>
                </a:solidFill>
              </a:rPr>
              <a:t>Accompagner les évolutions RH et innovations</a:t>
            </a:r>
          </a:p>
          <a:p>
            <a:pPr marL="1790700" lvl="1" indent="0" algn="just">
              <a:spcBef>
                <a:spcPts val="0"/>
              </a:spcBef>
              <a:buNone/>
            </a:pPr>
            <a:endParaRPr lang="fr-FR" sz="2200" dirty="0" smtClean="0">
              <a:solidFill>
                <a:schemeClr val="accent2"/>
              </a:solidFill>
            </a:endParaRPr>
          </a:p>
          <a:p>
            <a:pPr marL="993775" lvl="3" indent="-357188" algn="just"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</a:pPr>
            <a:endParaRPr lang="fr-FR" sz="2200" dirty="0" smtClean="0">
              <a:solidFill>
                <a:schemeClr val="accent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13125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 bwMode="auto">
          <a:xfrm>
            <a:off x="728663" y="2517775"/>
            <a:ext cx="8915400" cy="1112838"/>
          </a:xfrm>
          <a:solidFill>
            <a:srgbClr val="1E1E60"/>
          </a:solidFill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sz="3500" dirty="0" smtClean="0">
                <a:solidFill>
                  <a:schemeClr val="bg1"/>
                </a:solidFill>
              </a:rPr>
              <a:t>Planification et mise en œuvre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eur droit 1"/>
          <p:cNvCxnSpPr/>
          <p:nvPr/>
        </p:nvCxnSpPr>
        <p:spPr>
          <a:xfrm>
            <a:off x="1712640" y="692696"/>
            <a:ext cx="42005" cy="5436048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43"/>
          <p:cNvSpPr txBox="1">
            <a:spLocks noChangeArrowheads="1"/>
          </p:cNvSpPr>
          <p:nvPr/>
        </p:nvSpPr>
        <p:spPr bwMode="auto">
          <a:xfrm>
            <a:off x="776536" y="764704"/>
            <a:ext cx="663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0">
            <a:spAutoFit/>
          </a:bodyPr>
          <a:lstStyle/>
          <a:p>
            <a:pPr algn="ctr"/>
            <a:r>
              <a:rPr lang="fr-FR" sz="1400" dirty="0" smtClean="0"/>
              <a:t> Mars 2016</a:t>
            </a:r>
            <a:endParaRPr lang="fr-FR" sz="1400" dirty="0"/>
          </a:p>
        </p:txBody>
      </p:sp>
      <p:sp>
        <p:nvSpPr>
          <p:cNvPr id="5" name="ZoneTexte 43"/>
          <p:cNvSpPr txBox="1">
            <a:spLocks noChangeArrowheads="1"/>
          </p:cNvSpPr>
          <p:nvPr/>
        </p:nvSpPr>
        <p:spPr bwMode="auto">
          <a:xfrm>
            <a:off x="8553400" y="764704"/>
            <a:ext cx="780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/>
            <a:r>
              <a:rPr lang="fr-FR" sz="1400" dirty="0" smtClean="0"/>
              <a:t> </a:t>
            </a:r>
            <a:r>
              <a:rPr lang="fr-FR" sz="1400" dirty="0" err="1" smtClean="0"/>
              <a:t>Déc</a:t>
            </a:r>
            <a:r>
              <a:rPr lang="fr-FR" sz="1400" dirty="0" smtClean="0"/>
              <a:t> </a:t>
            </a:r>
          </a:p>
          <a:p>
            <a:pPr algn="ctr"/>
            <a:r>
              <a:rPr lang="fr-FR" sz="1400" dirty="0" smtClean="0"/>
              <a:t>2017</a:t>
            </a:r>
            <a:endParaRPr lang="fr-FR" sz="1400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2720752" y="764704"/>
            <a:ext cx="48005" cy="536404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43"/>
          <p:cNvSpPr txBox="1">
            <a:spLocks noChangeArrowheads="1"/>
          </p:cNvSpPr>
          <p:nvPr/>
        </p:nvSpPr>
        <p:spPr bwMode="auto">
          <a:xfrm>
            <a:off x="1712640" y="764704"/>
            <a:ext cx="780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/>
            <a:r>
              <a:rPr lang="fr-FR" sz="1000" dirty="0" smtClean="0"/>
              <a:t> </a:t>
            </a:r>
            <a:r>
              <a:rPr lang="fr-FR" sz="1400" dirty="0" smtClean="0"/>
              <a:t>Juin</a:t>
            </a:r>
          </a:p>
          <a:p>
            <a:pPr algn="ctr"/>
            <a:r>
              <a:rPr lang="fr-FR" sz="1400" dirty="0" smtClean="0"/>
              <a:t>2016</a:t>
            </a:r>
            <a:endParaRPr lang="fr-FR" sz="1400" dirty="0"/>
          </a:p>
        </p:txBody>
      </p:sp>
      <p:cxnSp>
        <p:nvCxnSpPr>
          <p:cNvPr id="8" name="Connecteur droit 7"/>
          <p:cNvCxnSpPr/>
          <p:nvPr/>
        </p:nvCxnSpPr>
        <p:spPr>
          <a:xfrm flipH="1">
            <a:off x="3860880" y="836712"/>
            <a:ext cx="12000" cy="5292032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43"/>
          <p:cNvSpPr txBox="1">
            <a:spLocks noChangeArrowheads="1"/>
          </p:cNvSpPr>
          <p:nvPr/>
        </p:nvSpPr>
        <p:spPr bwMode="auto">
          <a:xfrm>
            <a:off x="2792760" y="764704"/>
            <a:ext cx="780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/>
            <a:r>
              <a:rPr lang="fr-FR" sz="1000" dirty="0" smtClean="0"/>
              <a:t> </a:t>
            </a:r>
            <a:r>
              <a:rPr lang="fr-FR" sz="1400" dirty="0" smtClean="0"/>
              <a:t>Sept</a:t>
            </a:r>
          </a:p>
          <a:p>
            <a:pPr algn="ctr"/>
            <a:r>
              <a:rPr lang="fr-FR" sz="1400" dirty="0" smtClean="0"/>
              <a:t>2016</a:t>
            </a:r>
            <a:endParaRPr lang="fr-FR" sz="1400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5025008" y="764704"/>
            <a:ext cx="6001" cy="536404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43"/>
          <p:cNvSpPr txBox="1">
            <a:spLocks noChangeArrowheads="1"/>
          </p:cNvSpPr>
          <p:nvPr/>
        </p:nvSpPr>
        <p:spPr bwMode="auto">
          <a:xfrm>
            <a:off x="4016896" y="764704"/>
            <a:ext cx="780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/>
            <a:r>
              <a:rPr lang="fr-FR" sz="1400" dirty="0" smtClean="0"/>
              <a:t> </a:t>
            </a:r>
            <a:r>
              <a:rPr lang="fr-FR" sz="1400" dirty="0" err="1" smtClean="0"/>
              <a:t>Déc</a:t>
            </a:r>
            <a:endParaRPr lang="fr-FR" sz="1400" dirty="0" smtClean="0"/>
          </a:p>
          <a:p>
            <a:pPr algn="ctr"/>
            <a:r>
              <a:rPr lang="fr-FR" sz="1400" dirty="0" smtClean="0"/>
              <a:t>2016</a:t>
            </a:r>
            <a:endParaRPr lang="fr-FR" sz="1400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6249144" y="764704"/>
            <a:ext cx="30003" cy="536404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43"/>
          <p:cNvSpPr txBox="1">
            <a:spLocks noChangeArrowheads="1"/>
          </p:cNvSpPr>
          <p:nvPr/>
        </p:nvSpPr>
        <p:spPr bwMode="auto">
          <a:xfrm>
            <a:off x="5241032" y="764704"/>
            <a:ext cx="780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/>
            <a:r>
              <a:rPr lang="fr-FR" sz="1000" dirty="0" smtClean="0"/>
              <a:t> </a:t>
            </a:r>
            <a:r>
              <a:rPr lang="fr-FR" sz="1400" dirty="0" smtClean="0"/>
              <a:t>Mars</a:t>
            </a:r>
          </a:p>
          <a:p>
            <a:pPr algn="ctr"/>
            <a:r>
              <a:rPr lang="fr-FR" sz="1400" dirty="0" smtClean="0"/>
              <a:t>2017</a:t>
            </a:r>
            <a:endParaRPr lang="fr-FR" sz="1400" dirty="0"/>
          </a:p>
        </p:txBody>
      </p:sp>
      <p:cxnSp>
        <p:nvCxnSpPr>
          <p:cNvPr id="14" name="Connecteur droit 13"/>
          <p:cNvCxnSpPr/>
          <p:nvPr/>
        </p:nvCxnSpPr>
        <p:spPr>
          <a:xfrm>
            <a:off x="7401272" y="764704"/>
            <a:ext cx="48005" cy="536404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43"/>
          <p:cNvSpPr txBox="1">
            <a:spLocks noChangeArrowheads="1"/>
          </p:cNvSpPr>
          <p:nvPr/>
        </p:nvSpPr>
        <p:spPr bwMode="auto">
          <a:xfrm>
            <a:off x="6393160" y="764704"/>
            <a:ext cx="780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/>
            <a:r>
              <a:rPr lang="fr-FR" sz="1000" dirty="0" smtClean="0"/>
              <a:t> </a:t>
            </a:r>
            <a:r>
              <a:rPr lang="fr-FR" sz="1400" dirty="0" smtClean="0"/>
              <a:t>Juin</a:t>
            </a:r>
          </a:p>
          <a:p>
            <a:pPr algn="ctr"/>
            <a:r>
              <a:rPr lang="fr-FR" sz="1400" dirty="0" smtClean="0"/>
              <a:t>2017</a:t>
            </a:r>
            <a:endParaRPr lang="fr-FR" sz="1400" dirty="0"/>
          </a:p>
        </p:txBody>
      </p:sp>
      <p:cxnSp>
        <p:nvCxnSpPr>
          <p:cNvPr id="16" name="Connecteur droit 15"/>
          <p:cNvCxnSpPr/>
          <p:nvPr/>
        </p:nvCxnSpPr>
        <p:spPr>
          <a:xfrm>
            <a:off x="8481392" y="692696"/>
            <a:ext cx="60007" cy="5436048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43"/>
          <p:cNvSpPr txBox="1">
            <a:spLocks noChangeArrowheads="1"/>
          </p:cNvSpPr>
          <p:nvPr/>
        </p:nvSpPr>
        <p:spPr bwMode="auto">
          <a:xfrm>
            <a:off x="7545288" y="764704"/>
            <a:ext cx="780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/>
            <a:r>
              <a:rPr lang="fr-FR" sz="1000" dirty="0" smtClean="0"/>
              <a:t> </a:t>
            </a:r>
            <a:r>
              <a:rPr lang="fr-FR" sz="1400" dirty="0" smtClean="0"/>
              <a:t>Sept</a:t>
            </a:r>
          </a:p>
          <a:p>
            <a:pPr algn="ctr"/>
            <a:r>
              <a:rPr lang="fr-FR" sz="1400" dirty="0" smtClean="0"/>
              <a:t>2017</a:t>
            </a:r>
            <a:endParaRPr lang="fr-FR" sz="1400" dirty="0"/>
          </a:p>
        </p:txBody>
      </p:sp>
      <p:sp>
        <p:nvSpPr>
          <p:cNvPr id="18" name="Pentagone 17"/>
          <p:cNvSpPr/>
          <p:nvPr/>
        </p:nvSpPr>
        <p:spPr>
          <a:xfrm>
            <a:off x="0" y="1484785"/>
            <a:ext cx="5070563" cy="288031"/>
          </a:xfrm>
          <a:prstGeom prst="homePlate">
            <a:avLst>
              <a:gd name="adj" fmla="val 73952"/>
            </a:avLst>
          </a:prstGeom>
          <a:gradFill>
            <a:gsLst>
              <a:gs pos="0">
                <a:schemeClr val="accent3">
                  <a:shade val="47500"/>
                  <a:satMod val="137000"/>
                </a:schemeClr>
              </a:gs>
              <a:gs pos="100000">
                <a:schemeClr val="bg1"/>
              </a:gs>
              <a:gs pos="100000">
                <a:schemeClr val="accent3">
                  <a:shade val="98000"/>
                  <a:satMod val="137000"/>
                </a:schemeClr>
              </a:gs>
            </a:gsLst>
            <a:lin ang="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200" dirty="0" smtClean="0"/>
              <a:t>Evaluation PRS 1</a:t>
            </a:r>
            <a:endParaRPr lang="fr-FR" sz="1200" dirty="0"/>
          </a:p>
        </p:txBody>
      </p:sp>
      <p:sp>
        <p:nvSpPr>
          <p:cNvPr id="23" name="Pentagone 22"/>
          <p:cNvSpPr/>
          <p:nvPr/>
        </p:nvSpPr>
        <p:spPr>
          <a:xfrm>
            <a:off x="350489" y="2060848"/>
            <a:ext cx="2847451" cy="360040"/>
          </a:xfrm>
          <a:prstGeom prst="homePlate">
            <a:avLst>
              <a:gd name="adj" fmla="val 82776"/>
            </a:avLst>
          </a:prstGeom>
          <a:gradFill flip="none" rotWithShape="1">
            <a:gsLst>
              <a:gs pos="0">
                <a:schemeClr val="bg1">
                  <a:alpha val="11000"/>
                </a:schemeClr>
              </a:gs>
              <a:gs pos="100000">
                <a:srgbClr val="FFC000"/>
              </a:gs>
              <a:gs pos="100000">
                <a:schemeClr val="accent2">
                  <a:shade val="98000"/>
                  <a:satMod val="137000"/>
                </a:schemeClr>
              </a:gs>
            </a:gsLst>
            <a:lin ang="0" scaled="1"/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200" b="1" dirty="0" smtClean="0">
                <a:solidFill>
                  <a:schemeClr val="tx1"/>
                </a:solidFill>
              </a:rPr>
              <a:t>Définition des Territoires de DS</a:t>
            </a:r>
            <a:endParaRPr lang="fr-FR" sz="1200" b="1" dirty="0">
              <a:solidFill>
                <a:schemeClr val="tx1"/>
              </a:solidFill>
            </a:endParaRPr>
          </a:p>
        </p:txBody>
      </p:sp>
      <p:sp>
        <p:nvSpPr>
          <p:cNvPr id="49" name="Titre 1"/>
          <p:cNvSpPr txBox="1">
            <a:spLocks/>
          </p:cNvSpPr>
          <p:nvPr/>
        </p:nvSpPr>
        <p:spPr>
          <a:xfrm>
            <a:off x="344488" y="260648"/>
            <a:ext cx="9179525" cy="504230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  <a:defRPr/>
            </a:pPr>
            <a:r>
              <a:rPr lang="fr-FR" sz="2400" b="1" dirty="0" smtClean="0">
                <a:solidFill>
                  <a:srgbClr val="AD006D"/>
                </a:solidFill>
                <a:latin typeface="+mj-lt"/>
                <a:ea typeface="+mj-ea"/>
                <a:cs typeface="+mj-cs"/>
              </a:rPr>
              <a:t>Grands jalons</a:t>
            </a:r>
          </a:p>
        </p:txBody>
      </p:sp>
      <p:sp>
        <p:nvSpPr>
          <p:cNvPr id="56" name="Pentagone 55"/>
          <p:cNvSpPr/>
          <p:nvPr/>
        </p:nvSpPr>
        <p:spPr>
          <a:xfrm>
            <a:off x="1520619" y="2636912"/>
            <a:ext cx="4992555" cy="360040"/>
          </a:xfrm>
          <a:prstGeom prst="homePlate">
            <a:avLst>
              <a:gd name="adj" fmla="val 76787"/>
            </a:avLst>
          </a:prstGeom>
          <a:gradFill flip="none" rotWithShape="1">
            <a:gsLst>
              <a:gs pos="0">
                <a:schemeClr val="bg1"/>
              </a:gs>
              <a:gs pos="18000">
                <a:schemeClr val="accent1">
                  <a:shade val="69000"/>
                  <a:satMod val="137000"/>
                  <a:alpha val="82000"/>
                </a:schemeClr>
              </a:gs>
              <a:gs pos="5000">
                <a:schemeClr val="bg1"/>
              </a:gs>
            </a:gsLst>
            <a:lin ang="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200" b="1" dirty="0" smtClean="0">
                <a:solidFill>
                  <a:schemeClr val="tx1"/>
                </a:solidFill>
              </a:rPr>
              <a:t>Evaluation des besoins et des réponses aux besoins</a:t>
            </a:r>
            <a:endParaRPr lang="fr-FR" sz="1200" b="1" dirty="0">
              <a:solidFill>
                <a:schemeClr val="tx1"/>
              </a:solidFill>
            </a:endParaRPr>
          </a:p>
        </p:txBody>
      </p:sp>
      <p:sp>
        <p:nvSpPr>
          <p:cNvPr id="64" name="ZoneTexte 43"/>
          <p:cNvSpPr txBox="1">
            <a:spLocks noChangeArrowheads="1"/>
          </p:cNvSpPr>
          <p:nvPr/>
        </p:nvSpPr>
        <p:spPr bwMode="auto">
          <a:xfrm>
            <a:off x="3158801" y="2132856"/>
            <a:ext cx="70207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800" dirty="0" smtClean="0"/>
              <a:t>30/09</a:t>
            </a:r>
            <a:endParaRPr lang="fr-FR" sz="800" dirty="0"/>
          </a:p>
        </p:txBody>
      </p:sp>
      <p:sp>
        <p:nvSpPr>
          <p:cNvPr id="63" name="Organigramme : Fusion 62"/>
          <p:cNvSpPr/>
          <p:nvPr/>
        </p:nvSpPr>
        <p:spPr>
          <a:xfrm>
            <a:off x="9321485" y="764704"/>
            <a:ext cx="234026" cy="216024"/>
          </a:xfrm>
          <a:prstGeom prst="flowChartMerge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 smtClean="0">
              <a:solidFill>
                <a:schemeClr val="tx2"/>
              </a:solidFill>
            </a:endParaRPr>
          </a:p>
        </p:txBody>
      </p:sp>
      <p:cxnSp>
        <p:nvCxnSpPr>
          <p:cNvPr id="80" name="Connecteur droit 79"/>
          <p:cNvCxnSpPr/>
          <p:nvPr/>
        </p:nvCxnSpPr>
        <p:spPr>
          <a:xfrm>
            <a:off x="9438498" y="980728"/>
            <a:ext cx="0" cy="4320480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ZoneTexte 43"/>
          <p:cNvSpPr txBox="1">
            <a:spLocks noChangeArrowheads="1"/>
          </p:cNvSpPr>
          <p:nvPr/>
        </p:nvSpPr>
        <p:spPr bwMode="auto">
          <a:xfrm>
            <a:off x="8920236" y="332656"/>
            <a:ext cx="9857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800" dirty="0" smtClean="0"/>
              <a:t>01/01/2018</a:t>
            </a:r>
          </a:p>
          <a:p>
            <a:pPr algn="ctr"/>
            <a:r>
              <a:rPr lang="fr-FR" sz="800" dirty="0" smtClean="0"/>
              <a:t>Arrêt des PRS2</a:t>
            </a:r>
            <a:endParaRPr lang="fr-FR" sz="800" dirty="0"/>
          </a:p>
        </p:txBody>
      </p:sp>
      <p:sp>
        <p:nvSpPr>
          <p:cNvPr id="92" name="Chevron 91"/>
          <p:cNvSpPr/>
          <p:nvPr/>
        </p:nvSpPr>
        <p:spPr>
          <a:xfrm>
            <a:off x="5616624" y="1484785"/>
            <a:ext cx="546061" cy="288031"/>
          </a:xfrm>
          <a:prstGeom prst="chevron">
            <a:avLst>
              <a:gd name="adj" fmla="val 71564"/>
            </a:avLst>
          </a:prstGeom>
          <a:gradFill>
            <a:gsLst>
              <a:gs pos="0">
                <a:schemeClr val="bg1"/>
              </a:gs>
              <a:gs pos="100000">
                <a:schemeClr val="bg1"/>
              </a:gs>
              <a:gs pos="100000">
                <a:schemeClr val="accent3">
                  <a:shade val="98000"/>
                  <a:satMod val="137000"/>
                </a:schemeClr>
              </a:gs>
            </a:gsLst>
            <a:lin ang="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 smtClean="0">
              <a:solidFill>
                <a:schemeClr val="lt1"/>
              </a:solidFill>
            </a:endParaRPr>
          </a:p>
        </p:txBody>
      </p:sp>
      <p:sp>
        <p:nvSpPr>
          <p:cNvPr id="93" name="Chevron 92"/>
          <p:cNvSpPr/>
          <p:nvPr/>
        </p:nvSpPr>
        <p:spPr>
          <a:xfrm>
            <a:off x="6162685" y="1484785"/>
            <a:ext cx="546061" cy="288031"/>
          </a:xfrm>
          <a:prstGeom prst="chevron">
            <a:avLst>
              <a:gd name="adj" fmla="val 71564"/>
            </a:avLst>
          </a:prstGeom>
          <a:gradFill>
            <a:gsLst>
              <a:gs pos="0">
                <a:schemeClr val="bg1"/>
              </a:gs>
              <a:gs pos="100000">
                <a:schemeClr val="bg1"/>
              </a:gs>
              <a:gs pos="100000">
                <a:schemeClr val="accent3">
                  <a:shade val="98000"/>
                  <a:satMod val="137000"/>
                </a:schemeClr>
              </a:gs>
            </a:gsLst>
            <a:lin ang="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 smtClean="0">
              <a:solidFill>
                <a:schemeClr val="lt1"/>
              </a:solidFill>
            </a:endParaRPr>
          </a:p>
        </p:txBody>
      </p:sp>
      <p:sp>
        <p:nvSpPr>
          <p:cNvPr id="94" name="Chevron 93"/>
          <p:cNvSpPr/>
          <p:nvPr/>
        </p:nvSpPr>
        <p:spPr>
          <a:xfrm>
            <a:off x="5070563" y="1484785"/>
            <a:ext cx="546061" cy="288031"/>
          </a:xfrm>
          <a:prstGeom prst="chevron">
            <a:avLst>
              <a:gd name="adj" fmla="val 71564"/>
            </a:avLst>
          </a:prstGeom>
          <a:gradFill>
            <a:gsLst>
              <a:gs pos="0">
                <a:schemeClr val="bg1"/>
              </a:gs>
              <a:gs pos="100000">
                <a:schemeClr val="bg1"/>
              </a:gs>
              <a:gs pos="100000">
                <a:schemeClr val="accent3">
                  <a:shade val="98000"/>
                  <a:satMod val="137000"/>
                </a:schemeClr>
              </a:gs>
            </a:gsLst>
            <a:lin ang="0" scaled="0"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 smtClean="0">
              <a:solidFill>
                <a:schemeClr val="lt1"/>
              </a:solidFill>
            </a:endParaRPr>
          </a:p>
        </p:txBody>
      </p:sp>
      <p:sp>
        <p:nvSpPr>
          <p:cNvPr id="99" name="Organigramme : Décision 98"/>
          <p:cNvSpPr/>
          <p:nvPr/>
        </p:nvSpPr>
        <p:spPr>
          <a:xfrm>
            <a:off x="3236809" y="2132856"/>
            <a:ext cx="78009" cy="216024"/>
          </a:xfrm>
          <a:prstGeom prst="flowChartDecision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000" dirty="0" smtClean="0">
              <a:solidFill>
                <a:schemeClr val="tx2"/>
              </a:solidFill>
            </a:endParaRPr>
          </a:p>
        </p:txBody>
      </p:sp>
      <p:grpSp>
        <p:nvGrpSpPr>
          <p:cNvPr id="4" name="Groupe 130"/>
          <p:cNvGrpSpPr/>
          <p:nvPr/>
        </p:nvGrpSpPr>
        <p:grpSpPr>
          <a:xfrm>
            <a:off x="4874991" y="1988841"/>
            <a:ext cx="1638182" cy="461665"/>
            <a:chOff x="4499992" y="1988840"/>
            <a:chExt cx="1512168" cy="461665"/>
          </a:xfrm>
        </p:grpSpPr>
        <p:sp>
          <p:nvSpPr>
            <p:cNvPr id="86" name="ZoneTexte 43"/>
            <p:cNvSpPr txBox="1">
              <a:spLocks noChangeArrowheads="1"/>
            </p:cNvSpPr>
            <p:nvPr/>
          </p:nvSpPr>
          <p:spPr bwMode="auto">
            <a:xfrm>
              <a:off x="4499992" y="1988840"/>
              <a:ext cx="1512168" cy="461665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sz="800" dirty="0" smtClean="0"/>
                <a:t>01/01/2017</a:t>
              </a:r>
            </a:p>
            <a:p>
              <a:pPr algn="ctr"/>
              <a:r>
                <a:rPr lang="fr-FR" sz="800" dirty="0" smtClean="0"/>
                <a:t>Installation des Conseils territoriaux de santé</a:t>
              </a:r>
              <a:endParaRPr lang="fr-FR" sz="800" dirty="0"/>
            </a:p>
          </p:txBody>
        </p:sp>
        <p:sp>
          <p:nvSpPr>
            <p:cNvPr id="100" name="Organigramme : Décision 99"/>
            <p:cNvSpPr/>
            <p:nvPr/>
          </p:nvSpPr>
          <p:spPr>
            <a:xfrm>
              <a:off x="4572000" y="2132856"/>
              <a:ext cx="72008" cy="216024"/>
            </a:xfrm>
            <a:prstGeom prst="flowChartDecision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000" dirty="0" smtClean="0">
                <a:solidFill>
                  <a:schemeClr val="tx2"/>
                </a:solidFill>
              </a:endParaRPr>
            </a:p>
          </p:txBody>
        </p:sp>
      </p:grpSp>
      <p:sp>
        <p:nvSpPr>
          <p:cNvPr id="101" name="Chevron 100"/>
          <p:cNvSpPr/>
          <p:nvPr/>
        </p:nvSpPr>
        <p:spPr>
          <a:xfrm>
            <a:off x="6513173" y="2636912"/>
            <a:ext cx="546061" cy="360040"/>
          </a:xfrm>
          <a:prstGeom prst="chevron">
            <a:avLst>
              <a:gd name="adj" fmla="val 71564"/>
            </a:avLst>
          </a:prstGeom>
          <a:gradFill flip="none" rotWithShape="1">
            <a:gsLst>
              <a:gs pos="60000">
                <a:schemeClr val="accent1"/>
              </a:gs>
              <a:gs pos="0">
                <a:schemeClr val="bg1"/>
              </a:gs>
            </a:gsLst>
            <a:lin ang="108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200" dirty="0" smtClean="0"/>
          </a:p>
        </p:txBody>
      </p:sp>
      <p:sp>
        <p:nvSpPr>
          <p:cNvPr id="102" name="Flèche courbée vers la droite 101"/>
          <p:cNvSpPr/>
          <p:nvPr/>
        </p:nvSpPr>
        <p:spPr>
          <a:xfrm>
            <a:off x="3782870" y="1628800"/>
            <a:ext cx="390043" cy="1080120"/>
          </a:xfrm>
          <a:prstGeom prst="curvedRightArrow">
            <a:avLst/>
          </a:prstGeom>
          <a:gradFill>
            <a:gsLst>
              <a:gs pos="0">
                <a:schemeClr val="accent6"/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000" dirty="0" smtClean="0">
              <a:solidFill>
                <a:schemeClr val="tx2"/>
              </a:solidFill>
            </a:endParaRPr>
          </a:p>
        </p:txBody>
      </p:sp>
      <p:sp>
        <p:nvSpPr>
          <p:cNvPr id="103" name="Flèche courbée vers la droite 102"/>
          <p:cNvSpPr/>
          <p:nvPr/>
        </p:nvSpPr>
        <p:spPr>
          <a:xfrm rot="10800000">
            <a:off x="4250922" y="1628800"/>
            <a:ext cx="390043" cy="1008112"/>
          </a:xfrm>
          <a:prstGeom prst="curvedRightArrow">
            <a:avLst/>
          </a:prstGeom>
          <a:gradFill>
            <a:gsLst>
              <a:gs pos="0">
                <a:schemeClr val="accent6"/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000" dirty="0" smtClean="0">
              <a:solidFill>
                <a:schemeClr val="tx2"/>
              </a:solidFill>
            </a:endParaRPr>
          </a:p>
        </p:txBody>
      </p:sp>
      <p:sp>
        <p:nvSpPr>
          <p:cNvPr id="122" name="Flèche vers le bas 121"/>
          <p:cNvSpPr/>
          <p:nvPr/>
        </p:nvSpPr>
        <p:spPr>
          <a:xfrm>
            <a:off x="4016896" y="3068960"/>
            <a:ext cx="468052" cy="432048"/>
          </a:xfrm>
          <a:prstGeom prst="downArrow">
            <a:avLst/>
          </a:prstGeom>
          <a:gradFill flip="none" rotWithShape="1">
            <a:gsLst>
              <a:gs pos="0">
                <a:schemeClr val="bg1"/>
              </a:gs>
              <a:gs pos="18000">
                <a:schemeClr val="accent1">
                  <a:shade val="69000"/>
                  <a:satMod val="137000"/>
                  <a:alpha val="35000"/>
                </a:schemeClr>
              </a:gs>
              <a:gs pos="5000">
                <a:schemeClr val="bg1"/>
              </a:gs>
            </a:gsLst>
            <a:lin ang="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200" dirty="0" smtClean="0">
              <a:solidFill>
                <a:schemeClr val="lt1"/>
              </a:solidFill>
            </a:endParaRPr>
          </a:p>
        </p:txBody>
      </p:sp>
      <p:grpSp>
        <p:nvGrpSpPr>
          <p:cNvPr id="19" name="Groupe 129"/>
          <p:cNvGrpSpPr/>
          <p:nvPr/>
        </p:nvGrpSpPr>
        <p:grpSpPr>
          <a:xfrm>
            <a:off x="2924775" y="3068960"/>
            <a:ext cx="6474719" cy="2232248"/>
            <a:chOff x="2627784" y="2348880"/>
            <a:chExt cx="5976664" cy="2232248"/>
          </a:xfrm>
        </p:grpSpPr>
        <p:sp>
          <p:nvSpPr>
            <p:cNvPr id="129" name="Pentagone 128"/>
            <p:cNvSpPr/>
            <p:nvPr/>
          </p:nvSpPr>
          <p:spPr>
            <a:xfrm>
              <a:off x="2627784" y="2708920"/>
              <a:ext cx="5472608" cy="1872208"/>
            </a:xfrm>
            <a:prstGeom prst="homePlate">
              <a:avLst>
                <a:gd name="adj" fmla="val 27423"/>
              </a:avLst>
            </a:prstGeom>
            <a:solidFill>
              <a:schemeClr val="bg1">
                <a:lumMod val="85000"/>
                <a:alpha val="16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000" dirty="0" smtClean="0">
                <a:solidFill>
                  <a:schemeClr val="tx2"/>
                </a:solidFill>
              </a:endParaRPr>
            </a:p>
            <a:p>
              <a:pPr algn="ctr"/>
              <a:endParaRPr lang="fr-FR" sz="1000" dirty="0" smtClean="0">
                <a:solidFill>
                  <a:schemeClr val="tx2"/>
                </a:solidFill>
              </a:endParaRPr>
            </a:p>
            <a:p>
              <a:pPr algn="ctr"/>
              <a:endParaRPr lang="fr-FR" sz="1000" dirty="0" smtClean="0">
                <a:solidFill>
                  <a:schemeClr val="tx2"/>
                </a:solidFill>
              </a:endParaRPr>
            </a:p>
            <a:p>
              <a:pPr algn="ctr"/>
              <a:endParaRPr lang="fr-FR" sz="1000" dirty="0" smtClean="0">
                <a:solidFill>
                  <a:schemeClr val="tx2"/>
                </a:solidFill>
              </a:endParaRPr>
            </a:p>
            <a:p>
              <a:pPr algn="ctr"/>
              <a:endParaRPr lang="fr-FR" sz="1000" dirty="0" smtClean="0">
                <a:solidFill>
                  <a:schemeClr val="tx2"/>
                </a:solidFill>
              </a:endParaRPr>
            </a:p>
            <a:p>
              <a:pPr algn="ctr"/>
              <a:endParaRPr lang="fr-FR" sz="1000" dirty="0" smtClean="0">
                <a:solidFill>
                  <a:schemeClr val="tx2"/>
                </a:solidFill>
              </a:endParaRPr>
            </a:p>
            <a:p>
              <a:r>
                <a:rPr lang="fr-FR" sz="1000" dirty="0" smtClean="0">
                  <a:solidFill>
                    <a:schemeClr val="tx2"/>
                  </a:solidFill>
                </a:rPr>
                <a:t>	</a:t>
              </a:r>
              <a:r>
                <a:rPr lang="fr-FR" dirty="0" smtClean="0">
                  <a:solidFill>
                    <a:schemeClr val="bg2">
                      <a:lumMod val="50000"/>
                    </a:schemeClr>
                  </a:solidFill>
                </a:rPr>
                <a:t>PRS</a:t>
              </a:r>
            </a:p>
          </p:txBody>
        </p:sp>
        <p:sp>
          <p:nvSpPr>
            <p:cNvPr id="50" name="Pentagone 49"/>
            <p:cNvSpPr/>
            <p:nvPr/>
          </p:nvSpPr>
          <p:spPr>
            <a:xfrm>
              <a:off x="3923928" y="3429000"/>
              <a:ext cx="4104456" cy="287567"/>
            </a:xfrm>
            <a:prstGeom prst="homePlate">
              <a:avLst>
                <a:gd name="adj" fmla="val 67874"/>
              </a:avLst>
            </a:prstGeom>
            <a:gradFill flip="none" rotWithShape="1">
              <a:gsLst>
                <a:gs pos="60000">
                  <a:srgbClr val="C00000"/>
                </a:gs>
                <a:gs pos="4000">
                  <a:schemeClr val="bg1">
                    <a:alpha val="81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sz="1200" b="1" dirty="0" smtClean="0">
                  <a:solidFill>
                    <a:schemeClr val="tx1"/>
                  </a:solidFill>
                </a:rPr>
                <a:t>Rédaction du SRS</a:t>
              </a:r>
              <a:endParaRPr lang="fr-FR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42" name="ZoneTexte 41"/>
            <p:cNvSpPr txBox="1"/>
            <p:nvPr/>
          </p:nvSpPr>
          <p:spPr>
            <a:xfrm>
              <a:off x="7740352" y="2348880"/>
              <a:ext cx="864096" cy="584775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smtClean="0"/>
                <a:t>Consultations obligatoires</a:t>
              </a:r>
            </a:p>
            <a:p>
              <a:pPr algn="ctr"/>
              <a:r>
                <a:rPr lang="fr-FR" sz="800" dirty="0" smtClean="0"/>
                <a:t>Au plus tard le 30/10/2017</a:t>
              </a:r>
              <a:endParaRPr lang="fr-FR" sz="800" dirty="0"/>
            </a:p>
          </p:txBody>
        </p:sp>
        <p:sp>
          <p:nvSpPr>
            <p:cNvPr id="65" name="Pentagone 64"/>
            <p:cNvSpPr/>
            <p:nvPr/>
          </p:nvSpPr>
          <p:spPr>
            <a:xfrm>
              <a:off x="2987824" y="2924944"/>
              <a:ext cx="1512168" cy="288032"/>
            </a:xfrm>
            <a:prstGeom prst="homePlate">
              <a:avLst>
                <a:gd name="adj" fmla="val 76786"/>
              </a:avLst>
            </a:prstGeom>
            <a:solidFill>
              <a:srgbClr val="7030A0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sz="1200" b="1" dirty="0" smtClean="0">
                  <a:solidFill>
                    <a:schemeClr val="tx1"/>
                  </a:solidFill>
                </a:rPr>
                <a:t>Ecriture du COS</a:t>
              </a:r>
              <a:endParaRPr lang="fr-FR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05" name="Chevron 104"/>
            <p:cNvSpPr/>
            <p:nvPr/>
          </p:nvSpPr>
          <p:spPr>
            <a:xfrm>
              <a:off x="4427984" y="2924944"/>
              <a:ext cx="504056" cy="288032"/>
            </a:xfrm>
            <a:prstGeom prst="chevron">
              <a:avLst>
                <a:gd name="adj" fmla="val 71564"/>
              </a:avLst>
            </a:prstGeom>
            <a:gradFill flip="none" rotWithShape="1">
              <a:gsLst>
                <a:gs pos="60000">
                  <a:srgbClr val="7030A0"/>
                </a:gs>
                <a:gs pos="0">
                  <a:schemeClr val="bg1"/>
                </a:gs>
              </a:gsLst>
              <a:lin ang="10800000" scaled="1"/>
              <a:tileRect/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 smtClean="0"/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2771800" y="2924944"/>
              <a:ext cx="144016" cy="288032"/>
            </a:xfrm>
            <a:prstGeom prst="rect">
              <a:avLst/>
            </a:prstGeom>
            <a:solidFill>
              <a:srgbClr val="7030A0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 smtClean="0">
                <a:solidFill>
                  <a:schemeClr val="lt1"/>
                </a:solidFill>
              </a:endParaRPr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3707904" y="3429000"/>
              <a:ext cx="144016" cy="28803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 smtClean="0"/>
            </a:p>
          </p:txBody>
        </p:sp>
        <p:sp>
          <p:nvSpPr>
            <p:cNvPr id="124" name="Organigramme : Décision 123"/>
            <p:cNvSpPr/>
            <p:nvPr/>
          </p:nvSpPr>
          <p:spPr>
            <a:xfrm>
              <a:off x="8100392" y="2996952"/>
              <a:ext cx="72008" cy="1296144"/>
            </a:xfrm>
            <a:prstGeom prst="flowChartDecision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000" dirty="0" smtClean="0">
                <a:solidFill>
                  <a:schemeClr val="tx2"/>
                </a:solidFill>
              </a:endParaRPr>
            </a:p>
          </p:txBody>
        </p:sp>
        <p:sp>
          <p:nvSpPr>
            <p:cNvPr id="127" name="Pentagone 126"/>
            <p:cNvSpPr/>
            <p:nvPr/>
          </p:nvSpPr>
          <p:spPr>
            <a:xfrm>
              <a:off x="5220072" y="4005064"/>
              <a:ext cx="2808312" cy="288032"/>
            </a:xfrm>
            <a:prstGeom prst="homePlate">
              <a:avLst>
                <a:gd name="adj" fmla="val 73960"/>
              </a:avLst>
            </a:prstGeom>
            <a:gradFill flip="none" rotWithShape="1">
              <a:gsLst>
                <a:gs pos="39000">
                  <a:schemeClr val="accent5">
                    <a:lumMod val="75000"/>
                  </a:schemeClr>
                </a:gs>
                <a:gs pos="4000">
                  <a:schemeClr val="bg1">
                    <a:alpha val="81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sz="1200" b="1" dirty="0" smtClean="0">
                  <a:solidFill>
                    <a:schemeClr val="tx1"/>
                  </a:solidFill>
                </a:rPr>
                <a:t>Rédaction du PRAPS</a:t>
              </a:r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5004048" y="4005064"/>
              <a:ext cx="144016" cy="28803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 smtClean="0"/>
            </a:p>
          </p:txBody>
        </p:sp>
      </p:grpSp>
      <p:sp>
        <p:nvSpPr>
          <p:cNvPr id="132" name="Pentagone 131"/>
          <p:cNvSpPr/>
          <p:nvPr/>
        </p:nvSpPr>
        <p:spPr>
          <a:xfrm>
            <a:off x="6045121" y="5517232"/>
            <a:ext cx="3354373" cy="288032"/>
          </a:xfrm>
          <a:prstGeom prst="homePlate">
            <a:avLst>
              <a:gd name="adj" fmla="val 79949"/>
            </a:avLst>
          </a:prstGeom>
          <a:gradFill flip="none" rotWithShape="1">
            <a:gsLst>
              <a:gs pos="0">
                <a:schemeClr val="bg1"/>
              </a:gs>
              <a:gs pos="18000">
                <a:schemeClr val="accent6">
                  <a:lumMod val="75000"/>
                </a:schemeClr>
              </a:gs>
              <a:gs pos="5000">
                <a:schemeClr val="bg1"/>
              </a:gs>
            </a:gsLst>
            <a:lin ang="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200" b="1" dirty="0" smtClean="0">
                <a:solidFill>
                  <a:schemeClr val="bg1"/>
                </a:solidFill>
              </a:rPr>
              <a:t>Suivi et évaluation du PRS 2</a:t>
            </a:r>
          </a:p>
        </p:txBody>
      </p:sp>
      <p:sp>
        <p:nvSpPr>
          <p:cNvPr id="134" name="Chevron 133"/>
          <p:cNvSpPr/>
          <p:nvPr/>
        </p:nvSpPr>
        <p:spPr>
          <a:xfrm>
            <a:off x="9359939" y="5517233"/>
            <a:ext cx="546061" cy="288031"/>
          </a:xfrm>
          <a:prstGeom prst="chevron">
            <a:avLst>
              <a:gd name="adj" fmla="val 71564"/>
            </a:avLst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 smtClean="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WLekVIFOkODtiP.BMyvZ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WLekVIFOkODtiP.BMyvZ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iR54HJ.fEqTu0hgaLaIv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vr7zOwnQ0mXY0IsnfT72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iR54HJ.fEqTu0hgaLaIv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c5l9lREQUKJnMcI1jUiR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XvoDgy9T0yQb4k4RDOdO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iR54HJ.fEqTu0hgaLaIv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XvoDgy9T0yQb4k4RDOdO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XvoDgy9T0yQb4k4RDOdO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iR54HJ.fEqTu0hgaLaIv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iR54HJ.fEqTu0hgaLaIv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XvoDgy9T0yQb4k4RDOdO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iR54HJ.fEqTu0hgaLaIv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iR54HJ.fEqTu0hgaLaIv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c5l9lREQUKJnMcI1jUiR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c5l9lREQUKJnMcI1jUiR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iR54HJ.fEqTu0hgaLaIv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iR54HJ.fEqTu0hgaLaIv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iR54HJ.fEqTu0hgaLaIv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WLekVIFOkODtiP.BMyvZ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iR54HJ.fEqTu0hgaLaIvw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WLekVIFOkODtiP.BMyvZ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XvoDgy9T0yQb4k4RDOdOg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XvoDgy9T0yQb4k4RDOdOg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vr7zOwnQ0mXY0IsnfT72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WLekVIFOkODtiP.BMyvZA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iR54HJ.fEqTu0hgaLaIv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vr7zOwnQ0mXY0IsnfT72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c5l9lREQUKJnMcI1jUiRg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XvoDgy9T0yQb4k4RDOdOg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WLekVIFOkODtiP.BMyvZA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XvoDgy9T0yQb4k4RDOdOg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XvoDgy9T0yQb4k4RDOdOg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c5l9lREQUKJnMcI1jUiRg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c5l9lREQUKJnMcI1jUiRg"/>
</p:tagLst>
</file>

<file path=ppt/theme/theme1.xml><?xml version="1.0" encoding="utf-8"?>
<a:theme xmlns:a="http://schemas.openxmlformats.org/drawingml/2006/main" name="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8958</TotalTime>
  <Words>626</Words>
  <Application>Microsoft Office PowerPoint</Application>
  <PresentationFormat>Format A4 (210 x 297 mm)</PresentationFormat>
  <Paragraphs>151</Paragraphs>
  <Slides>12</Slides>
  <Notes>11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Nouvelle présentation</vt:lpstr>
      <vt:lpstr>Présentation PowerPoint</vt:lpstr>
      <vt:lpstr>Présentation PowerPoint</vt:lpstr>
      <vt:lpstr>Zonages assurant organisation territoriale optimale de l’offre de biologie médicale publique et privée. </vt:lpstr>
      <vt:lpstr>Présentation PowerPoint</vt:lpstr>
      <vt:lpstr>Présentation PowerPoint</vt:lpstr>
      <vt:lpstr>Rappel objectifs planification </vt:lpstr>
      <vt:lpstr>Construction SRS</vt:lpstr>
      <vt:lpstr>Axes structurant le SRS</vt:lpstr>
      <vt:lpstr>Axes structurant le SRS</vt:lpstr>
      <vt:lpstr>Axes structurant le SRS</vt:lpstr>
      <vt:lpstr>Planification et mise en œuvre</vt:lpstr>
      <vt:lpstr>Présentation PowerPoint</vt:lpstr>
    </vt:vector>
  </TitlesOfParts>
  <Company>MAS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Aucun titre de diapositive</dc:title>
  <dc:creator>PAUFIQUES Marion</dc:creator>
  <cp:lastModifiedBy>mmaire</cp:lastModifiedBy>
  <cp:revision>1058</cp:revision>
  <dcterms:created xsi:type="dcterms:W3CDTF">2010-05-03T12:21:36Z</dcterms:created>
  <dcterms:modified xsi:type="dcterms:W3CDTF">2017-03-09T13:37:11Z</dcterms:modified>
</cp:coreProperties>
</file>