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handoutMasterIdLst>
    <p:handoutMasterId r:id="rId52"/>
  </p:handoutMasterIdLst>
  <p:sldIdLst>
    <p:sldId id="256" r:id="rId2"/>
    <p:sldId id="305" r:id="rId3"/>
    <p:sldId id="258" r:id="rId4"/>
    <p:sldId id="262" r:id="rId5"/>
    <p:sldId id="263" r:id="rId6"/>
    <p:sldId id="259" r:id="rId7"/>
    <p:sldId id="260" r:id="rId8"/>
    <p:sldId id="261" r:id="rId9"/>
    <p:sldId id="269" r:id="rId10"/>
    <p:sldId id="264" r:id="rId11"/>
    <p:sldId id="265" r:id="rId12"/>
    <p:sldId id="266" r:id="rId13"/>
    <p:sldId id="268" r:id="rId14"/>
    <p:sldId id="267" r:id="rId15"/>
    <p:sldId id="270" r:id="rId16"/>
    <p:sldId id="272" r:id="rId17"/>
    <p:sldId id="273" r:id="rId18"/>
    <p:sldId id="274" r:id="rId19"/>
    <p:sldId id="276" r:id="rId20"/>
    <p:sldId id="275" r:id="rId21"/>
    <p:sldId id="277" r:id="rId22"/>
    <p:sldId id="278" r:id="rId23"/>
    <p:sldId id="271" r:id="rId24"/>
    <p:sldId id="279" r:id="rId25"/>
    <p:sldId id="280" r:id="rId26"/>
    <p:sldId id="282" r:id="rId27"/>
    <p:sldId id="283" r:id="rId28"/>
    <p:sldId id="284" r:id="rId29"/>
    <p:sldId id="285" r:id="rId30"/>
    <p:sldId id="287" r:id="rId31"/>
    <p:sldId id="286" r:id="rId32"/>
    <p:sldId id="288" r:id="rId33"/>
    <p:sldId id="289" r:id="rId34"/>
    <p:sldId id="281" r:id="rId35"/>
    <p:sldId id="290" r:id="rId36"/>
    <p:sldId id="291" r:id="rId37"/>
    <p:sldId id="292" r:id="rId38"/>
    <p:sldId id="293" r:id="rId39"/>
    <p:sldId id="294" r:id="rId40"/>
    <p:sldId id="295" r:id="rId41"/>
    <p:sldId id="296" r:id="rId42"/>
    <p:sldId id="297" r:id="rId43"/>
    <p:sldId id="298" r:id="rId44"/>
    <p:sldId id="299" r:id="rId45"/>
    <p:sldId id="304" r:id="rId46"/>
    <p:sldId id="301" r:id="rId47"/>
    <p:sldId id="302" r:id="rId48"/>
    <p:sldId id="303" r:id="rId49"/>
    <p:sldId id="300" r:id="rId5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3F0B750-C82B-D444-BCE4-AA6610F9C3CD}" type="datetimeFigureOut">
              <a:rPr lang="fr-FR" smtClean="0"/>
              <a:pPr/>
              <a:t>20/08/2015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1E1126-BD9B-6A47-A43F-5C42CB729306}" type="slidenum">
              <a:rPr lang="fr-FR" smtClean="0"/>
              <a:pPr/>
              <a:t>‹N°›</a:t>
            </a:fld>
            <a:endParaRPr lang="fr-FR"/>
          </a:p>
        </p:txBody>
      </p:sp>
    </p:spTree>
    <p:extLst>
      <p:ext uri="{BB962C8B-B14F-4D97-AF65-F5344CB8AC3E}">
        <p14:creationId xmlns:p14="http://schemas.microsoft.com/office/powerpoint/2010/main" xmlns="" val="21014988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69BCC-012C-FD4C-8499-5D44B06A040B}" type="datetimeFigureOut">
              <a:rPr lang="fr-FR" smtClean="0"/>
              <a:pPr/>
              <a:t>20/08/2015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26E0D4-B740-6A49-996C-AF31DBD07071}" type="slidenum">
              <a:rPr lang="fr-FR" smtClean="0"/>
              <a:pPr/>
              <a:t>‹N°›</a:t>
            </a:fld>
            <a:endParaRPr lang="fr-FR"/>
          </a:p>
        </p:txBody>
      </p:sp>
    </p:spTree>
    <p:extLst>
      <p:ext uri="{BB962C8B-B14F-4D97-AF65-F5344CB8AC3E}">
        <p14:creationId xmlns:p14="http://schemas.microsoft.com/office/powerpoint/2010/main" xmlns="" val="396294591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20</a:t>
            </a:fld>
            <a:endParaRPr lang="fr-FR"/>
          </a:p>
        </p:txBody>
      </p:sp>
    </p:spTree>
    <p:extLst>
      <p:ext uri="{BB962C8B-B14F-4D97-AF65-F5344CB8AC3E}">
        <p14:creationId xmlns:p14="http://schemas.microsoft.com/office/powerpoint/2010/main" xmlns="" val="181863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mission relève toutefois une incohérence dans les textes tels que rédigés actuellement. Si les articles L.5126-2, R.5126-9 et R.5126-10-1 du CSP prévoient qu’une PUI peut délivrer des PM et des PH à d’autres établissements de santé et qu’elle peut sous-traiter à un établissement pharmaceutique autorisé la réalisation de PM et PH, l’article R.5126-10 visant à permettre à une PUI de déroger à ses missions obligatoires, ne l’autorise à faire assurer ses PM stériles qu’à des PUI relevant du même gestionnaire.</a:t>
            </a:r>
          </a:p>
          <a:p>
            <a:r>
              <a:rPr lang="fr-FR" sz="1200" kern="1200" dirty="0" smtClean="0">
                <a:solidFill>
                  <a:schemeClr val="tx1"/>
                </a:solidFill>
                <a:effectLst/>
                <a:latin typeface="+mn-lt"/>
                <a:ea typeface="+mn-ea"/>
                <a:cs typeface="+mn-cs"/>
              </a:rPr>
              <a:t>Selon que les préparations sont réalisées par la PUI dispensatrice, par une PUI sous-traitante ou par un établissement pharmaceutique (façonnier), des autorisations spécifiques sont requises et la réglementation applicable est différente. Les PUI sont soumises aux Bonnes Pratiques de Préparation (sauf exception mentionnée ci-après) tandis que les façonniers, établissements pharmaceutiques, sont soumis aux Bonnes Pratiques de Fabrication.</a:t>
            </a: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24</a:t>
            </a:fld>
            <a:endParaRPr lang="fr-FR"/>
          </a:p>
        </p:txBody>
      </p:sp>
    </p:spTree>
    <p:extLst>
      <p:ext uri="{BB962C8B-B14F-4D97-AF65-F5344CB8AC3E}">
        <p14:creationId xmlns:p14="http://schemas.microsoft.com/office/powerpoint/2010/main" xmlns="" val="3162493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D’un point de vue quantitatif (nombre de poches déclarées comme utilisées en 2013), la réponse aux besoins est apportée par ces différents modes d’approvisionnement selon la répartition suivante :</a:t>
            </a:r>
          </a:p>
          <a:p>
            <a:pPr lvl="0"/>
            <a:r>
              <a:rPr lang="fr-FR" sz="1200" kern="1200" dirty="0" smtClean="0">
                <a:solidFill>
                  <a:schemeClr val="tx1"/>
                </a:solidFill>
                <a:effectLst/>
                <a:latin typeface="+mn-lt"/>
                <a:ea typeface="+mn-ea"/>
                <a:cs typeface="+mn-cs"/>
              </a:rPr>
              <a:t>préparations réalisées par les PUI (38 % dont 3% en sous-traitance) ;</a:t>
            </a:r>
          </a:p>
          <a:p>
            <a:pPr lvl="0"/>
            <a:r>
              <a:rPr lang="fr-FR" sz="1200" kern="1200" dirty="0" smtClean="0">
                <a:solidFill>
                  <a:schemeClr val="tx1"/>
                </a:solidFill>
                <a:effectLst/>
                <a:latin typeface="+mn-lt"/>
                <a:ea typeface="+mn-ea"/>
                <a:cs typeface="+mn-cs"/>
              </a:rPr>
              <a:t>spécialités pharmaceutiques avec AMM (26 %) ;</a:t>
            </a:r>
          </a:p>
          <a:p>
            <a:pPr lvl="0"/>
            <a:r>
              <a:rPr lang="fr-FR" sz="1200" kern="1200" dirty="0" smtClean="0">
                <a:solidFill>
                  <a:schemeClr val="tx1"/>
                </a:solidFill>
                <a:effectLst/>
                <a:latin typeface="+mn-lt"/>
                <a:ea typeface="+mn-ea"/>
                <a:cs typeface="+mn-cs"/>
              </a:rPr>
              <a:t>préparations réalisées par les façonniers (18 %) ;</a:t>
            </a:r>
          </a:p>
          <a:p>
            <a:pPr lvl="0"/>
            <a:r>
              <a:rPr lang="fr-FR" sz="1200" kern="1200" dirty="0" smtClean="0">
                <a:solidFill>
                  <a:schemeClr val="tx1"/>
                </a:solidFill>
                <a:effectLst/>
                <a:latin typeface="+mn-lt"/>
                <a:ea typeface="+mn-ea"/>
                <a:cs typeface="+mn-cs"/>
              </a:rPr>
              <a:t>préparations réalisées par les unités de soins (18 %). </a:t>
            </a: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25</a:t>
            </a:fld>
            <a:endParaRPr lang="fr-FR"/>
          </a:p>
        </p:txBody>
      </p:sp>
    </p:spTree>
    <p:extLst>
      <p:ext uri="{BB962C8B-B14F-4D97-AF65-F5344CB8AC3E}">
        <p14:creationId xmlns:p14="http://schemas.microsoft.com/office/powerpoint/2010/main" xmlns="" val="1998819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En observant de manière plus détaillée les réponses aux besoins exprimées par les établissements répondant à l’enquête en néonatologie (réanimation, soins intensifs et soins courants en néonatologie soit 82% du nombre de poches déclarées dans l’enquête), la mission constate que 29 établissements déclarent ne pas avoir utilisé de spécialités pharmaceutiques avec AMM pour répondre aux besoins en NP pour leurs services en 2013.</a:t>
            </a:r>
          </a:p>
          <a:p>
            <a:r>
              <a:rPr lang="fr-FR" sz="1200" kern="1200" dirty="0" smtClean="0">
                <a:solidFill>
                  <a:schemeClr val="tx1"/>
                </a:solidFill>
                <a:effectLst/>
                <a:latin typeface="+mn-lt"/>
                <a:ea typeface="+mn-ea"/>
                <a:cs typeface="+mn-cs"/>
              </a:rPr>
              <a:t>pharmaceutiques avec AMM, 10 d’entre eux (34%) ont une PUI avec unité de fabrication de NP et 15 (52%) fabriquent majoritairement leurs NP dans les services de soins.</a:t>
            </a:r>
          </a:p>
          <a:p>
            <a:r>
              <a:rPr lang="fr-FR" sz="1200" kern="1200" dirty="0" smtClean="0">
                <a:solidFill>
                  <a:schemeClr val="tx1"/>
                </a:solidFill>
                <a:effectLst/>
                <a:latin typeface="+mn-lt"/>
                <a:ea typeface="+mn-ea"/>
                <a:cs typeface="+mn-cs"/>
              </a:rPr>
              <a:t>Plus précisément, sur les 18 établissements concernés avec maternité de niveau 3, 17 établissements ont comme mode d’approvisionnement majoritaire soit l’unité de fabrication au sein de leur propre PUI (10) soit une fabrication directement dans les unités de soins (7). </a:t>
            </a:r>
          </a:p>
          <a:p>
            <a:r>
              <a:rPr lang="fr-FR" sz="1200" kern="1200" dirty="0" smtClean="0">
                <a:solidFill>
                  <a:schemeClr val="tx1"/>
                </a:solidFill>
                <a:effectLst/>
                <a:latin typeface="+mn-lt"/>
                <a:ea typeface="+mn-ea"/>
                <a:cs typeface="+mn-cs"/>
              </a:rPr>
              <a:t>Cela confirme que pour ces services, le mode de production des NP a une influence sur les pratiques de prescription : les médecins ont à leur disposition un mode de préparation réactif et adapté au besoin, à proximité immédiate, (la PUI de l’établissement ou les infirmières du service).</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26</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mission observe que :</a:t>
            </a:r>
          </a:p>
          <a:p>
            <a:pPr lvl="0"/>
            <a:r>
              <a:rPr lang="fr-FR" sz="1200" kern="1200" dirty="0" smtClean="0">
                <a:solidFill>
                  <a:schemeClr val="tx1"/>
                </a:solidFill>
                <a:effectLst/>
                <a:latin typeface="+mn-lt"/>
                <a:ea typeface="+mn-ea"/>
                <a:cs typeface="+mn-cs"/>
              </a:rPr>
              <a:t>pour 25% des établissements concernés par une activité de préparation de NP dans les unités de soins (11 établissements), cette production correspond à moins de 7,5% des besoins totaux en NP déclarés pour leurs services.</a:t>
            </a:r>
          </a:p>
          <a:p>
            <a:r>
              <a:rPr lang="fr-FR" sz="1200" kern="1200" dirty="0" smtClean="0">
                <a:solidFill>
                  <a:schemeClr val="tx1"/>
                </a:solidFill>
                <a:effectLst/>
                <a:latin typeface="+mn-lt"/>
                <a:ea typeface="+mn-ea"/>
                <a:cs typeface="+mn-cs"/>
              </a:rPr>
              <a:t>Cette pratique dans les services permet de répondre à des situations non programmées (par exemple une instabilité clinique ou métabolique de l’enfant rendant caduque la préparation programmée pour lui, survenant la nuit, le week-end ou les jours fériés) en dehors des heures de fonctionnement de la structure chargée de préparer les NP programmées (PUI interne ou externe, façonnier).</a:t>
            </a:r>
          </a:p>
          <a:p>
            <a:pPr lvl="0"/>
            <a:r>
              <a:rPr lang="fr-FR" sz="1200" kern="1200" dirty="0" smtClean="0">
                <a:solidFill>
                  <a:schemeClr val="tx1"/>
                </a:solidFill>
                <a:effectLst/>
                <a:latin typeface="+mn-lt"/>
                <a:ea typeface="+mn-ea"/>
                <a:cs typeface="+mn-cs"/>
              </a:rPr>
              <a:t>en revanche, l’enquête montre également que cette pratique correspond au mode organisationnel de routine dans les services de certains établissements : en effet, pour plus de 35% des établissements se déclarant concernés par cette pratique, les services de soins concernés par l’enquête assurent les préparations de NP pour plus de 97,5% de leurs besoins. Cela concerne 16 établissements de santé parmi lesquels figurent 7 établissements de santé avec maternité de niveau 3, dont un CHU métropolitain et 6 établissements avec maternité de niveau 2b.</a:t>
            </a: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27</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28</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29</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L’enquête a abordé la question du temps pharmacien et du temps manipulateur dédiés à l’activité de préparation proprement dite et à l’activité de contrôle des produits finis.</a:t>
            </a:r>
          </a:p>
          <a:p>
            <a:r>
              <a:rPr lang="fr-FR" sz="1200" kern="1200" dirty="0" smtClean="0">
                <a:solidFill>
                  <a:schemeClr val="tx1"/>
                </a:solidFill>
                <a:effectLst/>
                <a:latin typeface="+mn-lt"/>
                <a:ea typeface="+mn-ea"/>
                <a:cs typeface="+mn-cs"/>
              </a:rPr>
              <a:t>Concernant le temps dédié à la gestion de la préparation et à la préparation proprement dite, on constate une disparité relativement importante d’une PUI à l’autre pour un volume d’activité similaire (par exemple moins de 0,5 à plus de 2 ETP de pharmacien pour des volumes d’environ 2000 préparations par an) et une absence de corrélation entre les effectifs mobilisés et les volumes de préparation. L’augmentation non linéaire des effectifs en fonction du volume met en évidence le « coût » en temps de gestion d’une telle unité quel que soit le volume de poches produit.</a:t>
            </a: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30</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31</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32</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sz="1200" kern="1200" dirty="0" smtClean="0">
                <a:solidFill>
                  <a:schemeClr val="tx1"/>
                </a:solidFill>
                <a:effectLst/>
                <a:latin typeface="+mn-lt"/>
                <a:ea typeface="+mn-ea"/>
                <a:cs typeface="+mn-cs"/>
              </a:rPr>
              <a:t>Si on considère les poches binaires (associant glucides et protides), avec ou sans vitamines, les deux graphiques suivants montrent que :</a:t>
            </a:r>
          </a:p>
          <a:p>
            <a:pPr lvl="2"/>
            <a:r>
              <a:rPr lang="fr-FR" sz="1200" kern="1200" dirty="0" smtClean="0">
                <a:solidFill>
                  <a:schemeClr val="tx1"/>
                </a:solidFill>
                <a:effectLst/>
                <a:latin typeface="+mn-lt"/>
                <a:ea typeface="+mn-ea"/>
                <a:cs typeface="+mn-cs"/>
              </a:rPr>
              <a:t>une grande partie des poches binaires sous-traitées ont une DLU à 60 jours quand les poches binaires avec vitamines ont une DLU à 15 jours ;</a:t>
            </a:r>
          </a:p>
          <a:p>
            <a:pPr lvl="2"/>
            <a:r>
              <a:rPr lang="fr-FR" sz="1200" kern="1200" dirty="0" smtClean="0">
                <a:solidFill>
                  <a:schemeClr val="tx1"/>
                </a:solidFill>
                <a:effectLst/>
                <a:latin typeface="+mn-lt"/>
                <a:ea typeface="+mn-ea"/>
                <a:cs typeface="+mn-cs"/>
              </a:rPr>
              <a:t>les PUI fixent des durées de péremption courtes à environ 4-5 jours pour les poches binaires à la carte ;</a:t>
            </a:r>
          </a:p>
          <a:p>
            <a:pPr lvl="2"/>
            <a:r>
              <a:rPr lang="fr-FR" sz="1200" kern="1200" dirty="0" smtClean="0">
                <a:solidFill>
                  <a:schemeClr val="tx1"/>
                </a:solidFill>
                <a:effectLst/>
                <a:latin typeface="+mn-lt"/>
                <a:ea typeface="+mn-ea"/>
                <a:cs typeface="+mn-cs"/>
              </a:rPr>
              <a:t>les façonniers en revanche fixent des durées de péremption beaucoup plus longues pour les poches binaires sans vitamines (15, 30 voire 60 jours pour les poches à la carte, souvent 60 jours voire davantage pour les poches standardisées) ; des valeurs de durée de péremption aussi élevées pour les poches à la carte sont surprenantes mais ont été intégrées dans les graphiques par la mission car déclarées comme telles. La mission a émis l’hypothèse que cela concerne des poches pour des patients en nutrition parentérale à domicile. Pour les poches binaires avec vitamines, les durées de péremption sont souvent réduites à 15 jours ;</a:t>
            </a: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33</a:t>
            </a:fld>
            <a:endParaRPr lang="fr-FR"/>
          </a:p>
        </p:txBody>
      </p:sp>
    </p:spTree>
    <p:extLst>
      <p:ext uri="{BB962C8B-B14F-4D97-AF65-F5344CB8AC3E}">
        <p14:creationId xmlns:p14="http://schemas.microsoft.com/office/powerpoint/2010/main" xmlns="" val="3850704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34</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35</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36</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37</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38</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i="1" dirty="0" smtClean="0"/>
              <a:t>American Society for parenteral and enteral nutrition « A.S.P.E.N. Parenteral Nutrition Safety Consensus Recommendations », Journal of parenteral and enteral nutrition</a:t>
            </a:r>
            <a:r>
              <a:rPr lang="en-US" dirty="0" smtClean="0"/>
              <a:t>, 26 </a:t>
            </a:r>
            <a:r>
              <a:rPr lang="en-US" dirty="0" err="1" smtClean="0"/>
              <a:t>novembre</a:t>
            </a:r>
            <a:r>
              <a:rPr lang="en-US" dirty="0" smtClean="0"/>
              <a:t> 2013</a:t>
            </a:r>
            <a:endParaRPr lang="fr-FR" dirty="0" smtClean="0"/>
          </a:p>
          <a:p>
            <a:r>
              <a:rPr lang="fr-FR" i="1" dirty="0" smtClean="0"/>
              <a:t>Recommandations pour la préparation des mélanges de nutrition parentérale. Société française s de  Nutrition clinique et métabolisme, 19 (2005) 30-55.</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39</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40</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41</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42</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43</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i="1" kern="1200" dirty="0" smtClean="0">
                <a:solidFill>
                  <a:schemeClr val="tx1"/>
                </a:solidFill>
                <a:effectLst/>
                <a:latin typeface="+mn-lt"/>
                <a:ea typeface="+mn-ea"/>
                <a:cs typeface="+mn-cs"/>
              </a:rPr>
              <a:t>Note de lecture : La partie bleue concerne les établissements non répondants pour chaque item présenté. Ces non répondants peuvent être des établissements non concernés par l’item (par exemple pour les DLU de formules ternaires ou de lipides si l’établissement n’en utilise pas).</a:t>
            </a:r>
            <a:r>
              <a:rPr lang="fr-FR" sz="1200" kern="1200" dirty="0" smtClean="0">
                <a:solidFill>
                  <a:schemeClr val="tx1"/>
                </a:solidFill>
                <a:effectLst/>
                <a:latin typeface="+mn-lt"/>
                <a:ea typeface="+mn-ea"/>
                <a:cs typeface="+mn-cs"/>
              </a:rPr>
              <a:t> Le graphique montre dans un premier temps un nombre important d’établissements non répondants à ces questions (environ 35%).</a:t>
            </a:r>
            <a:r>
              <a:rPr lang="fr-FR" dirty="0" smtClean="0">
                <a:effectLst/>
              </a:rPr>
              <a:t> </a:t>
            </a:r>
          </a:p>
          <a:p>
            <a:r>
              <a:rPr lang="fr-FR" sz="1200" kern="1200" dirty="0" smtClean="0">
                <a:solidFill>
                  <a:schemeClr val="tx1"/>
                </a:solidFill>
                <a:effectLst/>
                <a:latin typeface="+mn-lt"/>
                <a:ea typeface="+mn-ea"/>
                <a:cs typeface="+mn-cs"/>
              </a:rPr>
              <a:t>La mission observe ensuite que les délais d’approvisionnement et la désignation du responsable de la libération des préparations sont les items les plus fréquemment abordés dans les contrats.</a:t>
            </a:r>
          </a:p>
          <a:p>
            <a:r>
              <a:rPr lang="fr-FR" sz="1200" kern="1200" dirty="0" smtClean="0">
                <a:solidFill>
                  <a:schemeClr val="tx1"/>
                </a:solidFill>
                <a:effectLst/>
                <a:latin typeface="+mn-lt"/>
                <a:ea typeface="+mn-ea"/>
                <a:cs typeface="+mn-cs"/>
              </a:rPr>
              <a:t>En revanche, les quantités annuelles prévisionnelles ne sont pas systématiquement inscrites au contrat. De même, les durées de péremption apposées sur les poches ne semblent pas systématiquement définies dans les contrats.</a:t>
            </a:r>
            <a:r>
              <a:rPr lang="fr-FR" dirty="0" smtClean="0">
                <a:effectLst/>
              </a:rPr>
              <a:t> </a:t>
            </a:r>
            <a:endParaRPr lang="fr-FR" sz="1200" i="1"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44</a:t>
            </a:fld>
            <a:endParaRPr lang="fr-FR"/>
          </a:p>
        </p:txBody>
      </p:sp>
    </p:spTree>
    <p:extLst>
      <p:ext uri="{BB962C8B-B14F-4D97-AF65-F5344CB8AC3E}">
        <p14:creationId xmlns:p14="http://schemas.microsoft.com/office/powerpoint/2010/main" xmlns="" val="2831570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D26E0D4-B740-6A49-996C-AF31DBD07071}" type="slidenum">
              <a:rPr lang="fr-FR" smtClean="0"/>
              <a:pPr/>
              <a:t>49</a:t>
            </a:fld>
            <a:endParaRPr lang="fr-FR"/>
          </a:p>
        </p:txBody>
      </p:sp>
    </p:spTree>
    <p:extLst>
      <p:ext uri="{BB962C8B-B14F-4D97-AF65-F5344CB8AC3E}">
        <p14:creationId xmlns:p14="http://schemas.microsoft.com/office/powerpoint/2010/main" xmlns="" val="2249989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3279262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2329227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2714866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
        <p:nvSpPr>
          <p:cNvPr id="7" name="Espace réservé du numéro de diapositive 6"/>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177524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Janvier 2015</a:t>
            </a:r>
            <a:endParaRPr lang="fr-FR"/>
          </a:p>
        </p:txBody>
      </p:sp>
      <p:sp>
        <p:nvSpPr>
          <p:cNvPr id="8" name="Espace réservé du pied de page 7"/>
          <p:cNvSpPr>
            <a:spLocks noGrp="1"/>
          </p:cNvSpPr>
          <p:nvPr>
            <p:ph type="ftr" sz="quarter" idx="11"/>
          </p:nvPr>
        </p:nvSpPr>
        <p:spPr/>
        <p:txBody>
          <a:bodyPr/>
          <a:lstStyle/>
          <a:p>
            <a:r>
              <a:rPr lang="fr-FR" smtClean="0"/>
              <a:t>IGAS 2014 168R</a:t>
            </a:r>
            <a:endParaRPr lang="fr-FR"/>
          </a:p>
        </p:txBody>
      </p:sp>
      <p:sp>
        <p:nvSpPr>
          <p:cNvPr id="9" name="Espace réservé du numéro de diapositive 8"/>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82869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Janvier 2015</a:t>
            </a:r>
            <a:endParaRPr lang="fr-FR"/>
          </a:p>
        </p:txBody>
      </p:sp>
      <p:sp>
        <p:nvSpPr>
          <p:cNvPr id="4" name="Espace réservé du pied de page 3"/>
          <p:cNvSpPr>
            <a:spLocks noGrp="1"/>
          </p:cNvSpPr>
          <p:nvPr>
            <p:ph type="ftr" sz="quarter" idx="11"/>
          </p:nvPr>
        </p:nvSpPr>
        <p:spPr/>
        <p:txBody>
          <a:bodyPr/>
          <a:lstStyle/>
          <a:p>
            <a:r>
              <a:rPr lang="fr-FR" smtClean="0"/>
              <a:t>IGAS 2014 168R</a:t>
            </a:r>
            <a:endParaRPr lang="fr-FR"/>
          </a:p>
        </p:txBody>
      </p:sp>
      <p:sp>
        <p:nvSpPr>
          <p:cNvPr id="5" name="Espace réservé du numéro de diapositive 4"/>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280757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Janvier 2015</a:t>
            </a:r>
            <a:endParaRPr lang="fr-FR"/>
          </a:p>
        </p:txBody>
      </p:sp>
      <p:sp>
        <p:nvSpPr>
          <p:cNvPr id="3" name="Espace réservé du pied de page 2"/>
          <p:cNvSpPr>
            <a:spLocks noGrp="1"/>
          </p:cNvSpPr>
          <p:nvPr>
            <p:ph type="ftr" sz="quarter" idx="11"/>
          </p:nvPr>
        </p:nvSpPr>
        <p:spPr/>
        <p:txBody>
          <a:bodyPr/>
          <a:lstStyle/>
          <a:p>
            <a:r>
              <a:rPr lang="fr-FR" smtClean="0"/>
              <a:t>IGAS 2014 168R</a:t>
            </a:r>
            <a:endParaRPr lang="fr-FR"/>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3124167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
        <p:nvSpPr>
          <p:cNvPr id="7" name="Espace réservé du numéro de diapositive 6"/>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4036387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
        <p:nvSpPr>
          <p:cNvPr id="7" name="Espace réservé du numéro de diapositive 6"/>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185083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109723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1881683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Janvier 2015</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IGAS 2014 168R</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4A625-DC45-1C49-88AA-78E31BAE918C}" type="slidenum">
              <a:rPr lang="fr-FR" smtClean="0"/>
              <a:pPr/>
              <a:t>‹N°›</a:t>
            </a:fld>
            <a:endParaRPr lang="fr-FR"/>
          </a:p>
        </p:txBody>
      </p:sp>
    </p:spTree>
    <p:extLst>
      <p:ext uri="{BB962C8B-B14F-4D97-AF65-F5344CB8AC3E}">
        <p14:creationId xmlns:p14="http://schemas.microsoft.com/office/powerpoint/2010/main" xmlns="" val="842435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Document_Microsoft_Office_Word2.docx"/><Relationship Id="rId4" Type="http://schemas.openxmlformats.org/officeDocument/2006/relationships/package" Target="../embeddings/Document_Microsoft_Office_Word1.docx"/></Relationships>
</file>

<file path=ppt/slides/_rels/slide3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395412"/>
            <a:ext cx="9144000" cy="1470025"/>
          </a:xfrm>
        </p:spPr>
        <p:txBody>
          <a:bodyPr>
            <a:noAutofit/>
          </a:bodyPr>
          <a:lstStyle/>
          <a:p>
            <a:r>
              <a:rPr lang="fr-FR" sz="3600" dirty="0" smtClean="0">
                <a:solidFill>
                  <a:srgbClr val="1F497D"/>
                </a:solidFill>
              </a:rPr>
              <a:t>Evaluation des pratiques professionnelles </a:t>
            </a:r>
            <a:br>
              <a:rPr lang="fr-FR" sz="3600" dirty="0" smtClean="0">
                <a:solidFill>
                  <a:srgbClr val="1F497D"/>
                </a:solidFill>
              </a:rPr>
            </a:br>
            <a:r>
              <a:rPr lang="fr-FR" sz="3600" dirty="0" smtClean="0">
                <a:solidFill>
                  <a:srgbClr val="1F497D"/>
                </a:solidFill>
              </a:rPr>
              <a:t>en matière de </a:t>
            </a:r>
            <a:br>
              <a:rPr lang="fr-FR" sz="3600" dirty="0" smtClean="0">
                <a:solidFill>
                  <a:srgbClr val="1F497D"/>
                </a:solidFill>
              </a:rPr>
            </a:br>
            <a:r>
              <a:rPr lang="fr-FR" sz="3600" dirty="0" smtClean="0">
                <a:solidFill>
                  <a:srgbClr val="1F497D"/>
                </a:solidFill>
              </a:rPr>
              <a:t>nutrition parentérale pédiatrique</a:t>
            </a:r>
            <a:br>
              <a:rPr lang="fr-FR" sz="3600" dirty="0" smtClean="0">
                <a:solidFill>
                  <a:srgbClr val="1F497D"/>
                </a:solidFill>
              </a:rPr>
            </a:br>
            <a:r>
              <a:rPr lang="fr-FR" sz="3600" dirty="0" smtClean="0">
                <a:solidFill>
                  <a:srgbClr val="1F497D"/>
                </a:solidFill>
              </a:rPr>
              <a:t>___________________ </a:t>
            </a:r>
            <a:endParaRPr lang="fr-FR" sz="3600" dirty="0">
              <a:solidFill>
                <a:srgbClr val="1F497D"/>
              </a:solidFill>
            </a:endParaRPr>
          </a:p>
        </p:txBody>
      </p:sp>
      <p:sp>
        <p:nvSpPr>
          <p:cNvPr id="3" name="Sous-titre 2"/>
          <p:cNvSpPr>
            <a:spLocks noGrp="1"/>
          </p:cNvSpPr>
          <p:nvPr>
            <p:ph type="subTitle" idx="1"/>
          </p:nvPr>
        </p:nvSpPr>
        <p:spPr>
          <a:xfrm>
            <a:off x="1371600" y="3213710"/>
            <a:ext cx="6400800" cy="2305457"/>
          </a:xfrm>
        </p:spPr>
        <p:txBody>
          <a:bodyPr>
            <a:normAutofit fontScale="40000" lnSpcReduction="20000"/>
          </a:bodyPr>
          <a:lstStyle/>
          <a:p>
            <a:endParaRPr lang="fr-FR" dirty="0" smtClean="0"/>
          </a:p>
          <a:p>
            <a:r>
              <a:rPr lang="fr-FR" sz="5500" dirty="0" smtClean="0">
                <a:solidFill>
                  <a:srgbClr val="1F497D"/>
                </a:solidFill>
              </a:rPr>
              <a:t>Dr Roland Cecchi-Tenerini</a:t>
            </a:r>
          </a:p>
          <a:p>
            <a:r>
              <a:rPr lang="fr-FR" sz="5500" dirty="0" smtClean="0">
                <a:solidFill>
                  <a:srgbClr val="1F497D"/>
                </a:solidFill>
              </a:rPr>
              <a:t>Christel Pierrat </a:t>
            </a:r>
          </a:p>
          <a:p>
            <a:r>
              <a:rPr lang="fr-FR" sz="5500" dirty="0" smtClean="0">
                <a:solidFill>
                  <a:srgbClr val="1F497D"/>
                </a:solidFill>
              </a:rPr>
              <a:t>Arnaud Vanneste </a:t>
            </a:r>
          </a:p>
          <a:p>
            <a:r>
              <a:rPr lang="fr-FR" sz="5500" dirty="0" smtClean="0">
                <a:solidFill>
                  <a:srgbClr val="1F497D"/>
                </a:solidFill>
              </a:rPr>
              <a:t>_____________________________</a:t>
            </a:r>
            <a:endParaRPr lang="fr-FR" dirty="0" smtClean="0"/>
          </a:p>
          <a:p>
            <a:endParaRPr lang="fr-FR" sz="4900" dirty="0" smtClean="0">
              <a:solidFill>
                <a:srgbClr val="1F497D"/>
              </a:solidFill>
            </a:endParaRPr>
          </a:p>
          <a:p>
            <a:r>
              <a:rPr lang="fr-FR" sz="4900" dirty="0" smtClean="0">
                <a:solidFill>
                  <a:srgbClr val="1F497D"/>
                </a:solidFill>
              </a:rPr>
              <a:t>Rapport IGAS Janvier 2015</a:t>
            </a:r>
            <a:endParaRPr lang="fr-FR" sz="4900" dirty="0">
              <a:solidFill>
                <a:srgbClr val="1F497D"/>
              </a:solidFill>
            </a:endParaRPr>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1</a:t>
            </a:fld>
            <a:endParaRPr lang="fr-F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2930474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129749"/>
            <a:ext cx="9144000" cy="1470025"/>
          </a:xfrm>
        </p:spPr>
        <p:txBody>
          <a:bodyPr>
            <a:noAutofit/>
          </a:bodyPr>
          <a:lstStyle/>
          <a:p>
            <a:r>
              <a:rPr lang="fr-FR" sz="3600" dirty="0">
                <a:solidFill>
                  <a:srgbClr val="1F497D"/>
                </a:solidFill>
              </a:rPr>
              <a:t>Evaluation des pratiques professionnelles </a:t>
            </a:r>
            <a:br>
              <a:rPr lang="fr-FR" sz="3600" dirty="0">
                <a:solidFill>
                  <a:srgbClr val="1F497D"/>
                </a:solidFill>
              </a:rPr>
            </a:br>
            <a:r>
              <a:rPr lang="fr-FR" sz="3600" dirty="0">
                <a:solidFill>
                  <a:srgbClr val="1F497D"/>
                </a:solidFill>
              </a:rPr>
              <a:t>en matière de </a:t>
            </a:r>
            <a:br>
              <a:rPr lang="fr-FR" sz="3600" dirty="0">
                <a:solidFill>
                  <a:srgbClr val="1F497D"/>
                </a:solidFill>
              </a:rPr>
            </a:br>
            <a:r>
              <a:rPr lang="fr-FR" sz="3600" dirty="0">
                <a:solidFill>
                  <a:srgbClr val="1F497D"/>
                </a:solidFill>
              </a:rPr>
              <a:t>nutrition parentérale pédiatrique </a:t>
            </a:r>
            <a:endParaRPr lang="fr-FR" sz="3600" dirty="0"/>
          </a:p>
        </p:txBody>
      </p:sp>
      <p:sp>
        <p:nvSpPr>
          <p:cNvPr id="3" name="Sous-titre 2"/>
          <p:cNvSpPr>
            <a:spLocks noGrp="1"/>
          </p:cNvSpPr>
          <p:nvPr>
            <p:ph type="subTitle" idx="1"/>
          </p:nvPr>
        </p:nvSpPr>
        <p:spPr>
          <a:xfrm>
            <a:off x="861663" y="3231912"/>
            <a:ext cx="6400800" cy="1752600"/>
          </a:xfrm>
        </p:spPr>
        <p:txBody>
          <a:bodyPr>
            <a:normAutofit fontScale="70000" lnSpcReduction="20000"/>
          </a:bodyPr>
          <a:lstStyle/>
          <a:p>
            <a:r>
              <a:rPr lang="fr-FR" dirty="0" smtClean="0">
                <a:solidFill>
                  <a:srgbClr val="1F497D"/>
                </a:solidFill>
              </a:rPr>
              <a:t>Méthodes</a:t>
            </a:r>
          </a:p>
          <a:p>
            <a:r>
              <a:rPr lang="fr-FR" dirty="0" smtClean="0">
                <a:solidFill>
                  <a:srgbClr val="1F497D"/>
                </a:solidFill>
              </a:rPr>
              <a:t> Pratiques cliniques </a:t>
            </a:r>
          </a:p>
          <a:p>
            <a:r>
              <a:rPr lang="fr-FR" dirty="0" smtClean="0">
                <a:solidFill>
                  <a:srgbClr val="1F497D"/>
                </a:solidFill>
              </a:rPr>
              <a:t>Pratiques pharmaceutiques</a:t>
            </a:r>
          </a:p>
          <a:p>
            <a:r>
              <a:rPr lang="fr-FR" dirty="0" smtClean="0">
                <a:solidFill>
                  <a:srgbClr val="1F497D"/>
                </a:solidFill>
              </a:rPr>
              <a:t> Réorganisation </a:t>
            </a:r>
            <a:r>
              <a:rPr lang="fr-FR" dirty="0">
                <a:solidFill>
                  <a:srgbClr val="1F497D"/>
                </a:solidFill>
              </a:rPr>
              <a:t>de l’offre en matière de nutrition parentérale pédiatrique</a:t>
            </a:r>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a:t>
            </a:fld>
            <a:endParaRPr lang="fr-FR"/>
          </a:p>
        </p:txBody>
      </p:sp>
    </p:spTree>
    <p:extLst>
      <p:ext uri="{BB962C8B-B14F-4D97-AF65-F5344CB8AC3E}">
        <p14:creationId xmlns:p14="http://schemas.microsoft.com/office/powerpoint/2010/main" xmlns="" val="4209493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La lettre de mission ministérielle</a:t>
            </a:r>
            <a:endParaRPr lang="fr-FR" sz="3600" dirty="0">
              <a:solidFill>
                <a:srgbClr val="1F497D"/>
              </a:solidFill>
            </a:endParaRPr>
          </a:p>
        </p:txBody>
      </p:sp>
      <p:sp>
        <p:nvSpPr>
          <p:cNvPr id="3" name="Espace réservé du contenu 2"/>
          <p:cNvSpPr>
            <a:spLocks noGrp="1"/>
          </p:cNvSpPr>
          <p:nvPr>
            <p:ph idx="1"/>
          </p:nvPr>
        </p:nvSpPr>
        <p:spPr>
          <a:xfrm>
            <a:off x="457200" y="1600200"/>
            <a:ext cx="8229600" cy="5028350"/>
          </a:xfrm>
        </p:spPr>
        <p:txBody>
          <a:bodyPr>
            <a:normAutofit fontScale="32500" lnSpcReduction="20000"/>
          </a:bodyPr>
          <a:lstStyle/>
          <a:p>
            <a:endParaRPr lang="fr-FR" dirty="0" smtClean="0"/>
          </a:p>
          <a:p>
            <a:pPr algn="just"/>
            <a:r>
              <a:rPr lang="fr-FR" sz="6200" dirty="0" smtClean="0">
                <a:solidFill>
                  <a:srgbClr val="1F497D"/>
                </a:solidFill>
              </a:rPr>
              <a:t>Evaluer le processus qui conduit à l’administration d’une poche de nutrition parentérale chez un enfant, dans les services de réanimation néonatale, de néonatologie et de pédiatrie en </a:t>
            </a:r>
            <a:r>
              <a:rPr lang="fr-FR" sz="6200" dirty="0">
                <a:solidFill>
                  <a:srgbClr val="1F497D"/>
                </a:solidFill>
              </a:rPr>
              <a:t>d</a:t>
            </a:r>
            <a:r>
              <a:rPr lang="fr-FR" sz="6200" dirty="0" smtClean="0">
                <a:solidFill>
                  <a:srgbClr val="1F497D"/>
                </a:solidFill>
              </a:rPr>
              <a:t>ressant le bilan et en formulant des préconisations sur les pratiques professionnelles :</a:t>
            </a:r>
          </a:p>
          <a:p>
            <a:pPr marL="457200" lvl="1" indent="0" algn="just">
              <a:buNone/>
            </a:pPr>
            <a:r>
              <a:rPr lang="fr-FR" dirty="0" smtClean="0">
                <a:solidFill>
                  <a:srgbClr val="1F497D"/>
                </a:solidFill>
              </a:rPr>
              <a:t> </a:t>
            </a:r>
          </a:p>
          <a:p>
            <a:pPr lvl="2" algn="just"/>
            <a:r>
              <a:rPr lang="fr-FR" sz="4900" b="1" dirty="0" smtClean="0">
                <a:solidFill>
                  <a:srgbClr val="FF0000"/>
                </a:solidFill>
              </a:rPr>
              <a:t>Pratiques cliniques</a:t>
            </a:r>
            <a:r>
              <a:rPr lang="fr-FR" sz="4900" dirty="0" smtClean="0">
                <a:solidFill>
                  <a:srgbClr val="FF0000"/>
                </a:solidFill>
              </a:rPr>
              <a:t> relatives aux indications médicales,  aux modalités de prescription et d’administration;</a:t>
            </a:r>
          </a:p>
          <a:p>
            <a:pPr lvl="2" algn="just"/>
            <a:endParaRPr lang="fr-FR" sz="4900" b="1" dirty="0" smtClean="0">
              <a:solidFill>
                <a:srgbClr val="FF0000"/>
              </a:solidFill>
            </a:endParaRPr>
          </a:p>
          <a:p>
            <a:pPr lvl="2" algn="just"/>
            <a:r>
              <a:rPr lang="fr-FR" sz="4900" b="1" dirty="0" smtClean="0">
                <a:solidFill>
                  <a:srgbClr val="FF0000"/>
                </a:solidFill>
              </a:rPr>
              <a:t>Pratique pharmaceutiques  </a:t>
            </a:r>
            <a:r>
              <a:rPr lang="fr-FR" sz="4900" dirty="0" smtClean="0">
                <a:solidFill>
                  <a:srgbClr val="FF0000"/>
                </a:solidFill>
              </a:rPr>
              <a:t>relatives à la fabrication </a:t>
            </a:r>
            <a:r>
              <a:rPr lang="fr-FR" sz="4900" dirty="0">
                <a:solidFill>
                  <a:srgbClr val="FF0000"/>
                </a:solidFill>
              </a:rPr>
              <a:t>(poches, matières premières),  </a:t>
            </a:r>
            <a:r>
              <a:rPr lang="fr-FR" sz="4900" dirty="0" smtClean="0">
                <a:solidFill>
                  <a:srgbClr val="FF0000"/>
                </a:solidFill>
              </a:rPr>
              <a:t>à la supplémentation (</a:t>
            </a:r>
            <a:r>
              <a:rPr lang="fr-FR" sz="4900" dirty="0">
                <a:solidFill>
                  <a:srgbClr val="FF0000"/>
                </a:solidFill>
              </a:rPr>
              <a:t>vitamines, ions, oligoéléments…), </a:t>
            </a:r>
            <a:r>
              <a:rPr lang="fr-FR" sz="4900" dirty="0" smtClean="0">
                <a:solidFill>
                  <a:srgbClr val="FF0000"/>
                </a:solidFill>
              </a:rPr>
              <a:t>au </a:t>
            </a:r>
            <a:r>
              <a:rPr lang="fr-FR" sz="4900" dirty="0">
                <a:solidFill>
                  <a:srgbClr val="FF0000"/>
                </a:solidFill>
              </a:rPr>
              <a:t>transport et </a:t>
            </a:r>
            <a:r>
              <a:rPr lang="fr-FR" sz="4900" dirty="0" smtClean="0">
                <a:solidFill>
                  <a:srgbClr val="FF0000"/>
                </a:solidFill>
              </a:rPr>
              <a:t>au stockage, à la conservation </a:t>
            </a:r>
            <a:r>
              <a:rPr lang="fr-FR" sz="4900" dirty="0">
                <a:solidFill>
                  <a:srgbClr val="FF0000"/>
                </a:solidFill>
              </a:rPr>
              <a:t>au sein des pharmacies à usage intérieur (PUI</a:t>
            </a:r>
            <a:r>
              <a:rPr lang="fr-FR" sz="4900" dirty="0" smtClean="0">
                <a:solidFill>
                  <a:srgbClr val="FF0000"/>
                </a:solidFill>
              </a:rPr>
              <a:t>) ou </a:t>
            </a:r>
            <a:r>
              <a:rPr lang="fr-FR" sz="4900" dirty="0">
                <a:solidFill>
                  <a:srgbClr val="FF0000"/>
                </a:solidFill>
              </a:rPr>
              <a:t>dans le service prescripteur, </a:t>
            </a:r>
            <a:r>
              <a:rPr lang="fr-FR" sz="4900" dirty="0" smtClean="0">
                <a:solidFill>
                  <a:srgbClr val="FF0000"/>
                </a:solidFill>
              </a:rPr>
              <a:t>à la gestion </a:t>
            </a:r>
            <a:r>
              <a:rPr lang="fr-FR" sz="4900" dirty="0">
                <a:solidFill>
                  <a:srgbClr val="FF0000"/>
                </a:solidFill>
              </a:rPr>
              <a:t>des stocks, </a:t>
            </a:r>
            <a:r>
              <a:rPr lang="fr-FR" sz="4900" dirty="0" smtClean="0">
                <a:solidFill>
                  <a:srgbClr val="FF0000"/>
                </a:solidFill>
              </a:rPr>
              <a:t>à la </a:t>
            </a:r>
            <a:r>
              <a:rPr lang="fr-FR" sz="4900" dirty="0">
                <a:solidFill>
                  <a:srgbClr val="FF0000"/>
                </a:solidFill>
              </a:rPr>
              <a:t>délivrance et </a:t>
            </a:r>
            <a:r>
              <a:rPr lang="fr-FR" sz="4900" dirty="0" smtClean="0">
                <a:solidFill>
                  <a:srgbClr val="FF0000"/>
                </a:solidFill>
              </a:rPr>
              <a:t>à la traçabilité </a:t>
            </a:r>
            <a:r>
              <a:rPr lang="fr-FR" sz="4900" dirty="0">
                <a:solidFill>
                  <a:srgbClr val="FF0000"/>
                </a:solidFill>
              </a:rPr>
              <a:t>des poches</a:t>
            </a:r>
            <a:r>
              <a:rPr lang="fr-FR" sz="4900" dirty="0" smtClean="0">
                <a:solidFill>
                  <a:srgbClr val="FF0000"/>
                </a:solidFill>
              </a:rPr>
              <a:t>.</a:t>
            </a:r>
          </a:p>
          <a:p>
            <a:pPr lvl="2" algn="just"/>
            <a:endParaRPr lang="fr-FR" sz="3400" dirty="0">
              <a:solidFill>
                <a:srgbClr val="FF0000"/>
              </a:solidFill>
            </a:endParaRPr>
          </a:p>
          <a:p>
            <a:pPr algn="just"/>
            <a:endParaRPr lang="fr-FR" sz="3400" dirty="0" smtClean="0">
              <a:solidFill>
                <a:srgbClr val="1F497D"/>
              </a:solidFill>
            </a:endParaRPr>
          </a:p>
          <a:p>
            <a:pPr algn="just"/>
            <a:r>
              <a:rPr lang="fr-FR" sz="6200" dirty="0" smtClean="0">
                <a:solidFill>
                  <a:srgbClr val="1F497D"/>
                </a:solidFill>
              </a:rPr>
              <a:t>Apprécier </a:t>
            </a:r>
            <a:r>
              <a:rPr lang="fr-FR" sz="6200" dirty="0">
                <a:solidFill>
                  <a:srgbClr val="1F497D"/>
                </a:solidFill>
              </a:rPr>
              <a:t>les bénéfices et les risques des préparations magistrales en nutrition parentérale</a:t>
            </a:r>
            <a:r>
              <a:rPr lang="fr-FR" sz="6200" dirty="0" smtClean="0">
                <a:solidFill>
                  <a:srgbClr val="1F497D"/>
                </a:solidFill>
              </a:rPr>
              <a:t>, comparativement </a:t>
            </a:r>
            <a:r>
              <a:rPr lang="fr-FR" sz="6200" dirty="0">
                <a:solidFill>
                  <a:srgbClr val="1F497D"/>
                </a:solidFill>
              </a:rPr>
              <a:t>aux préparations industrielles des poches ayant une autorisation de mise </a:t>
            </a:r>
            <a:r>
              <a:rPr lang="fr-FR" sz="6200" dirty="0" smtClean="0">
                <a:solidFill>
                  <a:srgbClr val="1F497D"/>
                </a:solidFill>
              </a:rPr>
              <a:t>sur le marché </a:t>
            </a:r>
            <a:r>
              <a:rPr lang="fr-FR" sz="6200" dirty="0">
                <a:solidFill>
                  <a:srgbClr val="1F497D"/>
                </a:solidFill>
              </a:rPr>
              <a:t> </a:t>
            </a:r>
            <a:r>
              <a:rPr lang="fr-FR" sz="6200" dirty="0" smtClean="0">
                <a:solidFill>
                  <a:srgbClr val="1F497D"/>
                </a:solidFill>
              </a:rPr>
              <a:t>par l’analyse des travaux internationaux</a:t>
            </a:r>
            <a:endParaRPr lang="fr-FR" sz="6200" dirty="0">
              <a:solidFill>
                <a:srgbClr val="1F497D"/>
              </a:solidFill>
            </a:endParaRPr>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3</a:t>
            </a:fld>
            <a:endParaRPr lang="fr-F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2820271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Méthodes d’investigation</a:t>
            </a:r>
            <a:endParaRPr lang="fr-FR" sz="3600" dirty="0">
              <a:solidFill>
                <a:srgbClr val="1F497D"/>
              </a:solidFill>
            </a:endParaRPr>
          </a:p>
        </p:txBody>
      </p:sp>
      <p:sp>
        <p:nvSpPr>
          <p:cNvPr id="3" name="Espace réservé du contenu 2"/>
          <p:cNvSpPr>
            <a:spLocks noGrp="1"/>
          </p:cNvSpPr>
          <p:nvPr>
            <p:ph idx="1"/>
          </p:nvPr>
        </p:nvSpPr>
        <p:spPr/>
        <p:txBody>
          <a:bodyPr>
            <a:normAutofit/>
          </a:bodyPr>
          <a:lstStyle/>
          <a:p>
            <a:pPr algn="just"/>
            <a:r>
              <a:rPr lang="fr-FR" sz="2400" dirty="0" smtClean="0">
                <a:solidFill>
                  <a:srgbClr val="1F497D"/>
                </a:solidFill>
              </a:rPr>
              <a:t>Des entretiens </a:t>
            </a:r>
            <a:r>
              <a:rPr lang="fr-FR" sz="2400" dirty="0">
                <a:solidFill>
                  <a:srgbClr val="1F497D"/>
                </a:solidFill>
              </a:rPr>
              <a:t>avec les sociétés savantes concernées, les </a:t>
            </a:r>
            <a:r>
              <a:rPr lang="fr-FR" sz="2400" dirty="0" smtClean="0">
                <a:solidFill>
                  <a:srgbClr val="1F497D"/>
                </a:solidFill>
              </a:rPr>
              <a:t>directions d’administration </a:t>
            </a:r>
            <a:r>
              <a:rPr lang="fr-FR" sz="2400" dirty="0">
                <a:solidFill>
                  <a:srgbClr val="1F497D"/>
                </a:solidFill>
              </a:rPr>
              <a:t>centrale, les agences et autorités nationales ainsi que les </a:t>
            </a:r>
            <a:r>
              <a:rPr lang="fr-FR" sz="2400" dirty="0" smtClean="0">
                <a:solidFill>
                  <a:srgbClr val="1F497D"/>
                </a:solidFill>
              </a:rPr>
              <a:t>équipes hospitalières </a:t>
            </a:r>
            <a:r>
              <a:rPr lang="fr-FR" sz="2400" dirty="0">
                <a:solidFill>
                  <a:srgbClr val="1F497D"/>
                </a:solidFill>
              </a:rPr>
              <a:t>rencontrées au sein des établissements de santé </a:t>
            </a:r>
            <a:r>
              <a:rPr lang="fr-FR" sz="2400" dirty="0" smtClean="0">
                <a:solidFill>
                  <a:srgbClr val="1F497D"/>
                </a:solidFill>
              </a:rPr>
              <a:t>visités ;</a:t>
            </a:r>
          </a:p>
          <a:p>
            <a:pPr algn="just"/>
            <a:endParaRPr lang="fr-FR" sz="2400" dirty="0">
              <a:solidFill>
                <a:srgbClr val="1F497D"/>
              </a:solidFill>
            </a:endParaRPr>
          </a:p>
          <a:p>
            <a:pPr algn="just"/>
            <a:r>
              <a:rPr lang="fr-FR" sz="2400" dirty="0" smtClean="0">
                <a:solidFill>
                  <a:srgbClr val="1F497D"/>
                </a:solidFill>
              </a:rPr>
              <a:t>Un état </a:t>
            </a:r>
            <a:r>
              <a:rPr lang="fr-FR" sz="2400" dirty="0">
                <a:solidFill>
                  <a:srgbClr val="1F497D"/>
                </a:solidFill>
              </a:rPr>
              <a:t>des lieux des pratiques professionnelles (pratiques cliniques et </a:t>
            </a:r>
            <a:r>
              <a:rPr lang="fr-FR" sz="2400" dirty="0" smtClean="0">
                <a:solidFill>
                  <a:srgbClr val="1F497D"/>
                </a:solidFill>
              </a:rPr>
              <a:t>pratiques pharmaceutiques</a:t>
            </a:r>
            <a:r>
              <a:rPr lang="fr-FR" sz="2400" dirty="0">
                <a:solidFill>
                  <a:srgbClr val="1F497D"/>
                </a:solidFill>
              </a:rPr>
              <a:t>) à l’aide d’une enquête menée auprès des services hospitaliers </a:t>
            </a:r>
            <a:r>
              <a:rPr lang="fr-FR" sz="2400" dirty="0" smtClean="0">
                <a:solidFill>
                  <a:srgbClr val="1F497D"/>
                </a:solidFill>
              </a:rPr>
              <a:t>de néonatologie</a:t>
            </a:r>
            <a:r>
              <a:rPr lang="fr-FR" sz="2400" dirty="0">
                <a:solidFill>
                  <a:srgbClr val="1F497D"/>
                </a:solidFill>
              </a:rPr>
              <a:t>, de soins intensifs, de réanimation néonatale et de </a:t>
            </a:r>
            <a:r>
              <a:rPr lang="fr-FR" sz="2400" dirty="0" smtClean="0">
                <a:solidFill>
                  <a:srgbClr val="1F497D"/>
                </a:solidFill>
              </a:rPr>
              <a:t>pédiatrie, à partir d’un questionnaire que la mission a conçu. </a:t>
            </a:r>
            <a:endParaRPr lang="fr-FR" sz="2400" dirty="0">
              <a:solidFill>
                <a:srgbClr val="1F497D"/>
              </a:solidFill>
            </a:endParaRPr>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4</a:t>
            </a:fld>
            <a:endParaRPr lang="fr-F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2279404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chemeClr val="tx2"/>
                </a:solidFill>
              </a:rPr>
              <a:t>Méthodes d’investigation</a:t>
            </a:r>
            <a:endParaRPr lang="fr-FR" sz="3600" dirty="0">
              <a:solidFill>
                <a:schemeClr val="tx2"/>
              </a:solidFill>
            </a:endParaRPr>
          </a:p>
        </p:txBody>
      </p:sp>
      <p:sp>
        <p:nvSpPr>
          <p:cNvPr id="3" name="Espace réservé du contenu 2"/>
          <p:cNvSpPr>
            <a:spLocks noGrp="1"/>
          </p:cNvSpPr>
          <p:nvPr>
            <p:ph idx="1"/>
          </p:nvPr>
        </p:nvSpPr>
        <p:spPr>
          <a:xfrm>
            <a:off x="457200" y="1600200"/>
            <a:ext cx="8229600" cy="5056162"/>
          </a:xfrm>
        </p:spPr>
        <p:txBody>
          <a:bodyPr>
            <a:normAutofit fontScale="77500" lnSpcReduction="20000"/>
          </a:bodyPr>
          <a:lstStyle/>
          <a:p>
            <a:pPr algn="just"/>
            <a:r>
              <a:rPr lang="fr-FR" dirty="0">
                <a:solidFill>
                  <a:srgbClr val="1F497D"/>
                </a:solidFill>
              </a:rPr>
              <a:t>Les recommandations ont été élaborées </a:t>
            </a:r>
            <a:r>
              <a:rPr lang="fr-FR" dirty="0" smtClean="0">
                <a:solidFill>
                  <a:srgbClr val="1F497D"/>
                </a:solidFill>
              </a:rPr>
              <a:t>:</a:t>
            </a:r>
          </a:p>
          <a:p>
            <a:pPr algn="just"/>
            <a:endParaRPr lang="fr-FR" dirty="0">
              <a:solidFill>
                <a:srgbClr val="1F497D"/>
              </a:solidFill>
            </a:endParaRPr>
          </a:p>
          <a:p>
            <a:pPr lvl="1" algn="just"/>
            <a:r>
              <a:rPr lang="fr-FR" dirty="0" smtClean="0">
                <a:solidFill>
                  <a:srgbClr val="1F497D"/>
                </a:solidFill>
              </a:rPr>
              <a:t>par </a:t>
            </a:r>
            <a:r>
              <a:rPr lang="fr-FR" dirty="0">
                <a:solidFill>
                  <a:srgbClr val="1F497D"/>
                </a:solidFill>
              </a:rPr>
              <a:t>comparaison des résultats obtenus par l’enquête avec les recommandations </a:t>
            </a:r>
            <a:r>
              <a:rPr lang="fr-FR" dirty="0" smtClean="0">
                <a:solidFill>
                  <a:srgbClr val="1F497D"/>
                </a:solidFill>
              </a:rPr>
              <a:t>émanant des </a:t>
            </a:r>
            <a:r>
              <a:rPr lang="fr-FR" dirty="0">
                <a:solidFill>
                  <a:srgbClr val="1F497D"/>
                </a:solidFill>
              </a:rPr>
              <a:t>sociétés savantes françaises, européennes, américaines et </a:t>
            </a:r>
            <a:r>
              <a:rPr lang="fr-FR" dirty="0" smtClean="0">
                <a:solidFill>
                  <a:srgbClr val="1F497D"/>
                </a:solidFill>
              </a:rPr>
              <a:t>internationales; </a:t>
            </a:r>
          </a:p>
          <a:p>
            <a:pPr marL="457200" lvl="1" indent="0" algn="just">
              <a:buNone/>
            </a:pPr>
            <a:r>
              <a:rPr lang="fr-FR" dirty="0" smtClean="0">
                <a:solidFill>
                  <a:srgbClr val="1F497D"/>
                </a:solidFill>
              </a:rPr>
              <a:t>	</a:t>
            </a:r>
          </a:p>
          <a:p>
            <a:pPr lvl="1" algn="just"/>
            <a:r>
              <a:rPr lang="fr-FR" dirty="0" smtClean="0">
                <a:solidFill>
                  <a:srgbClr val="1F497D"/>
                </a:solidFill>
              </a:rPr>
              <a:t>en </a:t>
            </a:r>
            <a:r>
              <a:rPr lang="fr-FR" dirty="0">
                <a:solidFill>
                  <a:srgbClr val="1F497D"/>
                </a:solidFill>
              </a:rPr>
              <a:t>regard des différentes normes législatives ou réglementaires inscrites dans le code </a:t>
            </a:r>
            <a:r>
              <a:rPr lang="fr-FR" dirty="0" smtClean="0">
                <a:solidFill>
                  <a:srgbClr val="1F497D"/>
                </a:solidFill>
              </a:rPr>
              <a:t>de la </a:t>
            </a:r>
            <a:r>
              <a:rPr lang="fr-FR" dirty="0">
                <a:solidFill>
                  <a:srgbClr val="1F497D"/>
                </a:solidFill>
              </a:rPr>
              <a:t>santé publique ou définies dans les Bonnes pratiques de préparation (BPP) et/ou </a:t>
            </a:r>
            <a:r>
              <a:rPr lang="fr-FR" dirty="0" smtClean="0">
                <a:solidFill>
                  <a:srgbClr val="1F497D"/>
                </a:solidFill>
              </a:rPr>
              <a:t>les Bonnes </a:t>
            </a:r>
            <a:r>
              <a:rPr lang="fr-FR" dirty="0">
                <a:solidFill>
                  <a:srgbClr val="1F497D"/>
                </a:solidFill>
              </a:rPr>
              <a:t>Pratiques de fabrication (BPF)</a:t>
            </a:r>
            <a:r>
              <a:rPr lang="fr-FR" dirty="0" smtClean="0">
                <a:solidFill>
                  <a:srgbClr val="1F497D"/>
                </a:solidFill>
              </a:rPr>
              <a:t>. </a:t>
            </a:r>
          </a:p>
          <a:p>
            <a:pPr lvl="1" algn="just"/>
            <a:endParaRPr lang="fr-FR" dirty="0" smtClean="0">
              <a:solidFill>
                <a:srgbClr val="1F497D"/>
              </a:solidFill>
            </a:endParaRPr>
          </a:p>
          <a:p>
            <a:pPr algn="just"/>
            <a:r>
              <a:rPr lang="fr-FR" dirty="0" smtClean="0">
                <a:solidFill>
                  <a:srgbClr val="1F497D"/>
                </a:solidFill>
              </a:rPr>
              <a:t>La mission a constaté l’absence de recommandations de bonnes pratiques professionnelles concernant la nutrition parentérale pédiatrique à l’hôpital émanant de la Haute Autorité en Santé (HAS).</a:t>
            </a:r>
          </a:p>
          <a:p>
            <a:endParaRPr lang="fr-FR" dirty="0"/>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5</a:t>
            </a:fld>
            <a:endParaRPr lang="fr-FR"/>
          </a:p>
        </p:txBody>
      </p:sp>
      <p:sp>
        <p:nvSpPr>
          <p:cNvPr id="5" name="Espace réservé de la date 4"/>
          <p:cNvSpPr>
            <a:spLocks noGrp="1"/>
          </p:cNvSpPr>
          <p:nvPr>
            <p:ph type="dt" sz="half" idx="10"/>
          </p:nvPr>
        </p:nvSpPr>
        <p:spPr/>
        <p:txBody>
          <a:bodyPr/>
          <a:lstStyle/>
          <a:p>
            <a:r>
              <a:rPr lang="fr-FR" smtClean="0"/>
              <a:t>Janvier 2015</a:t>
            </a:r>
            <a:endParaRPr lang="fr-FR"/>
          </a:p>
        </p:txBody>
      </p:sp>
      <p:sp>
        <p:nvSpPr>
          <p:cNvPr id="6" name="Espace réservé du pied de page 5"/>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656938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9786" y="163390"/>
            <a:ext cx="8229600" cy="1143000"/>
          </a:xfrm>
        </p:spPr>
        <p:txBody>
          <a:bodyPr>
            <a:normAutofit/>
          </a:bodyPr>
          <a:lstStyle/>
          <a:p>
            <a:r>
              <a:rPr lang="fr-FR" sz="3600" dirty="0" smtClean="0">
                <a:solidFill>
                  <a:srgbClr val="1F497D"/>
                </a:solidFill>
              </a:rPr>
              <a:t>L’enquête auprès des établissements </a:t>
            </a:r>
            <a:endParaRPr lang="fr-FR" sz="3600" dirty="0">
              <a:solidFill>
                <a:srgbClr val="1F497D"/>
              </a:solidFill>
            </a:endParaRPr>
          </a:p>
        </p:txBody>
      </p:sp>
      <p:sp>
        <p:nvSpPr>
          <p:cNvPr id="3" name="Espace réservé du contenu 2"/>
          <p:cNvSpPr>
            <a:spLocks noGrp="1"/>
          </p:cNvSpPr>
          <p:nvPr>
            <p:ph idx="1"/>
          </p:nvPr>
        </p:nvSpPr>
        <p:spPr>
          <a:xfrm>
            <a:off x="539750" y="1742892"/>
            <a:ext cx="8208714" cy="4422412"/>
          </a:xfrm>
        </p:spPr>
        <p:txBody>
          <a:bodyPr>
            <a:normAutofit fontScale="85000" lnSpcReduction="10000"/>
          </a:bodyPr>
          <a:lstStyle/>
          <a:p>
            <a:pPr eaLnBrk="1" hangingPunct="1">
              <a:lnSpc>
                <a:spcPct val="150000"/>
              </a:lnSpc>
              <a:buFont typeface="Wingdings" pitchFamily="2" charset="2"/>
              <a:buChar char="Ø"/>
            </a:pPr>
            <a:r>
              <a:rPr lang="fr-FR" kern="1200" dirty="0" smtClean="0">
                <a:solidFill>
                  <a:srgbClr val="002060"/>
                </a:solidFill>
              </a:rPr>
              <a:t>294 établissements contactés</a:t>
            </a:r>
          </a:p>
          <a:p>
            <a:pPr eaLnBrk="1" hangingPunct="1">
              <a:lnSpc>
                <a:spcPct val="150000"/>
              </a:lnSpc>
              <a:buFont typeface="Wingdings" pitchFamily="2" charset="2"/>
              <a:buChar char="Ø"/>
            </a:pPr>
            <a:r>
              <a:rPr lang="fr-FR" kern="1200" dirty="0" smtClean="0">
                <a:solidFill>
                  <a:srgbClr val="002060"/>
                </a:solidFill>
                <a:ea typeface="+mn-ea"/>
                <a:cs typeface="+mn-cs"/>
              </a:rPr>
              <a:t>289 </a:t>
            </a:r>
            <a:r>
              <a:rPr lang="fr-FR" kern="1200" dirty="0" smtClean="0">
                <a:solidFill>
                  <a:srgbClr val="002060"/>
                </a:solidFill>
              </a:rPr>
              <a:t>établissements</a:t>
            </a:r>
            <a:r>
              <a:rPr lang="fr-FR" kern="1200" dirty="0" smtClean="0">
                <a:solidFill>
                  <a:srgbClr val="002060"/>
                </a:solidFill>
                <a:ea typeface="+mn-ea"/>
                <a:cs typeface="+mn-cs"/>
              </a:rPr>
              <a:t> destinataires de l'enquête</a:t>
            </a:r>
          </a:p>
          <a:p>
            <a:pPr eaLnBrk="1" hangingPunct="1">
              <a:lnSpc>
                <a:spcPct val="150000"/>
              </a:lnSpc>
              <a:buFont typeface="Wingdings" pitchFamily="2" charset="2"/>
              <a:buChar char="Ø"/>
            </a:pPr>
            <a:r>
              <a:rPr lang="fr-FR" kern="1200" dirty="0" smtClean="0">
                <a:solidFill>
                  <a:srgbClr val="002060"/>
                </a:solidFill>
                <a:ea typeface="+mn-ea"/>
                <a:cs typeface="+mn-cs"/>
              </a:rPr>
              <a:t>247 </a:t>
            </a:r>
            <a:r>
              <a:rPr lang="fr-FR" kern="1200" dirty="0" smtClean="0">
                <a:solidFill>
                  <a:srgbClr val="002060"/>
                </a:solidFill>
              </a:rPr>
              <a:t>établissement</a:t>
            </a:r>
            <a:r>
              <a:rPr lang="fr-FR" kern="1200" dirty="0" smtClean="0">
                <a:solidFill>
                  <a:srgbClr val="002060"/>
                </a:solidFill>
                <a:ea typeface="+mn-ea"/>
                <a:cs typeface="+mn-cs"/>
              </a:rPr>
              <a:t>s concernés </a:t>
            </a:r>
          </a:p>
          <a:p>
            <a:pPr lvl="1" eaLnBrk="1" hangingPunct="1">
              <a:lnSpc>
                <a:spcPct val="150000"/>
              </a:lnSpc>
              <a:buFont typeface="Wingdings" pitchFamily="2" charset="2"/>
              <a:buChar char="ü"/>
            </a:pPr>
            <a:r>
              <a:rPr lang="fr-FR" kern="1200" dirty="0" smtClean="0">
                <a:solidFill>
                  <a:srgbClr val="002060"/>
                </a:solidFill>
                <a:ea typeface="+mn-ea"/>
                <a:cs typeface="+mn-cs"/>
              </a:rPr>
              <a:t>188 répondants </a:t>
            </a:r>
          </a:p>
          <a:p>
            <a:pPr lvl="1" eaLnBrk="1" hangingPunct="1">
              <a:lnSpc>
                <a:spcPct val="150000"/>
              </a:lnSpc>
              <a:buFont typeface="Wingdings" pitchFamily="2" charset="2"/>
              <a:buChar char="ü"/>
            </a:pPr>
            <a:r>
              <a:rPr lang="fr-FR" kern="1200" dirty="0" smtClean="0">
                <a:solidFill>
                  <a:srgbClr val="002060"/>
                </a:solidFill>
                <a:ea typeface="+mn-ea"/>
                <a:cs typeface="+mn-cs"/>
              </a:rPr>
              <a:t>59 non répondants ou ne validant pas le questionnaire</a:t>
            </a:r>
          </a:p>
          <a:p>
            <a:pPr marL="400050" algn="ctr" eaLnBrk="1" hangingPunct="1">
              <a:lnSpc>
                <a:spcPct val="150000"/>
              </a:lnSpc>
              <a:buFont typeface="Wingdings" pitchFamily="2" charset="2"/>
              <a:buChar char="Ø"/>
            </a:pPr>
            <a:r>
              <a:rPr lang="fr-FR" b="1" kern="1200" dirty="0" smtClean="0">
                <a:solidFill>
                  <a:srgbClr val="002060"/>
                </a:solidFill>
              </a:rPr>
              <a:t>Taux de réponse globale de 76%</a:t>
            </a:r>
            <a:endParaRPr lang="fr-FR" b="1" kern="1200" dirty="0" smtClean="0">
              <a:solidFill>
                <a:srgbClr val="002060"/>
              </a:solidFill>
              <a:ea typeface="+mn-ea"/>
              <a:cs typeface="+mn-cs"/>
            </a:endParaRPr>
          </a:p>
          <a:p>
            <a:endParaRPr lang="fr-FR" sz="2800" dirty="0" smtClean="0"/>
          </a:p>
          <a:p>
            <a:endParaRPr lang="fr-FR" sz="2800" dirty="0" smtClean="0"/>
          </a:p>
          <a:p>
            <a:endParaRPr lang="fr-FR" sz="2800" dirty="0" smtClean="0"/>
          </a:p>
          <a:p>
            <a:endParaRPr lang="fr-FR" sz="2800" dirty="0" smtClean="0"/>
          </a:p>
          <a:p>
            <a:pPr>
              <a:buNone/>
            </a:pPr>
            <a:endParaRPr lang="fr-FR" sz="2800" dirty="0"/>
          </a:p>
        </p:txBody>
      </p:sp>
      <p:sp>
        <p:nvSpPr>
          <p:cNvPr id="4" name="Espace réservé du numéro de diapositive 3"/>
          <p:cNvSpPr>
            <a:spLocks noGrp="1"/>
          </p:cNvSpPr>
          <p:nvPr>
            <p:ph type="sldNum" sz="quarter" idx="4294967295"/>
          </p:nvPr>
        </p:nvSpPr>
        <p:spPr>
          <a:xfrm>
            <a:off x="6553200" y="6356350"/>
            <a:ext cx="2133600" cy="365125"/>
          </a:xfrm>
          <a:prstGeom prst="rect">
            <a:avLst/>
          </a:prstGeom>
        </p:spPr>
        <p:txBody>
          <a:bodyPr/>
          <a:lstStyle/>
          <a:p>
            <a:fld id="{0D864C55-38F4-465D-86AE-60E81B04F5C2}" type="slidenum">
              <a:rPr lang="fr-FR" smtClean="0"/>
              <a:pPr/>
              <a:t>6</a:t>
            </a:fld>
            <a:endParaRPr lang="fr-FR"/>
          </a:p>
        </p:txBody>
      </p:sp>
      <p:sp>
        <p:nvSpPr>
          <p:cNvPr id="6" name="Espace réservé de la date 5"/>
          <p:cNvSpPr>
            <a:spLocks noGrp="1"/>
          </p:cNvSpPr>
          <p:nvPr>
            <p:ph type="dt" sz="half" idx="10"/>
          </p:nvPr>
        </p:nvSpPr>
        <p:spPr/>
        <p:txBody>
          <a:bodyPr/>
          <a:lstStyle/>
          <a:p>
            <a:r>
              <a:rPr lang="fr-FR" smtClean="0"/>
              <a:t>Janvier 2015</a:t>
            </a:r>
            <a:endParaRPr lang="fr-FR"/>
          </a:p>
        </p:txBody>
      </p:sp>
      <p:sp>
        <p:nvSpPr>
          <p:cNvPr id="7" name="Espace réservé du pied de page 6"/>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2560633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52295" y="500618"/>
            <a:ext cx="8434505" cy="5710751"/>
          </a:xfrm>
          <a:prstGeom prst="rect">
            <a:avLst/>
          </a:prstGeom>
        </p:spPr>
      </p:pic>
      <p:sp>
        <p:nvSpPr>
          <p:cNvPr id="5" name="Espace réservé du numéro de diapositive 4"/>
          <p:cNvSpPr>
            <a:spLocks noGrp="1"/>
          </p:cNvSpPr>
          <p:nvPr>
            <p:ph type="sldNum" sz="quarter" idx="12"/>
          </p:nvPr>
        </p:nvSpPr>
        <p:spPr/>
        <p:txBody>
          <a:bodyPr/>
          <a:lstStyle/>
          <a:p>
            <a:fld id="{18A4A625-DC45-1C49-88AA-78E31BAE918C}" type="slidenum">
              <a:rPr lang="fr-FR" smtClean="0"/>
              <a:pPr/>
              <a:t>7</a:t>
            </a:fld>
            <a:endParaRPr lang="fr-FR"/>
          </a:p>
        </p:txBody>
      </p:sp>
      <p:sp>
        <p:nvSpPr>
          <p:cNvPr id="6" name="Espace réservé de la date 5"/>
          <p:cNvSpPr>
            <a:spLocks noGrp="1"/>
          </p:cNvSpPr>
          <p:nvPr>
            <p:ph type="dt" sz="half" idx="10"/>
          </p:nvPr>
        </p:nvSpPr>
        <p:spPr/>
        <p:txBody>
          <a:bodyPr/>
          <a:lstStyle/>
          <a:p>
            <a:r>
              <a:rPr lang="fr-FR" smtClean="0"/>
              <a:t>Janvier 2015</a:t>
            </a:r>
            <a:endParaRPr lang="fr-FR"/>
          </a:p>
        </p:txBody>
      </p:sp>
      <p:sp>
        <p:nvSpPr>
          <p:cNvPr id="7" name="Espace réservé du pied de page 6"/>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2234181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475656" y="867286"/>
            <a:ext cx="6624736" cy="5218380"/>
          </a:xfrm>
          <a:prstGeom prst="rect">
            <a:avLst/>
          </a:prstGeom>
          <a:noFill/>
          <a:ln w="9525">
            <a:noFill/>
            <a:miter lim="800000"/>
            <a:headEnd/>
            <a:tailEnd/>
          </a:ln>
          <a:effectLst/>
        </p:spPr>
      </p:pic>
      <p:sp>
        <p:nvSpPr>
          <p:cNvPr id="3" name="Espace réservé du numéro de diapositive 2"/>
          <p:cNvSpPr>
            <a:spLocks noGrp="1"/>
          </p:cNvSpPr>
          <p:nvPr>
            <p:ph type="sldNum" sz="quarter" idx="12"/>
          </p:nvPr>
        </p:nvSpPr>
        <p:spPr/>
        <p:txBody>
          <a:bodyPr/>
          <a:lstStyle/>
          <a:p>
            <a:fld id="{18A4A625-DC45-1C49-88AA-78E31BAE918C}" type="slidenum">
              <a:rPr lang="fr-FR" smtClean="0"/>
              <a:pPr/>
              <a:t>8</a:t>
            </a:fld>
            <a:endParaRPr lang="fr-F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Tree>
    <p:extLst>
      <p:ext uri="{BB962C8B-B14F-4D97-AF65-F5344CB8AC3E}">
        <p14:creationId xmlns:p14="http://schemas.microsoft.com/office/powerpoint/2010/main" xmlns="" val="4228850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ctrTitle"/>
          </p:nvPr>
        </p:nvSpPr>
        <p:spPr/>
        <p:txBody>
          <a:bodyPr/>
          <a:lstStyle/>
          <a:p>
            <a:r>
              <a:rPr lang="fr-FR" dirty="0" smtClean="0">
                <a:solidFill>
                  <a:srgbClr val="1F497D"/>
                </a:solidFill>
              </a:rPr>
              <a:t>Les pratiques cliniques </a:t>
            </a:r>
            <a:endParaRPr lang="fr-FR" dirty="0">
              <a:solidFill>
                <a:srgbClr val="1F497D"/>
              </a:solidFill>
            </a:endParaRPr>
          </a:p>
        </p:txBody>
      </p:sp>
      <p:sp>
        <p:nvSpPr>
          <p:cNvPr id="10" name="Sous-titre 9"/>
          <p:cNvSpPr>
            <a:spLocks noGrp="1"/>
          </p:cNvSpPr>
          <p:nvPr>
            <p:ph type="subTitle" idx="1"/>
          </p:nvPr>
        </p:nvSpPr>
        <p:spPr/>
        <p:txBody>
          <a:bodyPr/>
          <a:lstStyle/>
          <a:p>
            <a:r>
              <a:rPr lang="fr-FR" dirty="0" smtClean="0">
                <a:solidFill>
                  <a:srgbClr val="1F497D"/>
                </a:solidFill>
              </a:rPr>
              <a:t>La  prescription médicale</a:t>
            </a:r>
          </a:p>
          <a:p>
            <a:r>
              <a:rPr lang="fr-FR" dirty="0" smtClean="0">
                <a:solidFill>
                  <a:srgbClr val="1F497D"/>
                </a:solidFill>
              </a:rPr>
              <a:t>L’administration des poches </a:t>
            </a:r>
            <a:endParaRPr lang="fr-FR"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9</a:t>
            </a:fld>
            <a:endParaRPr lang="fr-FR"/>
          </a:p>
        </p:txBody>
      </p:sp>
    </p:spTree>
    <p:extLst>
      <p:ext uri="{BB962C8B-B14F-4D97-AF65-F5344CB8AC3E}">
        <p14:creationId xmlns:p14="http://schemas.microsoft.com/office/powerpoint/2010/main" xmlns="" val="3917383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Autofit/>
          </a:bodyPr>
          <a:lstStyle/>
          <a:p>
            <a:r>
              <a:rPr lang="fr-FR" sz="3600" dirty="0" smtClean="0">
                <a:solidFill>
                  <a:srgbClr val="1F497D"/>
                </a:solidFill>
              </a:rPr>
              <a:t>Une hétérogénéité des prescriptions médicales </a:t>
            </a:r>
            <a:endParaRPr lang="fr-FR" sz="3600" dirty="0">
              <a:solidFill>
                <a:srgbClr val="1F497D"/>
              </a:solidFill>
            </a:endParaRPr>
          </a:p>
        </p:txBody>
      </p:sp>
      <p:sp>
        <p:nvSpPr>
          <p:cNvPr id="6" name="Espace réservé du contenu 5"/>
          <p:cNvSpPr>
            <a:spLocks noGrp="1"/>
          </p:cNvSpPr>
          <p:nvPr>
            <p:ph idx="1"/>
          </p:nvPr>
        </p:nvSpPr>
        <p:spPr/>
        <p:txBody>
          <a:bodyPr>
            <a:normAutofit/>
          </a:bodyPr>
          <a:lstStyle/>
          <a:p>
            <a:endParaRPr lang="fr-FR" sz="2400" dirty="0">
              <a:solidFill>
                <a:srgbClr val="1F497D"/>
              </a:solidFill>
            </a:endParaRPr>
          </a:p>
          <a:p>
            <a:pPr algn="just"/>
            <a:r>
              <a:rPr lang="fr-FR" sz="2400" dirty="0" smtClean="0">
                <a:solidFill>
                  <a:srgbClr val="1F497D"/>
                </a:solidFill>
              </a:rPr>
              <a:t>Une </a:t>
            </a:r>
            <a:r>
              <a:rPr lang="fr-FR" sz="2400" dirty="0">
                <a:solidFill>
                  <a:srgbClr val="1F497D"/>
                </a:solidFill>
              </a:rPr>
              <a:t>prescription des différents types de poche différenciée fortement </a:t>
            </a:r>
            <a:r>
              <a:rPr lang="fr-FR" sz="2400" dirty="0" smtClean="0">
                <a:solidFill>
                  <a:srgbClr val="1F497D"/>
                </a:solidFill>
              </a:rPr>
              <a:t>liée à </a:t>
            </a:r>
            <a:r>
              <a:rPr lang="fr-FR" sz="2400" dirty="0">
                <a:solidFill>
                  <a:srgbClr val="1F497D"/>
                </a:solidFill>
              </a:rPr>
              <a:t>l’âge gestationnel de l’enfant ou à son degré de </a:t>
            </a:r>
            <a:r>
              <a:rPr lang="fr-FR" sz="2400" dirty="0" smtClean="0">
                <a:solidFill>
                  <a:srgbClr val="1F497D"/>
                </a:solidFill>
              </a:rPr>
              <a:t>développement</a:t>
            </a:r>
          </a:p>
          <a:p>
            <a:pPr algn="just"/>
            <a:endParaRPr lang="fr-FR" dirty="0"/>
          </a:p>
          <a:p>
            <a:pPr algn="just"/>
            <a:r>
              <a:rPr lang="fr-FR" sz="2400" dirty="0">
                <a:solidFill>
                  <a:srgbClr val="1F497D"/>
                </a:solidFill>
              </a:rPr>
              <a:t>Une prescription sous la dépendance relative de la PUI lorsque celle-</a:t>
            </a:r>
            <a:r>
              <a:rPr lang="fr-FR" sz="2400" dirty="0" smtClean="0">
                <a:solidFill>
                  <a:srgbClr val="1F497D"/>
                </a:solidFill>
              </a:rPr>
              <a:t>ci fabrique </a:t>
            </a:r>
            <a:r>
              <a:rPr lang="fr-FR" sz="2400" dirty="0">
                <a:solidFill>
                  <a:srgbClr val="1F497D"/>
                </a:solidFill>
              </a:rPr>
              <a:t>des </a:t>
            </a:r>
            <a:r>
              <a:rPr lang="fr-FR" sz="2400" dirty="0" smtClean="0">
                <a:solidFill>
                  <a:srgbClr val="1F497D"/>
                </a:solidFill>
              </a:rPr>
              <a:t>poches</a:t>
            </a:r>
          </a:p>
          <a:p>
            <a:pPr algn="just"/>
            <a:endParaRPr lang="fr-FR" sz="2400" dirty="0">
              <a:solidFill>
                <a:srgbClr val="1F497D"/>
              </a:solidFill>
            </a:endParaRPr>
          </a:p>
          <a:p>
            <a:r>
              <a:rPr lang="fr-FR" sz="2400" dirty="0">
                <a:solidFill>
                  <a:srgbClr val="1F497D"/>
                </a:solidFill>
              </a:rPr>
              <a:t>Des prescriptions de poches en réponse aux besoins nutritifs </a:t>
            </a:r>
            <a:r>
              <a:rPr lang="fr-FR" sz="2400" dirty="0" smtClean="0">
                <a:solidFill>
                  <a:srgbClr val="1F497D"/>
                </a:solidFill>
              </a:rPr>
              <a:t>des enfants</a:t>
            </a:r>
            <a:endParaRPr lang="fr-FR" sz="2400" dirty="0">
              <a:solidFill>
                <a:srgbClr val="1F497D"/>
              </a:solidFill>
            </a:endParaRPr>
          </a:p>
        </p:txBody>
      </p:sp>
      <p:sp>
        <p:nvSpPr>
          <p:cNvPr id="2" name="Espace réservé de la date 1"/>
          <p:cNvSpPr>
            <a:spLocks noGrp="1"/>
          </p:cNvSpPr>
          <p:nvPr>
            <p:ph type="dt" sz="half" idx="10"/>
          </p:nvPr>
        </p:nvSpPr>
        <p:spPr/>
        <p:txBody>
          <a:bodyPr/>
          <a:lstStyle/>
          <a:p>
            <a:r>
              <a:rPr lang="fr-FR" smtClean="0"/>
              <a:t>Janvier 2015</a:t>
            </a:r>
            <a:endParaRPr lang="fr-FR"/>
          </a:p>
        </p:txBody>
      </p:sp>
      <p:sp>
        <p:nvSpPr>
          <p:cNvPr id="3" name="Espace réservé du pied de page 2"/>
          <p:cNvSpPr>
            <a:spLocks noGrp="1"/>
          </p:cNvSpPr>
          <p:nvPr>
            <p:ph type="ftr" sz="quarter" idx="11"/>
          </p:nvPr>
        </p:nvSpPr>
        <p:spPr/>
        <p:txBody>
          <a:bodyPr/>
          <a:lstStyle/>
          <a:p>
            <a:r>
              <a:rPr lang="fr-FR" smtClean="0"/>
              <a:t>IGAS 2014 168R</a:t>
            </a:r>
            <a:endParaRPr lang="fr-FR"/>
          </a:p>
        </p:txBody>
      </p:sp>
      <p:sp>
        <p:nvSpPr>
          <p:cNvPr id="4" name="Espace réservé du numéro de diapositive 3"/>
          <p:cNvSpPr>
            <a:spLocks noGrp="1"/>
          </p:cNvSpPr>
          <p:nvPr>
            <p:ph type="sldNum" sz="quarter" idx="12"/>
          </p:nvPr>
        </p:nvSpPr>
        <p:spPr/>
        <p:txBody>
          <a:bodyPr/>
          <a:lstStyle/>
          <a:p>
            <a:fld id="{18A4A625-DC45-1C49-88AA-78E31BAE918C}" type="slidenum">
              <a:rPr lang="fr-FR" smtClean="0"/>
              <a:pPr/>
              <a:t>10</a:t>
            </a:fld>
            <a:endParaRPr lang="fr-FR"/>
          </a:p>
        </p:txBody>
      </p:sp>
    </p:spTree>
    <p:extLst>
      <p:ext uri="{BB962C8B-B14F-4D97-AF65-F5344CB8AC3E}">
        <p14:creationId xmlns:p14="http://schemas.microsoft.com/office/powerpoint/2010/main" xmlns="" val="2749661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Une hétérogénéité des prescriptions médicales </a:t>
            </a:r>
            <a:endParaRPr lang="fr-FR" dirty="0"/>
          </a:p>
        </p:txBody>
      </p:sp>
      <p:sp>
        <p:nvSpPr>
          <p:cNvPr id="3" name="Espace réservé du contenu 2"/>
          <p:cNvSpPr>
            <a:spLocks noGrp="1"/>
          </p:cNvSpPr>
          <p:nvPr>
            <p:ph idx="1"/>
          </p:nvPr>
        </p:nvSpPr>
        <p:spPr>
          <a:xfrm>
            <a:off x="457200" y="1674366"/>
            <a:ext cx="8229600" cy="4525963"/>
          </a:xfrm>
        </p:spPr>
        <p:txBody>
          <a:bodyPr>
            <a:normAutofit/>
          </a:bodyPr>
          <a:lstStyle/>
          <a:p>
            <a:pPr marL="0" indent="0" algn="ctr">
              <a:buNone/>
            </a:pPr>
            <a:r>
              <a:rPr lang="fr-FR" sz="2000" dirty="0">
                <a:solidFill>
                  <a:srgbClr val="1F497D"/>
                </a:solidFill>
              </a:rPr>
              <a:t>Évolution des types de prescriptions en fonction de l’âge </a:t>
            </a:r>
            <a:r>
              <a:rPr lang="fr-FR" sz="2000" dirty="0" smtClean="0">
                <a:solidFill>
                  <a:srgbClr val="1F497D"/>
                </a:solidFill>
              </a:rPr>
              <a:t>gestationnel</a:t>
            </a:r>
          </a:p>
          <a:p>
            <a:pPr marL="0" indent="0" algn="ctr">
              <a:buNone/>
            </a:pPr>
            <a:endParaRPr lang="fr-FR" sz="2000" dirty="0">
              <a:solidFill>
                <a:srgbClr val="1F497D"/>
              </a:solidFill>
            </a:endParaRPr>
          </a:p>
          <a:p>
            <a:pPr marL="0" indent="0" algn="ctr">
              <a:buNone/>
            </a:pPr>
            <a:endParaRPr lang="fr-FR" sz="20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11</a:t>
            </a:fld>
            <a:endParaRPr lang="fr-FR"/>
          </a:p>
        </p:txBody>
      </p:sp>
      <p:pic>
        <p:nvPicPr>
          <p:cNvPr id="7" name="Image 6"/>
          <p:cNvPicPr/>
          <p:nvPr/>
        </p:nvPicPr>
        <p:blipFill>
          <a:blip r:embed="rId2" cstate="print"/>
          <a:srcRect/>
          <a:stretch>
            <a:fillRect/>
          </a:stretch>
        </p:blipFill>
        <p:spPr bwMode="auto">
          <a:xfrm>
            <a:off x="1140246" y="2364028"/>
            <a:ext cx="6943461" cy="3707175"/>
          </a:xfrm>
          <a:prstGeom prst="rect">
            <a:avLst/>
          </a:prstGeom>
          <a:noFill/>
          <a:ln w="9525">
            <a:noFill/>
            <a:miter lim="800000"/>
            <a:headEnd/>
            <a:tailEnd/>
          </a:ln>
        </p:spPr>
      </p:pic>
    </p:spTree>
    <p:extLst>
      <p:ext uri="{BB962C8B-B14F-4D97-AF65-F5344CB8AC3E}">
        <p14:creationId xmlns:p14="http://schemas.microsoft.com/office/powerpoint/2010/main" xmlns="" val="825329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Une hétérogénéité des prescriptions médicales </a:t>
            </a:r>
            <a:endParaRPr lang="fr-FR" dirty="0"/>
          </a:p>
        </p:txBody>
      </p:sp>
      <p:sp>
        <p:nvSpPr>
          <p:cNvPr id="3" name="Espace réservé du contenu 2"/>
          <p:cNvSpPr>
            <a:spLocks noGrp="1"/>
          </p:cNvSpPr>
          <p:nvPr>
            <p:ph idx="1"/>
          </p:nvPr>
        </p:nvSpPr>
        <p:spPr>
          <a:xfrm>
            <a:off x="457200" y="1600200"/>
            <a:ext cx="8229600" cy="4756150"/>
          </a:xfrm>
        </p:spPr>
        <p:txBody>
          <a:bodyPr>
            <a:normAutofit fontScale="85000" lnSpcReduction="20000"/>
          </a:bodyPr>
          <a:lstStyle/>
          <a:p>
            <a:pPr marL="0" lvl="0" indent="0" algn="ctr" fontAlgn="base">
              <a:buNone/>
            </a:pPr>
            <a:r>
              <a:rPr lang="fr-FR" sz="2000" dirty="0">
                <a:solidFill>
                  <a:srgbClr val="1F497D"/>
                </a:solidFill>
              </a:rPr>
              <a:t>Répartition de la fréquence de prescription de formules à la carte selon la présence ou non d'une unité de préparation de NP au sein de la PUI</a:t>
            </a:r>
          </a:p>
          <a:p>
            <a:pPr algn="ctr"/>
            <a:endParaRPr lang="fr-FR" sz="2000" dirty="0">
              <a:solidFill>
                <a:srgbClr val="1F497D"/>
              </a:solidFill>
            </a:endParaRPr>
          </a:p>
          <a:p>
            <a:pPr algn="ctr"/>
            <a:endParaRPr lang="fr-FR" sz="2000" dirty="0" smtClean="0"/>
          </a:p>
          <a:p>
            <a:pPr algn="ctr"/>
            <a:endParaRPr lang="fr-FR" sz="2000" dirty="0"/>
          </a:p>
          <a:p>
            <a:pPr algn="ctr"/>
            <a:endParaRPr lang="fr-FR" sz="2000" dirty="0" smtClean="0"/>
          </a:p>
          <a:p>
            <a:pPr algn="ctr"/>
            <a:endParaRPr lang="fr-FR" sz="2000" dirty="0"/>
          </a:p>
          <a:p>
            <a:pPr algn="ctr"/>
            <a:endParaRPr lang="fr-FR" sz="2000" dirty="0" smtClean="0"/>
          </a:p>
          <a:p>
            <a:pPr algn="ctr"/>
            <a:endParaRPr lang="fr-FR" sz="2000" dirty="0"/>
          </a:p>
          <a:p>
            <a:pPr algn="ctr"/>
            <a:endParaRPr lang="fr-FR" sz="2000" dirty="0" smtClean="0"/>
          </a:p>
          <a:p>
            <a:pPr algn="ctr"/>
            <a:endParaRPr lang="fr-FR" sz="2000" dirty="0"/>
          </a:p>
          <a:p>
            <a:pPr algn="ctr"/>
            <a:endParaRPr lang="fr-FR" sz="2000" dirty="0" smtClean="0"/>
          </a:p>
          <a:p>
            <a:pPr algn="ctr"/>
            <a:endParaRPr lang="fr-FR" sz="2000" dirty="0"/>
          </a:p>
          <a:p>
            <a:pPr algn="ctr"/>
            <a:endParaRPr lang="fr-FR" sz="1600" dirty="0" smtClean="0"/>
          </a:p>
          <a:p>
            <a:pPr marL="0" indent="0" algn="ctr">
              <a:buNone/>
            </a:pPr>
            <a:endParaRPr lang="fr-FR" sz="1600" dirty="0" smtClean="0"/>
          </a:p>
          <a:p>
            <a:pPr marL="0" indent="0" algn="ctr">
              <a:buNone/>
            </a:pPr>
            <a:endParaRPr lang="fr-FR" sz="1600" dirty="0" smtClean="0"/>
          </a:p>
          <a:p>
            <a:pPr marL="0" indent="0" algn="ctr">
              <a:buNone/>
            </a:pPr>
            <a:endParaRPr lang="fr-FR" sz="1600" dirty="0" smtClean="0"/>
          </a:p>
          <a:p>
            <a:pPr marL="0" indent="0" algn="ctr">
              <a:buNone/>
            </a:pPr>
            <a:r>
              <a:rPr lang="fr-FR" sz="1400" dirty="0" smtClean="0"/>
              <a:t>Note </a:t>
            </a:r>
            <a:r>
              <a:rPr lang="fr-FR" sz="1400" dirty="0"/>
              <a:t>de lecture : </a:t>
            </a:r>
            <a:r>
              <a:rPr lang="fr-FR" sz="1400" dirty="0" smtClean="0"/>
              <a:t>les </a:t>
            </a:r>
            <a:r>
              <a:rPr lang="fr-FR" sz="1400" dirty="0"/>
              <a:t>établissements avec unité de préparation en PUI (courbe bleue) dont les prescriptions de NP à la carte représentent 85% de leurs prescriptions totales sont environ 15% des établissements</a:t>
            </a:r>
            <a:r>
              <a:rPr lang="fr-FR" sz="1600" dirty="0"/>
              <a:t>.</a:t>
            </a:r>
            <a:r>
              <a:rPr lang="fr-FR" sz="1600" dirty="0" smtClean="0">
                <a:effectLst/>
              </a:rPr>
              <a:t> </a:t>
            </a:r>
            <a:endParaRPr lang="fr-FR" sz="1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12</a:t>
            </a:fld>
            <a:endParaRPr lang="fr-FR"/>
          </a:p>
        </p:txBody>
      </p:sp>
      <p:pic>
        <p:nvPicPr>
          <p:cNvPr id="8" name="Image 7"/>
          <p:cNvPicPr/>
          <p:nvPr/>
        </p:nvPicPr>
        <p:blipFill>
          <a:blip r:embed="rId2" cstate="print"/>
          <a:srcRect/>
          <a:stretch>
            <a:fillRect/>
          </a:stretch>
        </p:blipFill>
        <p:spPr bwMode="auto">
          <a:xfrm>
            <a:off x="2034540" y="2390184"/>
            <a:ext cx="5074920" cy="3208655"/>
          </a:xfrm>
          <a:prstGeom prst="rect">
            <a:avLst/>
          </a:prstGeom>
          <a:noFill/>
          <a:ln w="9525">
            <a:noFill/>
            <a:miter lim="800000"/>
            <a:headEnd/>
            <a:tailEnd/>
          </a:ln>
        </p:spPr>
      </p:pic>
    </p:spTree>
    <p:extLst>
      <p:ext uri="{BB962C8B-B14F-4D97-AF65-F5344CB8AC3E}">
        <p14:creationId xmlns:p14="http://schemas.microsoft.com/office/powerpoint/2010/main" xmlns="" val="450754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Une hétérogénéité des prescriptions médicales </a:t>
            </a:r>
            <a:endParaRPr lang="fr-FR" dirty="0"/>
          </a:p>
        </p:txBody>
      </p:sp>
      <p:sp>
        <p:nvSpPr>
          <p:cNvPr id="3" name="Espace réservé du contenu 2"/>
          <p:cNvSpPr>
            <a:spLocks noGrp="1"/>
          </p:cNvSpPr>
          <p:nvPr>
            <p:ph idx="1"/>
          </p:nvPr>
        </p:nvSpPr>
        <p:spPr/>
        <p:txBody>
          <a:bodyPr>
            <a:normAutofit/>
          </a:bodyPr>
          <a:lstStyle/>
          <a:p>
            <a:pPr marL="0" indent="0" algn="ctr">
              <a:buNone/>
            </a:pPr>
            <a:r>
              <a:rPr lang="fr-FR" sz="2000" dirty="0">
                <a:solidFill>
                  <a:srgbClr val="1F497D"/>
                </a:solidFill>
              </a:rPr>
              <a:t>Répartition des prescriptions par type de services en fonction de la nature du contenu nutritif des poches </a:t>
            </a:r>
            <a:endParaRPr lang="fr-FR" sz="2000" dirty="0" smtClean="0">
              <a:solidFill>
                <a:srgbClr val="1F497D"/>
              </a:solidFill>
            </a:endParaRPr>
          </a:p>
          <a:p>
            <a:pPr marL="0" indent="0" algn="ctr">
              <a:buNone/>
            </a:pPr>
            <a:endParaRPr lang="fr-FR" sz="2000" dirty="0" smtClean="0">
              <a:solidFill>
                <a:srgbClr val="1F497D"/>
              </a:solidFill>
            </a:endParaRPr>
          </a:p>
          <a:p>
            <a:pPr marL="0" indent="0" algn="ctr">
              <a:buNone/>
            </a:pPr>
            <a:endParaRPr lang="fr-FR" sz="20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13</a:t>
            </a:fld>
            <a:endParaRPr lang="fr-FR"/>
          </a:p>
        </p:txBody>
      </p:sp>
      <p:pic>
        <p:nvPicPr>
          <p:cNvPr id="7" name="Image 6"/>
          <p:cNvPicPr/>
          <p:nvPr/>
        </p:nvPicPr>
        <p:blipFill>
          <a:blip r:embed="rId2" cstate="print"/>
          <a:srcRect/>
          <a:stretch>
            <a:fillRect/>
          </a:stretch>
        </p:blipFill>
        <p:spPr bwMode="auto">
          <a:xfrm>
            <a:off x="1084626" y="2654153"/>
            <a:ext cx="6989812" cy="3421638"/>
          </a:xfrm>
          <a:prstGeom prst="rect">
            <a:avLst/>
          </a:prstGeom>
          <a:noFill/>
          <a:ln w="9525">
            <a:noFill/>
            <a:miter lim="800000"/>
            <a:headEnd/>
            <a:tailEnd/>
          </a:ln>
        </p:spPr>
      </p:pic>
    </p:spTree>
    <p:extLst>
      <p:ext uri="{BB962C8B-B14F-4D97-AF65-F5344CB8AC3E}">
        <p14:creationId xmlns:p14="http://schemas.microsoft.com/office/powerpoint/2010/main" xmlns="" val="10685957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Une hétérogénéité des prescriptions médicales </a:t>
            </a:r>
            <a:endParaRPr lang="fr-FR" dirty="0"/>
          </a:p>
        </p:txBody>
      </p:sp>
      <p:sp>
        <p:nvSpPr>
          <p:cNvPr id="3" name="Espace réservé du contenu 2"/>
          <p:cNvSpPr>
            <a:spLocks noGrp="1"/>
          </p:cNvSpPr>
          <p:nvPr>
            <p:ph idx="1"/>
          </p:nvPr>
        </p:nvSpPr>
        <p:spPr/>
        <p:txBody>
          <a:bodyPr>
            <a:normAutofit fontScale="25000" lnSpcReduction="20000"/>
          </a:bodyPr>
          <a:lstStyle/>
          <a:p>
            <a:pPr algn="just"/>
            <a:r>
              <a:rPr lang="fr-FR" sz="7200" dirty="0">
                <a:solidFill>
                  <a:schemeClr val="tx2"/>
                </a:solidFill>
              </a:rPr>
              <a:t>Mettre en place, sous l’égide de la HAS une conférence </a:t>
            </a:r>
            <a:r>
              <a:rPr lang="fr-FR" sz="7200" dirty="0" smtClean="0">
                <a:solidFill>
                  <a:schemeClr val="tx2"/>
                </a:solidFill>
              </a:rPr>
              <a:t>de consensus </a:t>
            </a:r>
            <a:r>
              <a:rPr lang="fr-FR" sz="7200" dirty="0">
                <a:solidFill>
                  <a:schemeClr val="tx2"/>
                </a:solidFill>
              </a:rPr>
              <a:t>afin de dégager rapidement, des recommandations pour les prescriptions </a:t>
            </a:r>
            <a:r>
              <a:rPr lang="fr-FR" sz="7200" dirty="0" smtClean="0">
                <a:solidFill>
                  <a:schemeClr val="tx2"/>
                </a:solidFill>
              </a:rPr>
              <a:t>de nutrition </a:t>
            </a:r>
            <a:r>
              <a:rPr lang="fr-FR" sz="7200" dirty="0">
                <a:solidFill>
                  <a:schemeClr val="tx2"/>
                </a:solidFill>
              </a:rPr>
              <a:t>parentérale hospitalières pour la néonatologie et la pédiatrie. </a:t>
            </a:r>
            <a:endParaRPr lang="fr-FR" sz="7200" dirty="0" smtClean="0">
              <a:solidFill>
                <a:schemeClr val="tx2"/>
              </a:solidFill>
            </a:endParaRPr>
          </a:p>
          <a:p>
            <a:pPr algn="just"/>
            <a:endParaRPr lang="fr-FR" dirty="0" smtClean="0">
              <a:solidFill>
                <a:schemeClr val="tx2"/>
              </a:solidFill>
            </a:endParaRPr>
          </a:p>
          <a:p>
            <a:pPr algn="just"/>
            <a:r>
              <a:rPr lang="fr-FR" sz="7200" dirty="0" smtClean="0">
                <a:solidFill>
                  <a:schemeClr val="tx2"/>
                </a:solidFill>
              </a:rPr>
              <a:t>Ces recommandations </a:t>
            </a:r>
            <a:r>
              <a:rPr lang="fr-FR" sz="7200" dirty="0">
                <a:solidFill>
                  <a:schemeClr val="tx2"/>
                </a:solidFill>
              </a:rPr>
              <a:t>doivent aboutir à un arbre décisionnel permettant </a:t>
            </a:r>
            <a:r>
              <a:rPr lang="fr-FR" sz="7200" dirty="0" smtClean="0">
                <a:solidFill>
                  <a:schemeClr val="tx2"/>
                </a:solidFill>
              </a:rPr>
              <a:t> :</a:t>
            </a:r>
          </a:p>
          <a:p>
            <a:pPr algn="just"/>
            <a:endParaRPr lang="fr-FR" dirty="0">
              <a:solidFill>
                <a:schemeClr val="tx2"/>
              </a:solidFill>
            </a:endParaRPr>
          </a:p>
          <a:p>
            <a:pPr lvl="1" algn="just"/>
            <a:r>
              <a:rPr lang="fr-FR" sz="6400" dirty="0" smtClean="0">
                <a:solidFill>
                  <a:schemeClr val="tx2"/>
                </a:solidFill>
              </a:rPr>
              <a:t>de définir </a:t>
            </a:r>
            <a:r>
              <a:rPr lang="fr-FR" sz="6400" dirty="0">
                <a:solidFill>
                  <a:schemeClr val="tx2"/>
                </a:solidFill>
              </a:rPr>
              <a:t>les critères d’introduction précoce et rapide de la nutrition entérale </a:t>
            </a:r>
            <a:r>
              <a:rPr lang="fr-FR" sz="6400" dirty="0" smtClean="0">
                <a:solidFill>
                  <a:schemeClr val="tx2"/>
                </a:solidFill>
              </a:rPr>
              <a:t>de manière </a:t>
            </a:r>
            <a:r>
              <a:rPr lang="fr-FR" sz="6400" dirty="0">
                <a:solidFill>
                  <a:schemeClr val="tx2"/>
                </a:solidFill>
              </a:rPr>
              <a:t>à diminuer le recours à la NP au strict nécessaire et en limiter sa </a:t>
            </a:r>
            <a:r>
              <a:rPr lang="fr-FR" sz="6400" dirty="0" smtClean="0">
                <a:solidFill>
                  <a:schemeClr val="tx2"/>
                </a:solidFill>
              </a:rPr>
              <a:t>durée (</a:t>
            </a:r>
            <a:r>
              <a:rPr lang="fr-FR" sz="6400" dirty="0">
                <a:solidFill>
                  <a:schemeClr val="tx2"/>
                </a:solidFill>
              </a:rPr>
              <a:t>sevrage précoce et progressif de la NP) </a:t>
            </a:r>
            <a:r>
              <a:rPr lang="fr-FR" sz="6400" dirty="0" smtClean="0">
                <a:solidFill>
                  <a:schemeClr val="tx2"/>
                </a:solidFill>
              </a:rPr>
              <a:t>;</a:t>
            </a:r>
          </a:p>
          <a:p>
            <a:pPr marL="457200" lvl="1" indent="0" algn="just">
              <a:buNone/>
            </a:pPr>
            <a:endParaRPr lang="fr-FR" sz="6400" dirty="0" smtClean="0">
              <a:solidFill>
                <a:schemeClr val="tx2"/>
              </a:solidFill>
            </a:endParaRPr>
          </a:p>
          <a:p>
            <a:pPr lvl="1" algn="just"/>
            <a:r>
              <a:rPr lang="fr-FR" sz="6400" dirty="0" smtClean="0">
                <a:solidFill>
                  <a:schemeClr val="tx2"/>
                </a:solidFill>
              </a:rPr>
              <a:t>quand </a:t>
            </a:r>
            <a:r>
              <a:rPr lang="fr-FR" sz="6400" dirty="0">
                <a:solidFill>
                  <a:schemeClr val="tx2"/>
                </a:solidFill>
              </a:rPr>
              <a:t>la prescription de NP est indispensable, définir les critères de choix du </a:t>
            </a:r>
            <a:r>
              <a:rPr lang="fr-FR" sz="6400" dirty="0" smtClean="0">
                <a:solidFill>
                  <a:schemeClr val="tx2"/>
                </a:solidFill>
              </a:rPr>
              <a:t>type  de </a:t>
            </a:r>
            <a:r>
              <a:rPr lang="fr-FR" sz="6400" dirty="0">
                <a:solidFill>
                  <a:schemeClr val="tx2"/>
                </a:solidFill>
              </a:rPr>
              <a:t>poche à prescrire afin de privilégier le recours à des poches ayant </a:t>
            </a:r>
            <a:r>
              <a:rPr lang="fr-FR" sz="6400" dirty="0" smtClean="0">
                <a:solidFill>
                  <a:schemeClr val="tx2"/>
                </a:solidFill>
              </a:rPr>
              <a:t>l’AMM compte </a:t>
            </a:r>
            <a:r>
              <a:rPr lang="fr-FR" sz="6400" dirty="0">
                <a:solidFill>
                  <a:schemeClr val="tx2"/>
                </a:solidFill>
              </a:rPr>
              <a:t>tenu de leur sécurité de fabrication </a:t>
            </a:r>
            <a:r>
              <a:rPr lang="fr-FR" sz="6400" dirty="0" smtClean="0">
                <a:solidFill>
                  <a:schemeClr val="tx2"/>
                </a:solidFill>
              </a:rPr>
              <a:t>;</a:t>
            </a:r>
          </a:p>
          <a:p>
            <a:pPr algn="just"/>
            <a:endParaRPr lang="fr-FR" sz="6400" dirty="0">
              <a:solidFill>
                <a:schemeClr val="tx2"/>
              </a:solidFill>
            </a:endParaRPr>
          </a:p>
          <a:p>
            <a:pPr lvl="1" algn="just"/>
            <a:r>
              <a:rPr lang="fr-FR" sz="6400" dirty="0" smtClean="0">
                <a:solidFill>
                  <a:schemeClr val="tx2"/>
                </a:solidFill>
              </a:rPr>
              <a:t>quand </a:t>
            </a:r>
            <a:r>
              <a:rPr lang="fr-FR" sz="6400" dirty="0">
                <a:solidFill>
                  <a:schemeClr val="tx2"/>
                </a:solidFill>
              </a:rPr>
              <a:t>le recours à l’AMM ne répond pas aux besoins de l’enfant, définir </a:t>
            </a:r>
            <a:r>
              <a:rPr lang="fr-FR" sz="6400" dirty="0" smtClean="0">
                <a:solidFill>
                  <a:schemeClr val="tx2"/>
                </a:solidFill>
              </a:rPr>
              <a:t>les critères </a:t>
            </a:r>
            <a:r>
              <a:rPr lang="fr-FR" sz="6400" dirty="0">
                <a:solidFill>
                  <a:schemeClr val="tx2"/>
                </a:solidFill>
              </a:rPr>
              <a:t>permettant le recours à des poches standardisées sous les </a:t>
            </a:r>
            <a:r>
              <a:rPr lang="fr-FR" sz="6400" dirty="0" smtClean="0">
                <a:solidFill>
                  <a:schemeClr val="tx2"/>
                </a:solidFill>
              </a:rPr>
              <a:t>conditions suivantes :</a:t>
            </a:r>
          </a:p>
          <a:p>
            <a:pPr lvl="2" algn="just"/>
            <a:r>
              <a:rPr lang="fr-FR" sz="6400" dirty="0" smtClean="0">
                <a:solidFill>
                  <a:schemeClr val="tx2"/>
                </a:solidFill>
              </a:rPr>
              <a:t>des </a:t>
            </a:r>
            <a:r>
              <a:rPr lang="fr-FR" sz="6400" dirty="0">
                <a:solidFill>
                  <a:schemeClr val="tx2"/>
                </a:solidFill>
              </a:rPr>
              <a:t>formules prêtes à l’emploi (sans ajout ou supplémentation) </a:t>
            </a:r>
            <a:r>
              <a:rPr lang="fr-FR" sz="6400" dirty="0" smtClean="0">
                <a:solidFill>
                  <a:schemeClr val="tx2"/>
                </a:solidFill>
              </a:rPr>
              <a:t>;</a:t>
            </a:r>
          </a:p>
          <a:p>
            <a:pPr lvl="2" algn="just"/>
            <a:r>
              <a:rPr lang="fr-FR" sz="6400" dirty="0" smtClean="0">
                <a:solidFill>
                  <a:schemeClr val="tx2"/>
                </a:solidFill>
              </a:rPr>
              <a:t>un </a:t>
            </a:r>
            <a:r>
              <a:rPr lang="fr-FR" sz="6400" dirty="0">
                <a:solidFill>
                  <a:schemeClr val="tx2"/>
                </a:solidFill>
              </a:rPr>
              <a:t>nombre de formules limité, validées nationalement </a:t>
            </a:r>
            <a:r>
              <a:rPr lang="fr-FR" sz="6400" dirty="0" smtClean="0">
                <a:solidFill>
                  <a:schemeClr val="tx2"/>
                </a:solidFill>
              </a:rPr>
              <a:t>;</a:t>
            </a:r>
          </a:p>
          <a:p>
            <a:pPr lvl="1" algn="just"/>
            <a:endParaRPr lang="fr-FR" sz="6400" dirty="0">
              <a:solidFill>
                <a:schemeClr val="tx2"/>
              </a:solidFill>
            </a:endParaRPr>
          </a:p>
          <a:p>
            <a:pPr lvl="1" algn="just"/>
            <a:r>
              <a:rPr lang="fr-FR" sz="6400" dirty="0" smtClean="0">
                <a:solidFill>
                  <a:schemeClr val="tx2"/>
                </a:solidFill>
              </a:rPr>
              <a:t>dans </a:t>
            </a:r>
            <a:r>
              <a:rPr lang="fr-FR" sz="6400" dirty="0">
                <a:solidFill>
                  <a:schemeClr val="tx2"/>
                </a:solidFill>
              </a:rPr>
              <a:t>les cas spécifiques de besoins auxquels ne répondent ni l’AMM ni </a:t>
            </a:r>
            <a:r>
              <a:rPr lang="fr-FR" sz="6400" dirty="0" smtClean="0">
                <a:solidFill>
                  <a:schemeClr val="tx2"/>
                </a:solidFill>
              </a:rPr>
              <a:t>les formules </a:t>
            </a:r>
            <a:r>
              <a:rPr lang="fr-FR" sz="6400" dirty="0">
                <a:solidFill>
                  <a:schemeClr val="tx2"/>
                </a:solidFill>
              </a:rPr>
              <a:t>définies nationalement, définir les critères autorisant le recours à </a:t>
            </a:r>
            <a:r>
              <a:rPr lang="fr-FR" sz="6400" dirty="0" smtClean="0">
                <a:solidFill>
                  <a:schemeClr val="tx2"/>
                </a:solidFill>
              </a:rPr>
              <a:t>des prescriptions </a:t>
            </a:r>
            <a:r>
              <a:rPr lang="fr-FR" sz="6400" dirty="0">
                <a:solidFill>
                  <a:schemeClr val="tx2"/>
                </a:solidFill>
              </a:rPr>
              <a:t>personnalisées à la carte.</a:t>
            </a: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14</a:t>
            </a:fld>
            <a:endParaRPr lang="fr-FR"/>
          </a:p>
        </p:txBody>
      </p:sp>
    </p:spTree>
    <p:extLst>
      <p:ext uri="{BB962C8B-B14F-4D97-AF65-F5344CB8AC3E}">
        <p14:creationId xmlns:p14="http://schemas.microsoft.com/office/powerpoint/2010/main" xmlns="" val="427468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8802" y="274638"/>
            <a:ext cx="8147998" cy="1143000"/>
          </a:xfrm>
        </p:spPr>
        <p:txBody>
          <a:bodyPr>
            <a:noAutofit/>
          </a:bodyPr>
          <a:lstStyle/>
          <a:p>
            <a:r>
              <a:rPr lang="fr-FR" sz="3600" dirty="0" smtClean="0">
                <a:solidFill>
                  <a:srgbClr val="1F497D"/>
                </a:solidFill>
              </a:rPr>
              <a:t>Des modalités de prescription à risque </a:t>
            </a:r>
            <a:endParaRPr lang="fr-FR" sz="3600" dirty="0">
              <a:solidFill>
                <a:srgbClr val="1F497D"/>
              </a:solidFill>
            </a:endParaRPr>
          </a:p>
        </p:txBody>
      </p:sp>
      <p:sp>
        <p:nvSpPr>
          <p:cNvPr id="3" name="Espace réservé du contenu 2"/>
          <p:cNvSpPr>
            <a:spLocks noGrp="1"/>
          </p:cNvSpPr>
          <p:nvPr>
            <p:ph idx="1"/>
          </p:nvPr>
        </p:nvSpPr>
        <p:spPr/>
        <p:txBody>
          <a:bodyPr>
            <a:normAutofit/>
          </a:bodyPr>
          <a:lstStyle/>
          <a:p>
            <a:pPr marL="0" lvl="3" indent="0" algn="ctr">
              <a:buNone/>
            </a:pPr>
            <a:r>
              <a:rPr lang="fr-FR" sz="2400" dirty="0">
                <a:solidFill>
                  <a:srgbClr val="1F497D"/>
                </a:solidFill>
              </a:rPr>
              <a:t>La supplémentation une pratique largement </a:t>
            </a:r>
            <a:r>
              <a:rPr lang="fr-FR" sz="2400" dirty="0" smtClean="0">
                <a:solidFill>
                  <a:srgbClr val="1F497D"/>
                </a:solidFill>
              </a:rPr>
              <a:t>utilisée mais souvent sans conformité aux normes réglementaires </a:t>
            </a:r>
          </a:p>
          <a:p>
            <a:pPr marL="342900" lvl="3" indent="-342900" algn="just">
              <a:buFont typeface="Arial"/>
              <a:buChar char="•"/>
            </a:pPr>
            <a:endParaRPr lang="fr-FR" sz="2400" dirty="0">
              <a:solidFill>
                <a:srgbClr val="1F497D"/>
              </a:solidFill>
            </a:endParaRPr>
          </a:p>
          <a:p>
            <a:pPr lvl="1" algn="just"/>
            <a:r>
              <a:rPr lang="fr-FR" sz="1800" dirty="0" smtClean="0">
                <a:solidFill>
                  <a:srgbClr val="1F497D"/>
                </a:solidFill>
              </a:rPr>
              <a:t>Sur </a:t>
            </a:r>
            <a:r>
              <a:rPr lang="fr-FR" sz="1800" dirty="0">
                <a:solidFill>
                  <a:srgbClr val="1F497D"/>
                </a:solidFill>
              </a:rPr>
              <a:t>les 193 établissements répondants, 129 ont déclaré explicitement utiliser cette technique. </a:t>
            </a:r>
          </a:p>
          <a:p>
            <a:pPr lvl="1" algn="just"/>
            <a:r>
              <a:rPr lang="fr-FR" sz="1800" dirty="0">
                <a:solidFill>
                  <a:srgbClr val="1F497D"/>
                </a:solidFill>
              </a:rPr>
              <a:t>Près de 40% des services (tous services confondus) supplémentent exclusivement dans les poches directement auxquels il faut rajouter les 30% d’entre eux qui ont une pratique mixte (soit directement dans la poche soit par dérivation)</a:t>
            </a:r>
            <a:r>
              <a:rPr lang="fr-FR" sz="1800" dirty="0" smtClean="0">
                <a:solidFill>
                  <a:srgbClr val="1F497D"/>
                </a:solidFill>
              </a:rPr>
              <a:t>.</a:t>
            </a:r>
          </a:p>
          <a:p>
            <a:pPr lvl="1" algn="just"/>
            <a:r>
              <a:rPr lang="fr-FR" sz="1800" dirty="0">
                <a:solidFill>
                  <a:srgbClr val="1F497D"/>
                </a:solidFill>
              </a:rPr>
              <a:t>La mission </a:t>
            </a:r>
            <a:r>
              <a:rPr lang="fr-FR" sz="1800" dirty="0" smtClean="0">
                <a:solidFill>
                  <a:srgbClr val="1F497D"/>
                </a:solidFill>
              </a:rPr>
              <a:t>a rappelé </a:t>
            </a:r>
            <a:r>
              <a:rPr lang="fr-FR" sz="1800" dirty="0">
                <a:solidFill>
                  <a:srgbClr val="1F497D"/>
                </a:solidFill>
              </a:rPr>
              <a:t>les conditions strictes de la supplémentation directe dans les poches autorisées dans le cadre de l’AMM délivrée pour ce type de poche et précisées par l’industriel, relatives à la stabilité physico-chimique et au risque bactériologique.</a:t>
            </a:r>
            <a:r>
              <a:rPr lang="fr-FR" sz="1800" dirty="0" smtClean="0">
                <a:solidFill>
                  <a:srgbClr val="1F497D"/>
                </a:solidFill>
                <a:effectLst/>
              </a:rPr>
              <a:t> </a:t>
            </a:r>
            <a:endParaRPr lang="fr-FR" sz="1800" dirty="0">
              <a:solidFill>
                <a:srgbClr val="1F497D"/>
              </a:solidFill>
            </a:endParaRPr>
          </a:p>
          <a:p>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15</a:t>
            </a:fld>
            <a:endParaRPr lang="fr-FR"/>
          </a:p>
        </p:txBody>
      </p:sp>
    </p:spTree>
    <p:extLst>
      <p:ext uri="{BB962C8B-B14F-4D97-AF65-F5344CB8AC3E}">
        <p14:creationId xmlns:p14="http://schemas.microsoft.com/office/powerpoint/2010/main" xmlns="" val="42407128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03" y="274638"/>
            <a:ext cx="8973658" cy="1143000"/>
          </a:xfrm>
        </p:spPr>
        <p:txBody>
          <a:bodyPr>
            <a:noAutofit/>
          </a:bodyPr>
          <a:lstStyle/>
          <a:p>
            <a:r>
              <a:rPr lang="fr-FR" sz="3600" dirty="0" smtClean="0">
                <a:solidFill>
                  <a:srgbClr val="1F497D"/>
                </a:solidFill>
              </a:rPr>
              <a:t>Des modalités de prescription à risque</a:t>
            </a:r>
            <a:endParaRPr lang="fr-FR" sz="3600" dirty="0">
              <a:solidFill>
                <a:srgbClr val="1F497D"/>
              </a:solidFill>
            </a:endParaRPr>
          </a:p>
        </p:txBody>
      </p:sp>
      <p:sp>
        <p:nvSpPr>
          <p:cNvPr id="3" name="Espace réservé du contenu 2"/>
          <p:cNvSpPr>
            <a:spLocks noGrp="1"/>
          </p:cNvSpPr>
          <p:nvPr>
            <p:ph idx="1"/>
          </p:nvPr>
        </p:nvSpPr>
        <p:spPr/>
        <p:txBody>
          <a:bodyPr>
            <a:normAutofit/>
          </a:bodyPr>
          <a:lstStyle/>
          <a:p>
            <a:pPr marL="0" lvl="3" indent="0" algn="ctr">
              <a:buNone/>
            </a:pPr>
            <a:r>
              <a:rPr lang="fr-FR" sz="2400" dirty="0">
                <a:solidFill>
                  <a:srgbClr val="1F497D"/>
                </a:solidFill>
              </a:rPr>
              <a:t>L’ajout de médicaments directement dans la poche, une pratique à </a:t>
            </a:r>
            <a:r>
              <a:rPr lang="fr-FR" sz="2400" dirty="0" smtClean="0">
                <a:solidFill>
                  <a:srgbClr val="1F497D"/>
                </a:solidFill>
              </a:rPr>
              <a:t>proscrire</a:t>
            </a:r>
            <a:endParaRPr lang="fr-FR" sz="24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16</a:t>
            </a:fld>
            <a:endParaRPr lang="fr-FR"/>
          </a:p>
        </p:txBody>
      </p:sp>
      <p:pic>
        <p:nvPicPr>
          <p:cNvPr id="7" name="Image 6"/>
          <p:cNvPicPr/>
          <p:nvPr/>
        </p:nvPicPr>
        <p:blipFill>
          <a:blip r:embed="rId2" cstate="print"/>
          <a:srcRect/>
          <a:stretch>
            <a:fillRect/>
          </a:stretch>
        </p:blipFill>
        <p:spPr bwMode="auto">
          <a:xfrm>
            <a:off x="1487124" y="2712966"/>
            <a:ext cx="6115050" cy="3634114"/>
          </a:xfrm>
          <a:prstGeom prst="rect">
            <a:avLst/>
          </a:prstGeom>
          <a:noFill/>
          <a:ln w="9525">
            <a:noFill/>
            <a:miter lim="800000"/>
            <a:headEnd/>
            <a:tailEnd/>
          </a:ln>
        </p:spPr>
      </p:pic>
    </p:spTree>
    <p:extLst>
      <p:ext uri="{BB962C8B-B14F-4D97-AF65-F5344CB8AC3E}">
        <p14:creationId xmlns:p14="http://schemas.microsoft.com/office/powerpoint/2010/main" xmlns="" val="3563772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3999" cy="1143000"/>
          </a:xfrm>
        </p:spPr>
        <p:txBody>
          <a:bodyPr>
            <a:noAutofit/>
          </a:bodyPr>
          <a:lstStyle/>
          <a:p>
            <a:pPr marL="914400" lvl="2" indent="-827088" algn="ctr">
              <a:tabLst>
                <a:tab pos="355600" algn="l"/>
              </a:tabLst>
            </a:pPr>
            <a:r>
              <a:rPr lang="fr-FR" sz="2800" dirty="0" smtClean="0">
                <a:solidFill>
                  <a:srgbClr val="1F497D"/>
                </a:solidFill>
              </a:rPr>
              <a:t>Approche globale du risque </a:t>
            </a:r>
            <a:br>
              <a:rPr lang="fr-FR" sz="2800" dirty="0" smtClean="0">
                <a:solidFill>
                  <a:srgbClr val="1F497D"/>
                </a:solidFill>
              </a:rPr>
            </a:br>
            <a:r>
              <a:rPr lang="fr-FR" sz="2800" dirty="0" smtClean="0">
                <a:solidFill>
                  <a:srgbClr val="1F497D"/>
                </a:solidFill>
              </a:rPr>
              <a:t>« Qualité et Sécurité » </a:t>
            </a:r>
            <a:br>
              <a:rPr lang="fr-FR" sz="2800" dirty="0" smtClean="0">
                <a:solidFill>
                  <a:srgbClr val="1F497D"/>
                </a:solidFill>
              </a:rPr>
            </a:br>
            <a:r>
              <a:rPr lang="fr-FR" sz="2800" dirty="0" smtClean="0">
                <a:solidFill>
                  <a:srgbClr val="1F497D"/>
                </a:solidFill>
              </a:rPr>
              <a:t>dans le processus de prescription </a:t>
            </a:r>
            <a:endParaRPr lang="fr-FR" sz="2800" dirty="0">
              <a:solidFill>
                <a:srgbClr val="1F497D"/>
              </a:solidFill>
            </a:endParaRPr>
          </a:p>
        </p:txBody>
      </p:sp>
      <p:sp>
        <p:nvSpPr>
          <p:cNvPr id="3" name="Espace réservé du contenu 2"/>
          <p:cNvSpPr>
            <a:spLocks noGrp="1"/>
          </p:cNvSpPr>
          <p:nvPr>
            <p:ph idx="1"/>
          </p:nvPr>
        </p:nvSpPr>
        <p:spPr/>
        <p:txBody>
          <a:bodyPr>
            <a:normAutofit fontScale="77500" lnSpcReduction="20000"/>
          </a:bodyPr>
          <a:lstStyle/>
          <a:p>
            <a:pPr algn="just"/>
            <a:r>
              <a:rPr lang="fr-FR" sz="2900" dirty="0" smtClean="0">
                <a:solidFill>
                  <a:srgbClr val="1F497D"/>
                </a:solidFill>
              </a:rPr>
              <a:t>La présence d’un pharmacien clinicien au sein des unités de soins participe à cette sécurisation et à la qualité de la prescription. Mais, son extrême rareté, quasi généralisée dans les services de pédiatrie et de néonatologie, fait que la mission n’a pas intégré cet indicateur à cette analyse plus globale.</a:t>
            </a:r>
          </a:p>
          <a:p>
            <a:endParaRPr lang="fr-FR" sz="2900" dirty="0" smtClean="0"/>
          </a:p>
          <a:p>
            <a:pPr algn="just"/>
            <a:r>
              <a:rPr lang="fr-FR" sz="2900" dirty="0" smtClean="0">
                <a:solidFill>
                  <a:srgbClr val="1F497D"/>
                </a:solidFill>
              </a:rPr>
              <a:t>Parmi </a:t>
            </a:r>
            <a:r>
              <a:rPr lang="fr-FR" sz="2900" dirty="0">
                <a:solidFill>
                  <a:srgbClr val="1F497D"/>
                </a:solidFill>
              </a:rPr>
              <a:t>les indicateurs étudiés autour de la prescription de poches de nutrition parentérale pédiatrique, quatre indicateurs </a:t>
            </a:r>
            <a:r>
              <a:rPr lang="fr-FR" sz="2900" dirty="0" smtClean="0">
                <a:solidFill>
                  <a:srgbClr val="1F497D"/>
                </a:solidFill>
              </a:rPr>
              <a:t>ont permis à la mission </a:t>
            </a:r>
            <a:r>
              <a:rPr lang="fr-FR" sz="2900" dirty="0">
                <a:solidFill>
                  <a:srgbClr val="1F497D"/>
                </a:solidFill>
              </a:rPr>
              <a:t>d’évaluer la sécurité des processus mis en œuvre et indirectement la qualité potentielle de la </a:t>
            </a:r>
            <a:r>
              <a:rPr lang="fr-FR" sz="2900" dirty="0" smtClean="0">
                <a:solidFill>
                  <a:srgbClr val="1F497D"/>
                </a:solidFill>
              </a:rPr>
              <a:t>prescription</a:t>
            </a:r>
            <a:r>
              <a:rPr lang="fr-FR" dirty="0">
                <a:solidFill>
                  <a:srgbClr val="1F497D"/>
                </a:solidFill>
              </a:rPr>
              <a:t> </a:t>
            </a:r>
            <a:r>
              <a:rPr lang="fr-FR" dirty="0" smtClean="0">
                <a:solidFill>
                  <a:srgbClr val="1F497D"/>
                </a:solidFill>
              </a:rPr>
              <a:t>:</a:t>
            </a:r>
            <a:endParaRPr lang="fr-FR" dirty="0">
              <a:solidFill>
                <a:srgbClr val="1F497D"/>
              </a:solidFill>
            </a:endParaRPr>
          </a:p>
          <a:p>
            <a:pPr lvl="1" algn="just"/>
            <a:r>
              <a:rPr lang="fr-FR" sz="2600" dirty="0">
                <a:solidFill>
                  <a:srgbClr val="1F497D"/>
                </a:solidFill>
              </a:rPr>
              <a:t>l’existence d’un référentiel ; </a:t>
            </a:r>
          </a:p>
          <a:p>
            <a:pPr lvl="1" algn="just"/>
            <a:r>
              <a:rPr lang="fr-FR" sz="2600" dirty="0">
                <a:solidFill>
                  <a:srgbClr val="1F497D"/>
                </a:solidFill>
              </a:rPr>
              <a:t>la signature ou la validation de la prescription par le médecin senior ;</a:t>
            </a:r>
          </a:p>
          <a:p>
            <a:pPr lvl="1" algn="just"/>
            <a:r>
              <a:rPr lang="fr-FR" sz="2600" dirty="0">
                <a:solidFill>
                  <a:srgbClr val="1F497D"/>
                </a:solidFill>
              </a:rPr>
              <a:t>la prescription non manuelle;</a:t>
            </a:r>
          </a:p>
          <a:p>
            <a:pPr lvl="1" algn="just"/>
            <a:r>
              <a:rPr lang="fr-FR" sz="2600" dirty="0">
                <a:solidFill>
                  <a:srgbClr val="1F497D"/>
                </a:solidFill>
              </a:rPr>
              <a:t>l’informatisation du dossier médical</a:t>
            </a:r>
            <a:r>
              <a:rPr lang="fr-FR" dirty="0">
                <a:solidFill>
                  <a:srgbClr val="1F497D"/>
                </a:solidFill>
              </a:rPr>
              <a:t>. </a:t>
            </a:r>
            <a:endParaRPr lang="fr-FR" dirty="0" smtClean="0">
              <a:solidFill>
                <a:srgbClr val="1F497D"/>
              </a:solidFill>
            </a:endParaRPr>
          </a:p>
          <a:p>
            <a:pPr lvl="1" algn="just"/>
            <a:endParaRPr lang="fr-FR"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17</a:t>
            </a:fld>
            <a:endParaRPr lang="fr-FR"/>
          </a:p>
        </p:txBody>
      </p:sp>
    </p:spTree>
    <p:extLst>
      <p:ext uri="{BB962C8B-B14F-4D97-AF65-F5344CB8AC3E}">
        <p14:creationId xmlns:p14="http://schemas.microsoft.com/office/powerpoint/2010/main" xmlns="" val="10490525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03" y="274638"/>
            <a:ext cx="8973658" cy="1143000"/>
          </a:xfrm>
        </p:spPr>
        <p:txBody>
          <a:bodyPr>
            <a:noAutofit/>
          </a:bodyPr>
          <a:lstStyle/>
          <a:p>
            <a:r>
              <a:rPr lang="fr-FR" sz="2800" dirty="0" smtClean="0">
                <a:solidFill>
                  <a:srgbClr val="1F497D"/>
                </a:solidFill>
              </a:rPr>
              <a:t>Approche globale du risque </a:t>
            </a:r>
            <a:br>
              <a:rPr lang="fr-FR" sz="2800" dirty="0" smtClean="0">
                <a:solidFill>
                  <a:srgbClr val="1F497D"/>
                </a:solidFill>
              </a:rPr>
            </a:br>
            <a:r>
              <a:rPr lang="fr-FR" sz="2800" dirty="0" smtClean="0">
                <a:solidFill>
                  <a:srgbClr val="1F497D"/>
                </a:solidFill>
              </a:rPr>
              <a:t>« Qualité et Sécurité » </a:t>
            </a:r>
            <a:br>
              <a:rPr lang="fr-FR" sz="2800" dirty="0" smtClean="0">
                <a:solidFill>
                  <a:srgbClr val="1F497D"/>
                </a:solidFill>
              </a:rPr>
            </a:br>
            <a:r>
              <a:rPr lang="fr-FR" sz="2800" dirty="0" smtClean="0">
                <a:solidFill>
                  <a:srgbClr val="1F497D"/>
                </a:solidFill>
              </a:rPr>
              <a:t>dans le processus de prescription </a:t>
            </a:r>
            <a:endParaRPr lang="fr-FR" sz="2800" dirty="0">
              <a:solidFill>
                <a:srgbClr val="1F497D"/>
              </a:solidFill>
            </a:endParaRPr>
          </a:p>
        </p:txBody>
      </p:sp>
      <p:sp>
        <p:nvSpPr>
          <p:cNvPr id="3" name="Espace réservé du contenu 2"/>
          <p:cNvSpPr>
            <a:spLocks noGrp="1"/>
          </p:cNvSpPr>
          <p:nvPr>
            <p:ph idx="1"/>
          </p:nvPr>
        </p:nvSpPr>
        <p:spPr/>
        <p:txBody>
          <a:bodyPr>
            <a:normAutofit/>
          </a:bodyPr>
          <a:lstStyle/>
          <a:p>
            <a:pPr marL="0" lvl="0" indent="0" algn="ctr">
              <a:buNone/>
            </a:pPr>
            <a:r>
              <a:rPr lang="fr-FR" sz="1800" dirty="0">
                <a:solidFill>
                  <a:srgbClr val="1F497D"/>
                </a:solidFill>
              </a:rPr>
              <a:t>Les différents indicateurs de risques « qualité-sécurité » de la prescription dans les différents services. </a:t>
            </a:r>
          </a:p>
          <a:p>
            <a:endParaRPr lang="fr-FR" sz="2900" dirty="0"/>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18</a:t>
            </a:fld>
            <a:endParaRPr lang="fr-FR"/>
          </a:p>
        </p:txBody>
      </p:sp>
      <p:pic>
        <p:nvPicPr>
          <p:cNvPr id="7" name="Image 6"/>
          <p:cNvPicPr/>
          <p:nvPr/>
        </p:nvPicPr>
        <p:blipFill>
          <a:blip r:embed="rId2" cstate="print"/>
          <a:srcRect/>
          <a:stretch>
            <a:fillRect/>
          </a:stretch>
        </p:blipFill>
        <p:spPr bwMode="auto">
          <a:xfrm>
            <a:off x="770890" y="2232859"/>
            <a:ext cx="7801836" cy="3992502"/>
          </a:xfrm>
          <a:prstGeom prst="rect">
            <a:avLst/>
          </a:prstGeom>
          <a:noFill/>
          <a:ln w="9525">
            <a:noFill/>
            <a:miter lim="800000"/>
            <a:headEnd/>
            <a:tailEnd/>
          </a:ln>
        </p:spPr>
      </p:pic>
    </p:spTree>
    <p:extLst>
      <p:ext uri="{BB962C8B-B14F-4D97-AF65-F5344CB8AC3E}">
        <p14:creationId xmlns:p14="http://schemas.microsoft.com/office/powerpoint/2010/main" xmlns="" val="32488744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1" algn="ctr" defTabSz="457200" rtl="0">
              <a:spcBef>
                <a:spcPct val="0"/>
              </a:spcBef>
            </a:pPr>
            <a:r>
              <a:rPr lang="fr-FR" sz="3600" dirty="0">
                <a:solidFill>
                  <a:srgbClr val="1F497D"/>
                </a:solidFill>
              </a:rPr>
              <a:t>L’administration des poches de nutrition parentérale : une étape à risque </a:t>
            </a:r>
            <a:r>
              <a:rPr lang="fr-FR" b="1" dirty="0"/>
              <a:t/>
            </a:r>
            <a:br>
              <a:rPr lang="fr-FR" b="1" dirty="0"/>
            </a:br>
            <a:endParaRPr lang="fr-FR" dirty="0"/>
          </a:p>
        </p:txBody>
      </p:sp>
      <p:sp>
        <p:nvSpPr>
          <p:cNvPr id="3" name="Espace réservé du contenu 2"/>
          <p:cNvSpPr>
            <a:spLocks noGrp="1"/>
          </p:cNvSpPr>
          <p:nvPr>
            <p:ph idx="1"/>
          </p:nvPr>
        </p:nvSpPr>
        <p:spPr/>
        <p:txBody>
          <a:bodyPr>
            <a:normAutofit fontScale="55000" lnSpcReduction="20000"/>
          </a:bodyPr>
          <a:lstStyle/>
          <a:p>
            <a:pPr marL="0" indent="0" algn="ctr">
              <a:buNone/>
            </a:pPr>
            <a:r>
              <a:rPr lang="fr-FR" sz="4400" dirty="0" smtClean="0">
                <a:solidFill>
                  <a:srgbClr val="1F497D"/>
                </a:solidFill>
              </a:rPr>
              <a:t>La </a:t>
            </a:r>
            <a:r>
              <a:rPr lang="fr-FR" sz="4400" dirty="0">
                <a:solidFill>
                  <a:srgbClr val="1F497D"/>
                </a:solidFill>
              </a:rPr>
              <a:t>mission a retenu différent indicateurs permettant d’apprécier le niveau du risque « Qualité – sécurité » </a:t>
            </a:r>
            <a:r>
              <a:rPr lang="fr-FR" sz="5100" dirty="0">
                <a:solidFill>
                  <a:srgbClr val="1F497D"/>
                </a:solidFill>
              </a:rPr>
              <a:t> </a:t>
            </a:r>
            <a:r>
              <a:rPr lang="fr-FR" sz="5100" dirty="0" smtClean="0">
                <a:solidFill>
                  <a:srgbClr val="1F497D"/>
                </a:solidFill>
              </a:rPr>
              <a:t>…</a:t>
            </a:r>
          </a:p>
          <a:p>
            <a:pPr marL="0" indent="0" algn="ctr">
              <a:buNone/>
            </a:pPr>
            <a:r>
              <a:rPr lang="fr-FR" dirty="0" smtClean="0">
                <a:solidFill>
                  <a:srgbClr val="1F497D"/>
                </a:solidFill>
              </a:rPr>
              <a:t> </a:t>
            </a:r>
            <a:endParaRPr lang="fr-FR" dirty="0">
              <a:solidFill>
                <a:srgbClr val="1F497D"/>
              </a:solidFill>
            </a:endParaRPr>
          </a:p>
          <a:p>
            <a:pPr lvl="0">
              <a:spcBef>
                <a:spcPts val="0"/>
              </a:spcBef>
            </a:pPr>
            <a:r>
              <a:rPr lang="fr-FR" dirty="0">
                <a:solidFill>
                  <a:srgbClr val="1F497D"/>
                </a:solidFill>
              </a:rPr>
              <a:t>le branchement de la poche au cathéter central par une équipe de deux soignants (binôme) dont un opérateur et un aide-opérateur </a:t>
            </a:r>
            <a:r>
              <a:rPr lang="fr-FR" dirty="0" smtClean="0">
                <a:solidFill>
                  <a:srgbClr val="1F497D"/>
                </a:solidFill>
              </a:rPr>
              <a:t>;</a:t>
            </a:r>
          </a:p>
          <a:p>
            <a:pPr lvl="0">
              <a:spcBef>
                <a:spcPts val="0"/>
              </a:spcBef>
            </a:pPr>
            <a:endParaRPr lang="fr-FR" dirty="0">
              <a:solidFill>
                <a:srgbClr val="1F497D"/>
              </a:solidFill>
            </a:endParaRPr>
          </a:p>
          <a:p>
            <a:pPr lvl="0">
              <a:spcBef>
                <a:spcPts val="0"/>
              </a:spcBef>
            </a:pPr>
            <a:r>
              <a:rPr lang="fr-FR" dirty="0">
                <a:solidFill>
                  <a:srgbClr val="1F497D"/>
                </a:solidFill>
              </a:rPr>
              <a:t>la plage horaire fixe pour l’administration de toutes les poches dans un service donné </a:t>
            </a:r>
            <a:r>
              <a:rPr lang="fr-FR" dirty="0" smtClean="0">
                <a:solidFill>
                  <a:srgbClr val="1F497D"/>
                </a:solidFill>
              </a:rPr>
              <a:t>;</a:t>
            </a:r>
          </a:p>
          <a:p>
            <a:pPr lvl="0">
              <a:spcBef>
                <a:spcPts val="0"/>
              </a:spcBef>
            </a:pPr>
            <a:endParaRPr lang="fr-FR" dirty="0">
              <a:solidFill>
                <a:srgbClr val="1F497D"/>
              </a:solidFill>
            </a:endParaRPr>
          </a:p>
          <a:p>
            <a:pPr lvl="0">
              <a:spcBef>
                <a:spcPts val="0"/>
              </a:spcBef>
            </a:pPr>
            <a:r>
              <a:rPr lang="fr-FR" dirty="0">
                <a:solidFill>
                  <a:srgbClr val="1F497D"/>
                </a:solidFill>
              </a:rPr>
              <a:t>L’existence d’une procédure écrite pour la réalisation systématique des contrôles de la poche avant son administration ; </a:t>
            </a:r>
            <a:endParaRPr lang="fr-FR" dirty="0" smtClean="0">
              <a:solidFill>
                <a:srgbClr val="1F497D"/>
              </a:solidFill>
            </a:endParaRPr>
          </a:p>
          <a:p>
            <a:pPr lvl="0">
              <a:spcBef>
                <a:spcPts val="0"/>
              </a:spcBef>
            </a:pPr>
            <a:endParaRPr lang="fr-FR" dirty="0">
              <a:solidFill>
                <a:srgbClr val="1F497D"/>
              </a:solidFill>
            </a:endParaRPr>
          </a:p>
          <a:p>
            <a:pPr lvl="0">
              <a:spcBef>
                <a:spcPts val="0"/>
              </a:spcBef>
            </a:pPr>
            <a:r>
              <a:rPr lang="fr-FR" dirty="0">
                <a:solidFill>
                  <a:srgbClr val="1F497D"/>
                </a:solidFill>
              </a:rPr>
              <a:t>La réalisation de cinq contrôles sur les poches avant leur administration et la traçabilité de ceux-ci dans le dossier patient </a:t>
            </a:r>
            <a:r>
              <a:rPr lang="fr-FR" dirty="0" smtClean="0">
                <a:solidFill>
                  <a:srgbClr val="1F497D"/>
                </a:solidFill>
              </a:rPr>
              <a:t>;</a:t>
            </a:r>
          </a:p>
          <a:p>
            <a:pPr lvl="0">
              <a:spcBef>
                <a:spcPts val="0"/>
              </a:spcBef>
            </a:pPr>
            <a:endParaRPr lang="fr-FR" dirty="0">
              <a:solidFill>
                <a:srgbClr val="1F497D"/>
              </a:solidFill>
            </a:endParaRPr>
          </a:p>
          <a:p>
            <a:pPr lvl="0">
              <a:spcBef>
                <a:spcPts val="0"/>
              </a:spcBef>
            </a:pPr>
            <a:r>
              <a:rPr lang="fr-FR" dirty="0">
                <a:solidFill>
                  <a:srgbClr val="1F497D"/>
                </a:solidFill>
              </a:rPr>
              <a:t>La pose de filtres sur la ligne de perfusion </a:t>
            </a:r>
            <a:r>
              <a:rPr lang="fr-FR" dirty="0" smtClean="0">
                <a:solidFill>
                  <a:srgbClr val="1F497D"/>
                </a:solidFill>
              </a:rPr>
              <a:t>;</a:t>
            </a:r>
          </a:p>
          <a:p>
            <a:pPr lvl="0">
              <a:spcBef>
                <a:spcPts val="0"/>
              </a:spcBef>
            </a:pPr>
            <a:endParaRPr lang="fr-FR" dirty="0">
              <a:solidFill>
                <a:srgbClr val="1F497D"/>
              </a:solidFill>
            </a:endParaRPr>
          </a:p>
          <a:p>
            <a:pPr lvl="0">
              <a:spcBef>
                <a:spcPts val="0"/>
              </a:spcBef>
            </a:pPr>
            <a:r>
              <a:rPr lang="fr-FR" dirty="0">
                <a:solidFill>
                  <a:srgbClr val="1F497D"/>
                </a:solidFill>
              </a:rPr>
              <a:t>La traçabilité de l’identification de la poche administrée dans le dossier patient. </a:t>
            </a:r>
          </a:p>
          <a:p>
            <a:pPr>
              <a:spcBef>
                <a:spcPts val="0"/>
              </a:spcBef>
            </a:pPr>
            <a:endParaRPr lang="fr-FR"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19</a:t>
            </a:fld>
            <a:endParaRPr lang="fr-FR"/>
          </a:p>
        </p:txBody>
      </p:sp>
    </p:spTree>
    <p:extLst>
      <p:ext uri="{BB962C8B-B14F-4D97-AF65-F5344CB8AC3E}">
        <p14:creationId xmlns:p14="http://schemas.microsoft.com/office/powerpoint/2010/main" xmlns="" val="32882378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1" algn="ctr" defTabSz="457200" rtl="0">
              <a:spcBef>
                <a:spcPct val="0"/>
              </a:spcBef>
            </a:pPr>
            <a:r>
              <a:rPr lang="fr-FR" sz="3600" dirty="0">
                <a:solidFill>
                  <a:srgbClr val="1F497D"/>
                </a:solidFill>
              </a:rPr>
              <a:t>L’administration des poches de nutrition parentérale : une étape à risque </a:t>
            </a:r>
            <a:r>
              <a:rPr lang="fr-FR" b="1" dirty="0"/>
              <a:t/>
            </a:r>
            <a:br>
              <a:rPr lang="fr-FR" b="1" dirty="0"/>
            </a:br>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20</a:t>
            </a:fld>
            <a:endParaRPr lang="fr-FR"/>
          </a:p>
        </p:txBody>
      </p:sp>
      <p:pic>
        <p:nvPicPr>
          <p:cNvPr id="7" name="Espace réservé du contenu 6"/>
          <p:cNvPicPr>
            <a:picLocks noGrp="1"/>
          </p:cNvPicPr>
          <p:nvPr>
            <p:ph idx="1"/>
          </p:nvPr>
        </p:nvPicPr>
        <p:blipFill>
          <a:blip r:embed="rId3" cstate="print"/>
          <a:srcRect l="11843" r="11843"/>
          <a:stretch>
            <a:fillRect/>
          </a:stretch>
        </p:blipFill>
        <p:spPr bwMode="auto">
          <a:prstGeom prst="rect">
            <a:avLst/>
          </a:prstGeom>
          <a:noFill/>
          <a:ln w="9525">
            <a:noFill/>
            <a:miter lim="800000"/>
            <a:headEnd/>
            <a:tailEnd/>
          </a:ln>
        </p:spPr>
      </p:pic>
    </p:spTree>
    <p:extLst>
      <p:ext uri="{BB962C8B-B14F-4D97-AF65-F5344CB8AC3E}">
        <p14:creationId xmlns:p14="http://schemas.microsoft.com/office/powerpoint/2010/main" xmlns="" val="18886906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1" algn="ctr" defTabSz="457200" rtl="0">
              <a:spcBef>
                <a:spcPct val="0"/>
              </a:spcBef>
            </a:pPr>
            <a:r>
              <a:rPr lang="fr-FR" sz="3600" dirty="0">
                <a:solidFill>
                  <a:srgbClr val="1F497D"/>
                </a:solidFill>
              </a:rPr>
              <a:t>L’administration des poches de nutrition parentérale : une étape à risque </a:t>
            </a:r>
            <a:r>
              <a:rPr lang="fr-FR" b="1" dirty="0"/>
              <a:t/>
            </a:r>
            <a:br>
              <a:rPr lang="fr-FR" b="1" dirty="0"/>
            </a:br>
            <a:endParaRPr lang="fr-FR" dirty="0"/>
          </a:p>
        </p:txBody>
      </p:sp>
      <p:sp>
        <p:nvSpPr>
          <p:cNvPr id="3" name="Espace réservé du contenu 2"/>
          <p:cNvSpPr>
            <a:spLocks noGrp="1"/>
          </p:cNvSpPr>
          <p:nvPr>
            <p:ph idx="1"/>
          </p:nvPr>
        </p:nvSpPr>
        <p:spPr/>
        <p:txBody>
          <a:bodyPr>
            <a:normAutofit/>
          </a:bodyPr>
          <a:lstStyle/>
          <a:p>
            <a:pPr marL="0" indent="0" algn="ctr">
              <a:buNone/>
            </a:pPr>
            <a:r>
              <a:rPr lang="fr-FR" sz="2400" dirty="0" smtClean="0">
                <a:solidFill>
                  <a:srgbClr val="1F497D"/>
                </a:solidFill>
              </a:rPr>
              <a:t>La </a:t>
            </a:r>
            <a:r>
              <a:rPr lang="fr-FR" sz="2400" dirty="0">
                <a:solidFill>
                  <a:srgbClr val="1F497D"/>
                </a:solidFill>
              </a:rPr>
              <a:t>mission a retenu différent indicateurs permettant d’apprécier le niveau du risque « Qualité – sécurité »  </a:t>
            </a:r>
            <a:r>
              <a:rPr lang="fr-FR" sz="2400" dirty="0" smtClean="0">
                <a:solidFill>
                  <a:srgbClr val="1F497D"/>
                </a:solidFill>
              </a:rPr>
              <a:t>…</a:t>
            </a:r>
          </a:p>
          <a:p>
            <a:pPr marL="0" indent="0" algn="ctr">
              <a:buNone/>
            </a:pPr>
            <a:r>
              <a:rPr lang="fr-FR" dirty="0" smtClean="0">
                <a:solidFill>
                  <a:srgbClr val="1F497D"/>
                </a:solidFill>
              </a:rPr>
              <a:t> … </a:t>
            </a:r>
            <a:r>
              <a:rPr lang="fr-FR" sz="2400" dirty="0" smtClean="0">
                <a:solidFill>
                  <a:srgbClr val="1F497D"/>
                </a:solidFill>
              </a:rPr>
              <a:t>conduisant à la recommandation suivante compte tenu de l’absence de recommandations professionnelles </a:t>
            </a:r>
          </a:p>
          <a:p>
            <a:pPr marL="0" indent="0" algn="ctr">
              <a:buNone/>
            </a:pPr>
            <a:endParaRPr lang="fr-FR" sz="2400" i="1" dirty="0">
              <a:solidFill>
                <a:srgbClr val="1F497D"/>
              </a:solidFill>
            </a:endParaRPr>
          </a:p>
          <a:p>
            <a:pPr marL="0" lvl="0" indent="0" algn="ctr">
              <a:buNone/>
            </a:pPr>
            <a:r>
              <a:rPr lang="fr-FR" sz="2400" i="1" u="sng" dirty="0">
                <a:solidFill>
                  <a:srgbClr val="1F497D"/>
                </a:solidFill>
              </a:rPr>
              <a:t>Rédiger des recommandations de bonnes pratiques professionnelles concernant l’administration de mélanges nutritifs et de médicaments pour tout enfant hospitalisé, pour lequel est prescrit de la nutrition parentérale.</a:t>
            </a:r>
          </a:p>
          <a:p>
            <a:pPr marL="0" indent="0" algn="ctr">
              <a:buNone/>
            </a:pPr>
            <a:endParaRPr lang="fr-FR" sz="24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21</a:t>
            </a:fld>
            <a:endParaRPr lang="fr-FR"/>
          </a:p>
        </p:txBody>
      </p:sp>
    </p:spTree>
    <p:extLst>
      <p:ext uri="{BB962C8B-B14F-4D97-AF65-F5344CB8AC3E}">
        <p14:creationId xmlns:p14="http://schemas.microsoft.com/office/powerpoint/2010/main" xmlns="" val="15291653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Les pratiques pharmaceutiques</a:t>
            </a:r>
            <a:endParaRPr lang="fr-FR" dirty="0"/>
          </a:p>
        </p:txBody>
      </p:sp>
      <p:sp>
        <p:nvSpPr>
          <p:cNvPr id="3" name="Sous-titre 2"/>
          <p:cNvSpPr>
            <a:spLocks noGrp="1"/>
          </p:cNvSpPr>
          <p:nvPr>
            <p:ph type="subTitle" idx="1"/>
          </p:nvPr>
        </p:nvSpPr>
        <p:spPr/>
        <p:txBody>
          <a:bodyPr>
            <a:normAutofit fontScale="77500" lnSpcReduction="20000"/>
          </a:bodyPr>
          <a:lstStyle/>
          <a:p>
            <a:r>
              <a:rPr lang="fr-FR" dirty="0" smtClean="0"/>
              <a:t>Une nécessaire évolution de la réglementation</a:t>
            </a:r>
          </a:p>
          <a:p>
            <a:r>
              <a:rPr lang="fr-FR" dirty="0" smtClean="0"/>
              <a:t>Des modes de préparation hétéroclites</a:t>
            </a:r>
          </a:p>
          <a:p>
            <a:r>
              <a:rPr lang="fr-FR" dirty="0" smtClean="0"/>
              <a:t>Le rôle déterminant du pharmacien de l’établissement</a:t>
            </a:r>
          </a:p>
          <a:p>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22</a:t>
            </a:fld>
            <a:endParaRPr lang="fr-FR"/>
          </a:p>
        </p:txBody>
      </p:sp>
    </p:spTree>
    <p:extLst>
      <p:ext uri="{BB962C8B-B14F-4D97-AF65-F5344CB8AC3E}">
        <p14:creationId xmlns:p14="http://schemas.microsoft.com/office/powerpoint/2010/main" xmlns="" val="1978228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r>
              <a:rPr lang="fr-FR" sz="3600" dirty="0">
                <a:solidFill>
                  <a:srgbClr val="1F497D"/>
                </a:solidFill>
              </a:rPr>
              <a:t>Réglementation applicable pour les préparations</a:t>
            </a:r>
            <a:r>
              <a:rPr lang="fr-FR" sz="3600" dirty="0" smtClean="0">
                <a:solidFill>
                  <a:srgbClr val="1F497D"/>
                </a:solidFill>
                <a:effectLst/>
              </a:rPr>
              <a:t> </a:t>
            </a:r>
            <a:endParaRPr lang="fr-FR" sz="3600" dirty="0">
              <a:solidFill>
                <a:srgbClr val="1F497D"/>
              </a:solidFill>
            </a:endParaRPr>
          </a:p>
        </p:txBody>
      </p:sp>
      <p:sp>
        <p:nvSpPr>
          <p:cNvPr id="3" name="Espace réservé du contenu 2"/>
          <p:cNvSpPr>
            <a:spLocks noGrp="1"/>
          </p:cNvSpPr>
          <p:nvPr>
            <p:ph idx="1"/>
          </p:nvPr>
        </p:nvSpPr>
        <p:spPr>
          <a:xfrm>
            <a:off x="457200" y="1871841"/>
            <a:ext cx="8229600" cy="4525963"/>
          </a:xfrm>
        </p:spPr>
        <p:txBody>
          <a:bodyPr>
            <a:normAutofit fontScale="55000" lnSpcReduction="20000"/>
          </a:bodyPr>
          <a:lstStyle/>
          <a:p>
            <a:pPr algn="just"/>
            <a:r>
              <a:rPr lang="fr-FR" dirty="0"/>
              <a:t>Selon les modes de production, les nutritions parentérales pédiatriques prescrites en France sont :</a:t>
            </a:r>
          </a:p>
          <a:p>
            <a:pPr lvl="1" algn="just"/>
            <a:r>
              <a:rPr lang="fr-FR" dirty="0"/>
              <a:t>soit des spécialités pharmaceutiques avec AMM, fabriquées par des établissements pharmaceutiques respectant les Bonnes Pratiques de Fabrication ;</a:t>
            </a:r>
          </a:p>
          <a:p>
            <a:pPr lvl="1" algn="just"/>
            <a:r>
              <a:rPr lang="fr-FR" dirty="0"/>
              <a:t>soit des préparations</a:t>
            </a:r>
            <a:r>
              <a:rPr lang="fr-FR" dirty="0" smtClean="0"/>
              <a:t>.</a:t>
            </a:r>
          </a:p>
          <a:p>
            <a:pPr lvl="1" algn="just"/>
            <a:endParaRPr lang="fr-FR" dirty="0"/>
          </a:p>
          <a:p>
            <a:pPr algn="just"/>
            <a:r>
              <a:rPr lang="fr-FR" dirty="0"/>
              <a:t>Les préparations de nutrition parentérale sont généralement préparées par les pharmacies à usage intérieur des établissements de santé (PUI), ou par des façonniers en sous-traitance des PUI. Il s’agit de médicaments relevant de deux catégories </a:t>
            </a:r>
            <a:r>
              <a:rPr lang="fr-FR" dirty="0" smtClean="0"/>
              <a:t>:</a:t>
            </a:r>
            <a:endParaRPr lang="fr-FR" dirty="0"/>
          </a:p>
          <a:p>
            <a:pPr lvl="1" algn="just"/>
            <a:r>
              <a:rPr lang="fr-FR" dirty="0"/>
              <a:t>les préparations magistrales (PM), définies comme des médicaments préparés extemporanément selon une prescription médicale destinée à un malade déterminé en raison de l’absence de spécialité pharmaceutique disponible. Dans l’enquête menée par la mission, les poches de NP « à la carte » répondent à cette définition </a:t>
            </a:r>
            <a:r>
              <a:rPr lang="fr-FR" dirty="0" smtClean="0"/>
              <a:t>; </a:t>
            </a:r>
          </a:p>
          <a:p>
            <a:pPr lvl="1" algn="just"/>
            <a:endParaRPr lang="fr-FR" dirty="0"/>
          </a:p>
          <a:p>
            <a:pPr lvl="1" algn="just"/>
            <a:r>
              <a:rPr lang="fr-FR" dirty="0"/>
              <a:t>les préparations hospitalières (PH), définies comme des médicaments préparés selon les indications de la pharmacopée et en conformité avec les bonnes pratiques de préparation, en raison de l'absence de spécialité pharmaceutique disponible ou adaptée, et dispensés sur prescription médicale à un ou plusieurs patients. Dans l’enquête menée par la mission, les poches « standardisées » répondent à cette définition</a:t>
            </a:r>
            <a:r>
              <a:rPr lang="fr-FR" dirty="0" smtClean="0"/>
              <a:t>.</a:t>
            </a:r>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23</a:t>
            </a:fld>
            <a:endParaRPr lang="fr-FR"/>
          </a:p>
        </p:txBody>
      </p:sp>
    </p:spTree>
    <p:extLst>
      <p:ext uri="{BB962C8B-B14F-4D97-AF65-F5344CB8AC3E}">
        <p14:creationId xmlns:p14="http://schemas.microsoft.com/office/powerpoint/2010/main" xmlns="" val="3513006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793391"/>
          </a:xfrm>
        </p:spPr>
        <p:txBody>
          <a:bodyPr>
            <a:noAutofit/>
          </a:bodyPr>
          <a:lstStyle/>
          <a:p>
            <a:r>
              <a:rPr lang="fr-FR" sz="2800" dirty="0" smtClean="0">
                <a:solidFill>
                  <a:srgbClr val="1F497D"/>
                </a:solidFill>
              </a:rPr>
              <a:t>Réglementation applicable pour les préparations</a:t>
            </a:r>
            <a:r>
              <a:rPr lang="fr-FR" sz="2800" dirty="0" smtClean="0">
                <a:solidFill>
                  <a:srgbClr val="1F497D"/>
                </a:solidFill>
                <a:effectLst/>
              </a:rPr>
              <a:t> </a:t>
            </a:r>
            <a:endParaRPr lang="fr-FR" sz="2800"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24</a:t>
            </a:fld>
            <a:endParaRPr lang="fr-FR"/>
          </a:p>
        </p:txBody>
      </p:sp>
      <p:pic>
        <p:nvPicPr>
          <p:cNvPr id="16" name="Espace réservé du contenu 15"/>
          <p:cNvPicPr>
            <a:picLocks noGrp="1"/>
          </p:cNvPicPr>
          <p:nvPr>
            <p:ph idx="1"/>
          </p:nvPr>
        </p:nvPicPr>
        <p:blipFill rotWithShape="1">
          <a:blip r:embed="rId3" cstate="print"/>
          <a:srcRect t="-95" b="1500"/>
          <a:stretch/>
        </p:blipFill>
        <p:spPr bwMode="auto">
          <a:xfrm>
            <a:off x="596530" y="1417638"/>
            <a:ext cx="8332189" cy="4557554"/>
          </a:xfrm>
          <a:prstGeom prst="rect">
            <a:avLst/>
          </a:prstGeom>
          <a:noFill/>
          <a:ln w="9525">
            <a:noFill/>
            <a:miter lim="800000"/>
            <a:headEnd/>
            <a:tailEnd/>
          </a:ln>
        </p:spPr>
      </p:pic>
    </p:spTree>
    <p:extLst>
      <p:ext uri="{BB962C8B-B14F-4D97-AF65-F5344CB8AC3E}">
        <p14:creationId xmlns:p14="http://schemas.microsoft.com/office/powerpoint/2010/main" xmlns="" val="4533552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25</a:t>
            </a:fld>
            <a:endParaRPr lang="fr-FR"/>
          </a:p>
        </p:txBody>
      </p:sp>
      <p:pic>
        <p:nvPicPr>
          <p:cNvPr id="7" name="Espace réservé du contenu 6"/>
          <p:cNvPicPr>
            <a:picLocks noGrp="1"/>
          </p:cNvPicPr>
          <p:nvPr>
            <p:ph idx="1"/>
          </p:nvPr>
        </p:nvPicPr>
        <p:blipFill>
          <a:blip r:embed="rId3" cstate="print"/>
          <a:srcRect t="5072" b="5072"/>
          <a:stretch>
            <a:fillRect/>
          </a:stretch>
        </p:blipFill>
        <p:spPr bwMode="auto">
          <a:xfrm>
            <a:off x="1698369" y="2543146"/>
            <a:ext cx="5825617" cy="3537888"/>
          </a:xfrm>
          <a:prstGeom prst="rect">
            <a:avLst/>
          </a:prstGeom>
          <a:noFill/>
          <a:ln w="9525">
            <a:noFill/>
            <a:miter lim="800000"/>
            <a:headEnd/>
            <a:tailEnd/>
          </a:ln>
        </p:spPr>
      </p:pic>
      <p:sp>
        <p:nvSpPr>
          <p:cNvPr id="8" name="Rectangle 7"/>
          <p:cNvSpPr/>
          <p:nvPr/>
        </p:nvSpPr>
        <p:spPr>
          <a:xfrm>
            <a:off x="457200" y="1417638"/>
            <a:ext cx="8229600" cy="646331"/>
          </a:xfrm>
          <a:prstGeom prst="rect">
            <a:avLst/>
          </a:prstGeom>
        </p:spPr>
        <p:txBody>
          <a:bodyPr wrap="square">
            <a:spAutoFit/>
          </a:bodyPr>
          <a:lstStyle/>
          <a:p>
            <a:pPr lvl="0" fontAlgn="base"/>
            <a:r>
              <a:rPr lang="fr-FR" dirty="0">
                <a:solidFill>
                  <a:srgbClr val="1F497D"/>
                </a:solidFill>
              </a:rPr>
              <a:t>Nombre d’établissements concernés par les différents modes d’approvisionnement en poches de NP pédiatriques tous services confondus</a:t>
            </a:r>
          </a:p>
        </p:txBody>
      </p:sp>
    </p:spTree>
    <p:extLst>
      <p:ext uri="{BB962C8B-B14F-4D97-AF65-F5344CB8AC3E}">
        <p14:creationId xmlns:p14="http://schemas.microsoft.com/office/powerpoint/2010/main" xmlns="" val="1263473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26</a:t>
            </a:fld>
            <a:endParaRPr lang="fr-FR"/>
          </a:p>
        </p:txBody>
      </p:sp>
      <p:sp>
        <p:nvSpPr>
          <p:cNvPr id="3" name="Espace réservé du contenu 2"/>
          <p:cNvSpPr>
            <a:spLocks noGrp="1"/>
          </p:cNvSpPr>
          <p:nvPr>
            <p:ph idx="1"/>
          </p:nvPr>
        </p:nvSpPr>
        <p:spPr/>
        <p:txBody>
          <a:bodyPr/>
          <a:lstStyle/>
          <a:p>
            <a:pPr marL="342900" lvl="2" indent="-342900" algn="just"/>
            <a:r>
              <a:rPr lang="fr-FR" dirty="0">
                <a:solidFill>
                  <a:srgbClr val="1F497D"/>
                </a:solidFill>
              </a:rPr>
              <a:t>Un recours non réglementaire à des préparations</a:t>
            </a:r>
          </a:p>
          <a:p>
            <a:pPr lvl="1" algn="just"/>
            <a:r>
              <a:rPr lang="fr-FR" sz="1600" dirty="0">
                <a:solidFill>
                  <a:srgbClr val="1F497D"/>
                </a:solidFill>
              </a:rPr>
              <a:t>29 établissements déclarent ne pas avoir utilisé de spécialités pharmaceutiques avec AMM pour répondre aux besoins en NP pour leurs services en 2013.</a:t>
            </a:r>
          </a:p>
          <a:p>
            <a:pPr algn="just"/>
            <a:endParaRPr lang="fr-FR" sz="2000" dirty="0">
              <a:solidFill>
                <a:srgbClr val="1F497D"/>
              </a:solidFill>
            </a:endParaRPr>
          </a:p>
        </p:txBody>
      </p:sp>
      <p:pic>
        <p:nvPicPr>
          <p:cNvPr id="9" name="Image 8"/>
          <p:cNvPicPr/>
          <p:nvPr/>
        </p:nvPicPr>
        <p:blipFill>
          <a:blip r:embed="rId3" cstate="print"/>
          <a:srcRect/>
          <a:stretch>
            <a:fillRect/>
          </a:stretch>
        </p:blipFill>
        <p:spPr bwMode="auto">
          <a:xfrm>
            <a:off x="1116090" y="2905810"/>
            <a:ext cx="7071777" cy="3316788"/>
          </a:xfrm>
          <a:prstGeom prst="rect">
            <a:avLst/>
          </a:prstGeom>
          <a:noFill/>
          <a:ln w="9525">
            <a:noFill/>
            <a:miter lim="800000"/>
            <a:headEnd/>
            <a:tailEnd/>
          </a:ln>
        </p:spPr>
      </p:pic>
    </p:spTree>
    <p:extLst>
      <p:ext uri="{BB962C8B-B14F-4D97-AF65-F5344CB8AC3E}">
        <p14:creationId xmlns:p14="http://schemas.microsoft.com/office/powerpoint/2010/main" xmlns="" val="162368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27</a:t>
            </a:fld>
            <a:endParaRPr lang="fr-FR"/>
          </a:p>
        </p:txBody>
      </p:sp>
      <p:sp>
        <p:nvSpPr>
          <p:cNvPr id="3" name="Espace réservé du contenu 2"/>
          <p:cNvSpPr>
            <a:spLocks noGrp="1"/>
          </p:cNvSpPr>
          <p:nvPr>
            <p:ph idx="1"/>
          </p:nvPr>
        </p:nvSpPr>
        <p:spPr/>
        <p:txBody>
          <a:bodyPr/>
          <a:lstStyle/>
          <a:p>
            <a:pPr marL="538163" lvl="2" indent="-268288">
              <a:tabLst>
                <a:tab pos="538163" algn="l"/>
              </a:tabLst>
            </a:pPr>
            <a:r>
              <a:rPr lang="fr-FR" dirty="0">
                <a:solidFill>
                  <a:srgbClr val="1F497D"/>
                </a:solidFill>
              </a:rPr>
              <a:t>Des préparations en routine encore réalisées dans les services de </a:t>
            </a:r>
            <a:r>
              <a:rPr lang="fr-FR" dirty="0" smtClean="0">
                <a:solidFill>
                  <a:srgbClr val="1F497D"/>
                </a:solidFill>
              </a:rPr>
              <a:t>soins</a:t>
            </a:r>
          </a:p>
          <a:p>
            <a:pPr marL="538163" lvl="2" indent="-268288">
              <a:tabLst>
                <a:tab pos="538163" algn="l"/>
              </a:tabLst>
            </a:pPr>
            <a:endParaRPr lang="fr-FR" dirty="0">
              <a:solidFill>
                <a:srgbClr val="1F497D"/>
              </a:solidFill>
            </a:endParaRPr>
          </a:p>
        </p:txBody>
      </p:sp>
      <p:pic>
        <p:nvPicPr>
          <p:cNvPr id="8" name="Image 7"/>
          <p:cNvPicPr/>
          <p:nvPr/>
        </p:nvPicPr>
        <p:blipFill>
          <a:blip r:embed="rId3" cstate="print"/>
          <a:srcRect/>
          <a:stretch>
            <a:fillRect/>
          </a:stretch>
        </p:blipFill>
        <p:spPr bwMode="auto">
          <a:xfrm>
            <a:off x="1270033" y="2534889"/>
            <a:ext cx="5936444" cy="2564711"/>
          </a:xfrm>
          <a:prstGeom prst="rect">
            <a:avLst/>
          </a:prstGeom>
          <a:noFill/>
          <a:ln w="9525">
            <a:noFill/>
            <a:miter lim="800000"/>
            <a:headEnd/>
            <a:tailEnd/>
          </a:ln>
        </p:spPr>
      </p:pic>
      <p:sp>
        <p:nvSpPr>
          <p:cNvPr id="7" name="Rectangle 6"/>
          <p:cNvSpPr/>
          <p:nvPr/>
        </p:nvSpPr>
        <p:spPr>
          <a:xfrm>
            <a:off x="144322" y="5248999"/>
            <a:ext cx="8999678" cy="800219"/>
          </a:xfrm>
          <a:prstGeom prst="rect">
            <a:avLst/>
          </a:prstGeom>
        </p:spPr>
        <p:txBody>
          <a:bodyPr wrap="square">
            <a:spAutoFit/>
          </a:bodyPr>
          <a:lstStyle/>
          <a:p>
            <a:r>
              <a:rPr lang="fr-FR" sz="1400" i="1" dirty="0">
                <a:solidFill>
                  <a:srgbClr val="1F497D"/>
                </a:solidFill>
              </a:rPr>
              <a:t>Note de lecture : 	exemple : les établissements répondants dont les poches de NP fabriquées dans les services de soins représentent 5% de leurs prescriptions totales représentent environ 25% des établissements. </a:t>
            </a:r>
          </a:p>
          <a:p>
            <a:r>
              <a:rPr lang="fr-FR" dirty="0">
                <a:solidFill>
                  <a:srgbClr val="1F497D"/>
                </a:solidFill>
              </a:rPr>
              <a:t> </a:t>
            </a:r>
          </a:p>
        </p:txBody>
      </p:sp>
    </p:spTree>
    <p:extLst>
      <p:ext uri="{BB962C8B-B14F-4D97-AF65-F5344CB8AC3E}">
        <p14:creationId xmlns:p14="http://schemas.microsoft.com/office/powerpoint/2010/main" xmlns="" val="1644708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28</a:t>
            </a:fld>
            <a:endParaRPr lang="fr-FR"/>
          </a:p>
        </p:txBody>
      </p:sp>
      <p:sp>
        <p:nvSpPr>
          <p:cNvPr id="3" name="Espace réservé du contenu 2"/>
          <p:cNvSpPr>
            <a:spLocks noGrp="1"/>
          </p:cNvSpPr>
          <p:nvPr>
            <p:ph idx="1"/>
          </p:nvPr>
        </p:nvSpPr>
        <p:spPr>
          <a:xfrm>
            <a:off x="457200" y="1600200"/>
            <a:ext cx="8229600" cy="4756150"/>
          </a:xfrm>
        </p:spPr>
        <p:txBody>
          <a:bodyPr>
            <a:normAutofit fontScale="47500" lnSpcReduction="20000"/>
          </a:bodyPr>
          <a:lstStyle/>
          <a:p>
            <a:pPr marL="538163" lvl="2" indent="-268288">
              <a:spcBef>
                <a:spcPts val="0"/>
              </a:spcBef>
              <a:tabLst>
                <a:tab pos="538163" algn="l"/>
              </a:tabLst>
            </a:pPr>
            <a:r>
              <a:rPr lang="fr-FR" sz="5100" dirty="0">
                <a:solidFill>
                  <a:srgbClr val="1F497D"/>
                </a:solidFill>
              </a:rPr>
              <a:t>Des préparations en routine encore réalisées dans les services de </a:t>
            </a:r>
            <a:r>
              <a:rPr lang="fr-FR" sz="5100" dirty="0" smtClean="0">
                <a:solidFill>
                  <a:srgbClr val="1F497D"/>
                </a:solidFill>
              </a:rPr>
              <a:t>soins</a:t>
            </a:r>
          </a:p>
          <a:p>
            <a:pPr marL="538163" lvl="2" indent="-268288">
              <a:spcBef>
                <a:spcPts val="0"/>
              </a:spcBef>
              <a:tabLst>
                <a:tab pos="538163" algn="l"/>
              </a:tabLst>
            </a:pPr>
            <a:endParaRPr lang="fr-FR" sz="5100" dirty="0">
              <a:solidFill>
                <a:srgbClr val="1F497D"/>
              </a:solidFill>
            </a:endParaRPr>
          </a:p>
          <a:p>
            <a:pPr algn="just">
              <a:spcBef>
                <a:spcPts val="0"/>
              </a:spcBef>
            </a:pPr>
            <a:r>
              <a:rPr lang="fr-FR" dirty="0"/>
              <a:t>S</a:t>
            </a:r>
            <a:r>
              <a:rPr lang="fr-FR" dirty="0" smtClean="0"/>
              <a:t>elon </a:t>
            </a:r>
            <a:r>
              <a:rPr lang="fr-FR" dirty="0"/>
              <a:t>l’</a:t>
            </a:r>
            <a:r>
              <a:rPr lang="fr-FR" i="1" dirty="0"/>
              <a:t>United States </a:t>
            </a:r>
            <a:r>
              <a:rPr lang="fr-FR" i="1" dirty="0" err="1"/>
              <a:t>Pharmacopeial</a:t>
            </a:r>
            <a:r>
              <a:rPr lang="fr-FR" i="1" dirty="0"/>
              <a:t> Convention</a:t>
            </a:r>
            <a:r>
              <a:rPr lang="fr-FR" dirty="0"/>
              <a:t>, les NP sont des mélanges complexes classées comme des préparations à niveau de risque de contamination microbiologique modéré et doivent être préparées en conditions aseptiques, dans un environnement contrôlé (hotte ou isolateur placés dans un environnement </a:t>
            </a:r>
            <a:r>
              <a:rPr lang="fr-FR" i="1" dirty="0"/>
              <a:t>a minima</a:t>
            </a:r>
            <a:r>
              <a:rPr lang="fr-FR" dirty="0"/>
              <a:t> de classe C). Cette classification prévoit deux dérogations aux conditions de préparation mais uniquement pour des préparations simples impliquant moins de trois matières premières (solvant inclus), de faible niveau de risque de contamination. Les NP ne correspondent pas à ces critères.</a:t>
            </a:r>
          </a:p>
          <a:p>
            <a:pPr algn="just"/>
            <a:r>
              <a:rPr lang="fr-FR" dirty="0" smtClean="0"/>
              <a:t>La mission se référant </a:t>
            </a:r>
          </a:p>
          <a:p>
            <a:pPr lvl="1" algn="just"/>
            <a:r>
              <a:rPr lang="fr-FR" dirty="0" smtClean="0"/>
              <a:t>aux </a:t>
            </a:r>
            <a:r>
              <a:rPr lang="fr-FR" dirty="0"/>
              <a:t>BPP et à ces recommandations, </a:t>
            </a:r>
            <a:endParaRPr lang="fr-FR" dirty="0" smtClean="0"/>
          </a:p>
          <a:p>
            <a:pPr lvl="1" algn="just"/>
            <a:r>
              <a:rPr lang="fr-FR" dirty="0" smtClean="0"/>
              <a:t>aux résultats de l’enquête montrant </a:t>
            </a:r>
            <a:r>
              <a:rPr lang="fr-FR" dirty="0"/>
              <a:t>que les préparations dans les services de soins sont des mélanges complexes contenant de 3 à 7 produits différents, avec un maximum de </a:t>
            </a:r>
            <a:r>
              <a:rPr lang="fr-FR" dirty="0" smtClean="0"/>
              <a:t>13.</a:t>
            </a:r>
            <a:endParaRPr lang="fr-FR" dirty="0"/>
          </a:p>
          <a:p>
            <a:pPr algn="just"/>
            <a:r>
              <a:rPr lang="fr-FR" dirty="0" smtClean="0"/>
              <a:t>considère que les PNP sont  </a:t>
            </a:r>
            <a:r>
              <a:rPr lang="fr-FR" dirty="0"/>
              <a:t>des préparations complexes présentant un risque de </a:t>
            </a:r>
            <a:r>
              <a:rPr lang="fr-FR" dirty="0" smtClean="0"/>
              <a:t>contamination</a:t>
            </a:r>
          </a:p>
          <a:p>
            <a:pPr algn="just"/>
            <a:endParaRPr lang="fr-FR" dirty="0" smtClean="0"/>
          </a:p>
          <a:p>
            <a:pPr algn="just"/>
            <a:r>
              <a:rPr lang="fr-FR" dirty="0" smtClean="0"/>
              <a:t>Cela conduit à la recommandation suivante :   </a:t>
            </a:r>
            <a:endParaRPr lang="fr-FR" dirty="0"/>
          </a:p>
          <a:p>
            <a:endParaRPr lang="fr-FR" dirty="0"/>
          </a:p>
          <a:p>
            <a:pPr marL="0" lvl="0" indent="0" algn="just" fontAlgn="base">
              <a:buNone/>
            </a:pPr>
            <a:r>
              <a:rPr lang="fr-FR" i="1" u="sng" dirty="0" smtClean="0">
                <a:solidFill>
                  <a:srgbClr val="1F497D"/>
                </a:solidFill>
              </a:rPr>
              <a:t>Cesser </a:t>
            </a:r>
            <a:r>
              <a:rPr lang="fr-FR" i="1" u="sng" dirty="0">
                <a:solidFill>
                  <a:srgbClr val="1F497D"/>
                </a:solidFill>
              </a:rPr>
              <a:t>toute activité de préparation de nutrition parentérale en unité de soins, en faisant appel en première intention, aux spécialités pharmaceutiques avec AMM présentes sur le marché, et en seconde intention, à la réalisation de préparations en conditions sécurisées sous responsabilité pharmaceutique (PUI interne ou sous-traitants).</a:t>
            </a:r>
          </a:p>
          <a:p>
            <a:pPr algn="just"/>
            <a:endParaRPr lang="fr-FR" i="1" dirty="0">
              <a:solidFill>
                <a:srgbClr val="1F497D"/>
              </a:solidFill>
            </a:endParaRPr>
          </a:p>
          <a:p>
            <a:pPr marL="538163" lvl="2" indent="-268288">
              <a:tabLst>
                <a:tab pos="538163" algn="l"/>
              </a:tabLst>
            </a:pPr>
            <a:endParaRPr lang="fr-FR" dirty="0" smtClean="0">
              <a:solidFill>
                <a:srgbClr val="1F497D"/>
              </a:solidFill>
            </a:endParaRPr>
          </a:p>
          <a:p>
            <a:pPr marL="538163" lvl="2" indent="-268288">
              <a:tabLst>
                <a:tab pos="538163" algn="l"/>
              </a:tabLst>
            </a:pPr>
            <a:endParaRPr lang="fr-FR" dirty="0">
              <a:solidFill>
                <a:srgbClr val="1F497D"/>
              </a:solidFill>
            </a:endParaRPr>
          </a:p>
        </p:txBody>
      </p:sp>
    </p:spTree>
    <p:extLst>
      <p:ext uri="{BB962C8B-B14F-4D97-AF65-F5344CB8AC3E}">
        <p14:creationId xmlns:p14="http://schemas.microsoft.com/office/powerpoint/2010/main" xmlns="" val="835959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29</a:t>
            </a:fld>
            <a:endParaRPr lang="fr-FR"/>
          </a:p>
        </p:txBody>
      </p:sp>
      <p:sp>
        <p:nvSpPr>
          <p:cNvPr id="3" name="Espace réservé du contenu 2"/>
          <p:cNvSpPr>
            <a:spLocks noGrp="1"/>
          </p:cNvSpPr>
          <p:nvPr>
            <p:ph idx="1"/>
          </p:nvPr>
        </p:nvSpPr>
        <p:spPr>
          <a:xfrm>
            <a:off x="457200" y="1600200"/>
            <a:ext cx="8229600" cy="4756150"/>
          </a:xfrm>
        </p:spPr>
        <p:txBody>
          <a:bodyPr>
            <a:normAutofit/>
          </a:bodyPr>
          <a:lstStyle/>
          <a:p>
            <a:pPr marL="269875" lvl="2" indent="0" algn="ctr">
              <a:buNone/>
              <a:tabLst>
                <a:tab pos="538163" algn="l"/>
              </a:tabLst>
            </a:pPr>
            <a:r>
              <a:rPr lang="fr-FR" dirty="0">
                <a:solidFill>
                  <a:srgbClr val="1F497D"/>
                </a:solidFill>
              </a:rPr>
              <a:t>La préparation des PUI pour les besoins de leurs propres </a:t>
            </a:r>
            <a:r>
              <a:rPr lang="fr-FR" dirty="0" smtClean="0">
                <a:solidFill>
                  <a:srgbClr val="1F497D"/>
                </a:solidFill>
              </a:rPr>
              <a:t>établissements</a:t>
            </a:r>
          </a:p>
          <a:p>
            <a:pPr marL="269875" lvl="2" indent="0" algn="ctr">
              <a:buNone/>
              <a:tabLst>
                <a:tab pos="538163" algn="l"/>
              </a:tabLst>
            </a:pPr>
            <a:endParaRPr lang="fr-FR" dirty="0">
              <a:solidFill>
                <a:srgbClr val="1F497D"/>
              </a:solidFill>
            </a:endParaRPr>
          </a:p>
          <a:p>
            <a:pPr marL="538163" lvl="2" indent="-268288">
              <a:tabLst>
                <a:tab pos="538163" algn="l"/>
              </a:tabLst>
            </a:pPr>
            <a:r>
              <a:rPr lang="fr-FR" sz="2000" dirty="0">
                <a:solidFill>
                  <a:srgbClr val="1F497D"/>
                </a:solidFill>
              </a:rPr>
              <a:t>Sur les 188 établissements de santé ou sites répondants, 36 d’entre eux ont une PUI pourvue d’une unité de préparation de nutrition parentérale</a:t>
            </a:r>
            <a:r>
              <a:rPr lang="fr-FR" sz="2000" dirty="0" smtClean="0">
                <a:solidFill>
                  <a:srgbClr val="1F497D"/>
                </a:solidFill>
              </a:rPr>
              <a:t>.</a:t>
            </a:r>
          </a:p>
          <a:p>
            <a:pPr marL="538163" lvl="2" indent="-268288">
              <a:tabLst>
                <a:tab pos="538163" algn="l"/>
              </a:tabLst>
            </a:pPr>
            <a:endParaRPr lang="fr-FR" sz="2000" dirty="0">
              <a:solidFill>
                <a:srgbClr val="1F497D"/>
              </a:solidFill>
            </a:endParaRPr>
          </a:p>
          <a:p>
            <a:pPr marL="538163" lvl="2" indent="-268288" algn="just">
              <a:tabLst>
                <a:tab pos="538163" algn="l"/>
              </a:tabLst>
            </a:pPr>
            <a:r>
              <a:rPr lang="fr-FR" sz="2000" i="1" dirty="0">
                <a:solidFill>
                  <a:srgbClr val="1F497D"/>
                </a:solidFill>
              </a:rPr>
              <a:t>A contrario</a:t>
            </a:r>
            <a:r>
              <a:rPr lang="fr-FR" sz="2000" dirty="0">
                <a:solidFill>
                  <a:srgbClr val="1F497D"/>
                </a:solidFill>
              </a:rPr>
              <a:t>, parmi l’ensemble des répondants à l‘enquête ayant une maternité de niveau 3 (64 établissements), on ne dénombre que 29 sites de préparation. </a:t>
            </a:r>
            <a:endParaRPr lang="fr-FR" sz="2000" dirty="0" smtClean="0">
              <a:solidFill>
                <a:srgbClr val="1F497D"/>
              </a:solidFill>
            </a:endParaRPr>
          </a:p>
          <a:p>
            <a:pPr marL="538163" lvl="2" indent="-268288" algn="just">
              <a:tabLst>
                <a:tab pos="538163" algn="l"/>
              </a:tabLst>
            </a:pPr>
            <a:r>
              <a:rPr lang="fr-FR" sz="2000" b="1" dirty="0" smtClean="0">
                <a:solidFill>
                  <a:srgbClr val="1F497D"/>
                </a:solidFill>
              </a:rPr>
              <a:t>Seuls </a:t>
            </a:r>
            <a:r>
              <a:rPr lang="fr-FR" sz="2000" b="1" dirty="0">
                <a:solidFill>
                  <a:srgbClr val="1F497D"/>
                </a:solidFill>
              </a:rPr>
              <a:t>45% des établissements avec maternité de niveau 3 disposent donc d’une PUI avec unité de préparation de nutrition parentérale (59% des CHU et 27% des CH répondants </a:t>
            </a:r>
          </a:p>
        </p:txBody>
      </p:sp>
    </p:spTree>
    <p:extLst>
      <p:ext uri="{BB962C8B-B14F-4D97-AF65-F5344CB8AC3E}">
        <p14:creationId xmlns:p14="http://schemas.microsoft.com/office/powerpoint/2010/main" xmlns="" val="2651217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30</a:t>
            </a:fld>
            <a:endParaRPr lang="fr-FR"/>
          </a:p>
        </p:txBody>
      </p:sp>
      <p:sp>
        <p:nvSpPr>
          <p:cNvPr id="3" name="Espace réservé du contenu 2"/>
          <p:cNvSpPr>
            <a:spLocks noGrp="1"/>
          </p:cNvSpPr>
          <p:nvPr>
            <p:ph idx="1"/>
          </p:nvPr>
        </p:nvSpPr>
        <p:spPr>
          <a:xfrm>
            <a:off x="457200" y="1600200"/>
            <a:ext cx="8229600" cy="4756150"/>
          </a:xfrm>
        </p:spPr>
        <p:txBody>
          <a:bodyPr>
            <a:normAutofit/>
          </a:bodyPr>
          <a:lstStyle/>
          <a:p>
            <a:pPr marL="269875" lvl="2" indent="0" algn="ctr">
              <a:buNone/>
              <a:tabLst>
                <a:tab pos="538163" algn="l"/>
              </a:tabLst>
            </a:pPr>
            <a:r>
              <a:rPr lang="fr-FR" dirty="0">
                <a:solidFill>
                  <a:srgbClr val="1F497D"/>
                </a:solidFill>
              </a:rPr>
              <a:t>La préparation des PUI pour les besoins de leurs propres </a:t>
            </a:r>
            <a:r>
              <a:rPr lang="fr-FR" dirty="0" smtClean="0">
                <a:solidFill>
                  <a:srgbClr val="1F497D"/>
                </a:solidFill>
              </a:rPr>
              <a:t>établissements</a:t>
            </a:r>
          </a:p>
          <a:p>
            <a:pPr marL="269875" lvl="2" indent="0" algn="ctr">
              <a:buNone/>
              <a:tabLst>
                <a:tab pos="538163" algn="l"/>
              </a:tabLst>
            </a:pPr>
            <a:r>
              <a:rPr lang="fr-FR" sz="1400" dirty="0">
                <a:solidFill>
                  <a:srgbClr val="1F497D"/>
                </a:solidFill>
              </a:rPr>
              <a:t>Lien entre les effectifs dédiés à la préparation des poches de NP pédiatrique (pharmacien et manipulateur) et le volume de NP préparé</a:t>
            </a:r>
          </a:p>
          <a:p>
            <a:pPr marL="269875" lvl="2" indent="0" algn="ctr">
              <a:buNone/>
              <a:tabLst>
                <a:tab pos="538163" algn="l"/>
              </a:tabLst>
            </a:pPr>
            <a:endParaRPr lang="fr-FR" sz="1400" dirty="0">
              <a:solidFill>
                <a:srgbClr val="1F497D"/>
              </a:solidFill>
            </a:endParaRPr>
          </a:p>
        </p:txBody>
      </p:sp>
      <p:pic>
        <p:nvPicPr>
          <p:cNvPr id="7" name="Image 6"/>
          <p:cNvPicPr/>
          <p:nvPr/>
        </p:nvPicPr>
        <p:blipFill>
          <a:blip r:embed="rId3" cstate="print"/>
          <a:srcRect/>
          <a:stretch>
            <a:fillRect/>
          </a:stretch>
        </p:blipFill>
        <p:spPr bwMode="auto">
          <a:xfrm>
            <a:off x="2110740" y="3006725"/>
            <a:ext cx="4922520" cy="3349625"/>
          </a:xfrm>
          <a:prstGeom prst="rect">
            <a:avLst/>
          </a:prstGeom>
          <a:noFill/>
          <a:ln w="9525">
            <a:noFill/>
            <a:miter lim="800000"/>
            <a:headEnd/>
            <a:tailEnd/>
          </a:ln>
        </p:spPr>
      </p:pic>
    </p:spTree>
    <p:extLst>
      <p:ext uri="{BB962C8B-B14F-4D97-AF65-F5344CB8AC3E}">
        <p14:creationId xmlns:p14="http://schemas.microsoft.com/office/powerpoint/2010/main" xmlns="" val="20500501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31</a:t>
            </a:fld>
            <a:endParaRPr lang="fr-FR"/>
          </a:p>
        </p:txBody>
      </p:sp>
      <p:sp>
        <p:nvSpPr>
          <p:cNvPr id="3" name="Espace réservé du contenu 2"/>
          <p:cNvSpPr>
            <a:spLocks noGrp="1"/>
          </p:cNvSpPr>
          <p:nvPr>
            <p:ph idx="1"/>
          </p:nvPr>
        </p:nvSpPr>
        <p:spPr>
          <a:xfrm>
            <a:off x="457200" y="1600200"/>
            <a:ext cx="8229600" cy="4756150"/>
          </a:xfrm>
        </p:spPr>
        <p:txBody>
          <a:bodyPr>
            <a:normAutofit/>
          </a:bodyPr>
          <a:lstStyle/>
          <a:p>
            <a:pPr marL="269875" lvl="2" indent="0" algn="ctr">
              <a:buNone/>
              <a:tabLst>
                <a:tab pos="538163" algn="l"/>
              </a:tabLst>
            </a:pPr>
            <a:r>
              <a:rPr lang="fr-FR" dirty="0">
                <a:solidFill>
                  <a:srgbClr val="1F497D"/>
                </a:solidFill>
              </a:rPr>
              <a:t>La préparation par sous-traitance : façonnier ou </a:t>
            </a:r>
            <a:r>
              <a:rPr lang="fr-FR" dirty="0" smtClean="0">
                <a:solidFill>
                  <a:srgbClr val="1F497D"/>
                </a:solidFill>
              </a:rPr>
              <a:t>PUI</a:t>
            </a:r>
          </a:p>
          <a:p>
            <a:pPr marL="269875" lvl="2" indent="0" algn="ctr">
              <a:buNone/>
              <a:tabLst>
                <a:tab pos="538163" algn="l"/>
              </a:tabLst>
            </a:pPr>
            <a:endParaRPr lang="fr-FR" dirty="0">
              <a:solidFill>
                <a:srgbClr val="1F497D"/>
              </a:solidFill>
            </a:endParaRPr>
          </a:p>
          <a:p>
            <a:pPr marL="555625" lvl="2" indent="-285750">
              <a:tabLst>
                <a:tab pos="538163" algn="l"/>
              </a:tabLst>
            </a:pPr>
            <a:r>
              <a:rPr lang="fr-FR" sz="1800" dirty="0" smtClean="0">
                <a:solidFill>
                  <a:schemeClr val="tx2"/>
                </a:solidFill>
              </a:rPr>
              <a:t>60 </a:t>
            </a:r>
            <a:r>
              <a:rPr lang="fr-FR" sz="1800" dirty="0">
                <a:solidFill>
                  <a:schemeClr val="tx2"/>
                </a:solidFill>
              </a:rPr>
              <a:t>établissements sur 183 répondants à cette partie de l’enquête (32%) font appel à un sous traitant extérieur (PUI d’un autre établissement ou façonnier) </a:t>
            </a:r>
            <a:r>
              <a:rPr lang="fr-FR" sz="1800" dirty="0" smtClean="0">
                <a:solidFill>
                  <a:schemeClr val="tx2"/>
                </a:solidFill>
              </a:rPr>
              <a:t>avec </a:t>
            </a:r>
            <a:r>
              <a:rPr lang="fr-FR" sz="1800" dirty="0">
                <a:solidFill>
                  <a:schemeClr val="tx2"/>
                </a:solidFill>
              </a:rPr>
              <a:t>une proportion plus importante au sein de la catégorie CHU/CHR. </a:t>
            </a:r>
          </a:p>
          <a:p>
            <a:pPr marL="269875" lvl="2" indent="0">
              <a:buNone/>
              <a:tabLst>
                <a:tab pos="538163" algn="l"/>
              </a:tabLst>
            </a:pPr>
            <a:endParaRPr lang="fr-FR" sz="2000" b="1" dirty="0">
              <a:solidFill>
                <a:srgbClr val="1F497D"/>
              </a:solidFill>
            </a:endParaRPr>
          </a:p>
        </p:txBody>
      </p:sp>
      <p:graphicFrame>
        <p:nvGraphicFramePr>
          <p:cNvPr id="10" name="Objet 9"/>
          <p:cNvGraphicFramePr>
            <a:graphicFrameLocks noChangeAspect="1"/>
          </p:cNvGraphicFramePr>
          <p:nvPr>
            <p:extLst>
              <p:ext uri="{D42A27DB-BD31-4B8C-83A1-F6EECF244321}">
                <p14:modId xmlns:p14="http://schemas.microsoft.com/office/powerpoint/2010/main" xmlns="" val="1917393543"/>
              </p:ext>
            </p:extLst>
          </p:nvPr>
        </p:nvGraphicFramePr>
        <p:xfrm>
          <a:off x="1369092" y="3609728"/>
          <a:ext cx="5905500" cy="1125761"/>
        </p:xfrm>
        <a:graphic>
          <a:graphicData uri="http://schemas.openxmlformats.org/presentationml/2006/ole">
            <p:oleObj spid="_x0000_s1037" name="Document" r:id="rId4" imgW="5905283" imgH="850869" progId="Word.Document.12">
              <p:embed/>
            </p:oleObj>
          </a:graphicData>
        </a:graphic>
      </p:graphicFrame>
      <p:graphicFrame>
        <p:nvGraphicFramePr>
          <p:cNvPr id="11" name="Objet 10"/>
          <p:cNvGraphicFramePr>
            <a:graphicFrameLocks noChangeAspect="1"/>
          </p:cNvGraphicFramePr>
          <p:nvPr>
            <p:extLst>
              <p:ext uri="{D42A27DB-BD31-4B8C-83A1-F6EECF244321}">
                <p14:modId xmlns:p14="http://schemas.microsoft.com/office/powerpoint/2010/main" xmlns="" val="2584429099"/>
              </p:ext>
            </p:extLst>
          </p:nvPr>
        </p:nvGraphicFramePr>
        <p:xfrm>
          <a:off x="711988" y="4936029"/>
          <a:ext cx="7273827" cy="1160322"/>
        </p:xfrm>
        <a:graphic>
          <a:graphicData uri="http://schemas.openxmlformats.org/presentationml/2006/ole">
            <p:oleObj spid="_x0000_s1038" name="Document" r:id="rId5" imgW="5905283" imgH="850869" progId="Word.Document.12">
              <p:embed/>
            </p:oleObj>
          </a:graphicData>
        </a:graphic>
      </p:graphicFrame>
    </p:spTree>
    <p:extLst>
      <p:ext uri="{BB962C8B-B14F-4D97-AF65-F5344CB8AC3E}">
        <p14:creationId xmlns:p14="http://schemas.microsoft.com/office/powerpoint/2010/main" xmlns="" val="29498053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32</a:t>
            </a:fld>
            <a:endParaRPr lang="fr-FR"/>
          </a:p>
        </p:txBody>
      </p:sp>
      <p:sp>
        <p:nvSpPr>
          <p:cNvPr id="3" name="Espace réservé du contenu 2"/>
          <p:cNvSpPr>
            <a:spLocks noGrp="1"/>
          </p:cNvSpPr>
          <p:nvPr>
            <p:ph idx="1"/>
          </p:nvPr>
        </p:nvSpPr>
        <p:spPr>
          <a:xfrm>
            <a:off x="457200" y="1600200"/>
            <a:ext cx="8229600" cy="4756150"/>
          </a:xfrm>
        </p:spPr>
        <p:txBody>
          <a:bodyPr>
            <a:normAutofit/>
          </a:bodyPr>
          <a:lstStyle/>
          <a:p>
            <a:pPr marL="269875" lvl="2" indent="0" algn="ctr">
              <a:buNone/>
              <a:tabLst>
                <a:tab pos="538163" algn="l"/>
              </a:tabLst>
            </a:pPr>
            <a:r>
              <a:rPr lang="fr-FR" dirty="0">
                <a:solidFill>
                  <a:srgbClr val="1F497D"/>
                </a:solidFill>
              </a:rPr>
              <a:t>La préparation par sous-traitance : façonnier ou </a:t>
            </a:r>
            <a:r>
              <a:rPr lang="fr-FR" dirty="0" smtClean="0">
                <a:solidFill>
                  <a:srgbClr val="1F497D"/>
                </a:solidFill>
              </a:rPr>
              <a:t>PUI</a:t>
            </a:r>
          </a:p>
          <a:p>
            <a:pPr marL="555625" lvl="2" indent="-285750" algn="just">
              <a:tabLst>
                <a:tab pos="538163" algn="l"/>
              </a:tabLst>
            </a:pPr>
            <a:endParaRPr lang="fr-FR" sz="1800" dirty="0" smtClean="0">
              <a:solidFill>
                <a:srgbClr val="1F497D"/>
              </a:solidFill>
            </a:endParaRPr>
          </a:p>
          <a:p>
            <a:pPr marL="555625" lvl="2" indent="-285750" algn="just">
              <a:spcBef>
                <a:spcPts val="0"/>
              </a:spcBef>
              <a:tabLst>
                <a:tab pos="538163" algn="l"/>
              </a:tabLst>
            </a:pPr>
            <a:r>
              <a:rPr lang="fr-FR" sz="1800" dirty="0" smtClean="0">
                <a:solidFill>
                  <a:srgbClr val="1F497D"/>
                </a:solidFill>
              </a:rPr>
              <a:t>Leur production</a:t>
            </a:r>
          </a:p>
          <a:p>
            <a:pPr marL="1012825" lvl="3" indent="-285750" algn="just">
              <a:spcBef>
                <a:spcPts val="0"/>
              </a:spcBef>
              <a:tabLst>
                <a:tab pos="538163" algn="l"/>
              </a:tabLst>
            </a:pPr>
            <a:r>
              <a:rPr lang="fr-FR" sz="1400" dirty="0">
                <a:solidFill>
                  <a:srgbClr val="1F497D"/>
                </a:solidFill>
              </a:rPr>
              <a:t>54% des NP à la carte</a:t>
            </a:r>
          </a:p>
          <a:p>
            <a:pPr marL="1012825" lvl="3" indent="-285750" algn="just">
              <a:spcBef>
                <a:spcPts val="0"/>
              </a:spcBef>
              <a:tabLst>
                <a:tab pos="538163" algn="l"/>
              </a:tabLst>
            </a:pPr>
            <a:r>
              <a:rPr lang="fr-FR" sz="1400" dirty="0">
                <a:solidFill>
                  <a:srgbClr val="1F497D"/>
                </a:solidFill>
              </a:rPr>
              <a:t>46% des NP </a:t>
            </a:r>
            <a:r>
              <a:rPr lang="fr-FR" sz="1400" dirty="0" smtClean="0">
                <a:solidFill>
                  <a:srgbClr val="1F497D"/>
                </a:solidFill>
              </a:rPr>
              <a:t>standardisées </a:t>
            </a:r>
          </a:p>
          <a:p>
            <a:pPr marL="1012825" lvl="3" indent="-285750" algn="just">
              <a:spcBef>
                <a:spcPts val="0"/>
              </a:spcBef>
              <a:tabLst>
                <a:tab pos="538163" algn="l"/>
              </a:tabLst>
            </a:pPr>
            <a:endParaRPr lang="fr-FR" sz="1400" dirty="0" smtClean="0">
              <a:solidFill>
                <a:srgbClr val="1F497D"/>
              </a:solidFill>
            </a:endParaRPr>
          </a:p>
          <a:p>
            <a:pPr marL="555625" lvl="2" indent="-285750" algn="just">
              <a:spcBef>
                <a:spcPts val="0"/>
              </a:spcBef>
              <a:tabLst>
                <a:tab pos="538163" algn="l"/>
              </a:tabLst>
            </a:pPr>
            <a:r>
              <a:rPr lang="fr-FR" sz="1800" dirty="0">
                <a:solidFill>
                  <a:srgbClr val="1F497D"/>
                </a:solidFill>
              </a:rPr>
              <a:t>P</a:t>
            </a:r>
            <a:r>
              <a:rPr lang="fr-FR" sz="1800" dirty="0" smtClean="0">
                <a:solidFill>
                  <a:srgbClr val="1F497D"/>
                </a:solidFill>
              </a:rPr>
              <a:t>rédominance </a:t>
            </a:r>
            <a:r>
              <a:rPr lang="fr-FR" sz="1800" dirty="0">
                <a:solidFill>
                  <a:srgbClr val="1F497D"/>
                </a:solidFill>
              </a:rPr>
              <a:t>des façonniers dans la sous-</a:t>
            </a:r>
            <a:r>
              <a:rPr lang="fr-FR" sz="1800" dirty="0" smtClean="0">
                <a:solidFill>
                  <a:srgbClr val="1F497D"/>
                </a:solidFill>
              </a:rPr>
              <a:t>traitance, </a:t>
            </a:r>
            <a:r>
              <a:rPr lang="fr-FR" sz="1800" dirty="0">
                <a:solidFill>
                  <a:srgbClr val="1F497D"/>
                </a:solidFill>
              </a:rPr>
              <a:t>les PUI sous-traitantes étant très </a:t>
            </a:r>
            <a:r>
              <a:rPr lang="fr-FR" sz="1800" dirty="0" smtClean="0">
                <a:solidFill>
                  <a:srgbClr val="1F497D"/>
                </a:solidFill>
              </a:rPr>
              <a:t>minoritaires</a:t>
            </a:r>
            <a:endParaRPr lang="fr-FR" sz="1800" dirty="0">
              <a:solidFill>
                <a:srgbClr val="1F497D"/>
              </a:solidFill>
            </a:endParaRPr>
          </a:p>
        </p:txBody>
      </p:sp>
      <p:pic>
        <p:nvPicPr>
          <p:cNvPr id="9" name="Image 8"/>
          <p:cNvPicPr/>
          <p:nvPr/>
        </p:nvPicPr>
        <p:blipFill>
          <a:blip r:embed="rId3" cstate="print"/>
          <a:srcRect/>
          <a:stretch>
            <a:fillRect/>
          </a:stretch>
        </p:blipFill>
        <p:spPr bwMode="auto">
          <a:xfrm>
            <a:off x="1279655" y="4032130"/>
            <a:ext cx="6051901" cy="2238375"/>
          </a:xfrm>
          <a:prstGeom prst="rect">
            <a:avLst/>
          </a:prstGeom>
          <a:noFill/>
          <a:ln w="9525">
            <a:noFill/>
            <a:miter lim="800000"/>
            <a:headEnd/>
            <a:tailEnd/>
          </a:ln>
        </p:spPr>
      </p:pic>
    </p:spTree>
    <p:extLst>
      <p:ext uri="{BB962C8B-B14F-4D97-AF65-F5344CB8AC3E}">
        <p14:creationId xmlns:p14="http://schemas.microsoft.com/office/powerpoint/2010/main" xmlns="" val="36490560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1F497D"/>
                </a:solidFill>
              </a:rPr>
              <a:t>Des modes de préparation hétéroclites </a:t>
            </a:r>
            <a:endParaRPr lang="fr-FR" sz="36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33</a:t>
            </a:fld>
            <a:endParaRPr lang="fr-FR"/>
          </a:p>
        </p:txBody>
      </p:sp>
      <p:sp>
        <p:nvSpPr>
          <p:cNvPr id="3" name="Espace réservé du contenu 2"/>
          <p:cNvSpPr>
            <a:spLocks noGrp="1"/>
          </p:cNvSpPr>
          <p:nvPr>
            <p:ph idx="1"/>
          </p:nvPr>
        </p:nvSpPr>
        <p:spPr>
          <a:xfrm>
            <a:off x="457200" y="1600200"/>
            <a:ext cx="8229600" cy="4756150"/>
          </a:xfrm>
        </p:spPr>
        <p:txBody>
          <a:bodyPr>
            <a:normAutofit lnSpcReduction="10000"/>
          </a:bodyPr>
          <a:lstStyle/>
          <a:p>
            <a:pPr marL="269875" lvl="2" indent="0" algn="ctr">
              <a:buNone/>
              <a:tabLst>
                <a:tab pos="538163" algn="l"/>
              </a:tabLst>
            </a:pPr>
            <a:r>
              <a:rPr lang="fr-FR" dirty="0">
                <a:solidFill>
                  <a:srgbClr val="1F497D"/>
                </a:solidFill>
              </a:rPr>
              <a:t>La préparation par sous-traitance : façonnier </a:t>
            </a:r>
            <a:endParaRPr lang="fr-FR" dirty="0" smtClean="0">
              <a:solidFill>
                <a:srgbClr val="1F497D"/>
              </a:solidFill>
            </a:endParaRPr>
          </a:p>
          <a:p>
            <a:pPr marL="269875" lvl="2" indent="0" algn="ctr">
              <a:buNone/>
              <a:tabLst>
                <a:tab pos="538163" algn="l"/>
              </a:tabLst>
            </a:pPr>
            <a:r>
              <a:rPr lang="fr-FR" sz="1600" dirty="0" smtClean="0">
                <a:solidFill>
                  <a:srgbClr val="1F497D"/>
                </a:solidFill>
              </a:rPr>
              <a:t>Répartition </a:t>
            </a:r>
            <a:r>
              <a:rPr lang="fr-FR" sz="1600" dirty="0">
                <a:solidFill>
                  <a:srgbClr val="1F497D"/>
                </a:solidFill>
              </a:rPr>
              <a:t>des durées de péremption (en jours) pour les poches binaires sans vitamines sous</a:t>
            </a:r>
            <a:r>
              <a:rPr lang="fr-FR" sz="1600" dirty="0" smtClean="0">
                <a:solidFill>
                  <a:srgbClr val="1F497D"/>
                </a:solidFill>
              </a:rPr>
              <a:t>-</a:t>
            </a:r>
          </a:p>
          <a:p>
            <a:pPr marL="269875" lvl="2" indent="0" algn="ctr">
              <a:buNone/>
              <a:tabLst>
                <a:tab pos="538163" algn="l"/>
              </a:tabLst>
            </a:pPr>
            <a:r>
              <a:rPr lang="fr-FR" sz="1600" dirty="0">
                <a:solidFill>
                  <a:srgbClr val="1F497D"/>
                </a:solidFill>
              </a:rPr>
              <a:t>traitées selon le type de poches et de sous-traitant</a:t>
            </a: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endParaRPr lang="fr-FR" sz="1600" i="1" dirty="0">
              <a:solidFill>
                <a:srgbClr val="1F497D"/>
              </a:solidFill>
            </a:endParaRPr>
          </a:p>
          <a:p>
            <a:pPr marL="269875" lvl="2" indent="0" algn="ctr">
              <a:buNone/>
              <a:tabLst>
                <a:tab pos="538163" algn="l"/>
              </a:tabLst>
            </a:pPr>
            <a:endParaRPr lang="fr-FR" sz="1600" i="1" dirty="0" smtClean="0">
              <a:solidFill>
                <a:srgbClr val="1F497D"/>
              </a:solidFill>
            </a:endParaRPr>
          </a:p>
          <a:p>
            <a:pPr marL="269875" lvl="2" indent="0" algn="ctr">
              <a:buNone/>
              <a:tabLst>
                <a:tab pos="538163" algn="l"/>
              </a:tabLst>
            </a:pPr>
            <a:r>
              <a:rPr lang="fr-FR" sz="1400" i="1" dirty="0" smtClean="0">
                <a:solidFill>
                  <a:srgbClr val="1F497D"/>
                </a:solidFill>
              </a:rPr>
              <a:t>Note </a:t>
            </a:r>
            <a:r>
              <a:rPr lang="fr-FR" sz="1400" i="1" dirty="0">
                <a:solidFill>
                  <a:srgbClr val="1F497D"/>
                </a:solidFill>
              </a:rPr>
              <a:t>de lecture : 	exemple : 50% des établissements ont un délai de péremption pour les poches binaires sous-traitées de 60 jours</a:t>
            </a:r>
            <a:r>
              <a:rPr lang="fr-FR" sz="1400" i="1" dirty="0" smtClean="0">
                <a:solidFill>
                  <a:srgbClr val="1F497D"/>
                </a:solidFill>
              </a:rPr>
              <a:t>.</a:t>
            </a:r>
            <a:endParaRPr lang="fr-FR" sz="1400" i="1" dirty="0">
              <a:solidFill>
                <a:srgbClr val="1F497D"/>
              </a:solidFill>
            </a:endParaRPr>
          </a:p>
        </p:txBody>
      </p:sp>
      <p:pic>
        <p:nvPicPr>
          <p:cNvPr id="8" name="Image 7"/>
          <p:cNvPicPr/>
          <p:nvPr/>
        </p:nvPicPr>
        <p:blipFill>
          <a:blip r:embed="rId3" cstate="print"/>
          <a:srcRect/>
          <a:stretch>
            <a:fillRect/>
          </a:stretch>
        </p:blipFill>
        <p:spPr bwMode="auto">
          <a:xfrm>
            <a:off x="1972400" y="2705672"/>
            <a:ext cx="5339914" cy="2721072"/>
          </a:xfrm>
          <a:prstGeom prst="rect">
            <a:avLst/>
          </a:prstGeom>
          <a:noFill/>
          <a:ln w="9525">
            <a:noFill/>
            <a:miter lim="800000"/>
            <a:headEnd/>
            <a:tailEnd/>
          </a:ln>
        </p:spPr>
      </p:pic>
    </p:spTree>
    <p:extLst>
      <p:ext uri="{BB962C8B-B14F-4D97-AF65-F5344CB8AC3E}">
        <p14:creationId xmlns:p14="http://schemas.microsoft.com/office/powerpoint/2010/main" xmlns="" val="28680974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rmAutofit/>
          </a:bodyPr>
          <a:lstStyle/>
          <a:p>
            <a:pPr marL="342900" lvl="2" indent="-342900" algn="just"/>
            <a:endParaRPr lang="fr-FR" sz="2000" dirty="0" smtClean="0">
              <a:solidFill>
                <a:srgbClr val="1F497D"/>
              </a:solidFill>
            </a:endParaRPr>
          </a:p>
          <a:p>
            <a:pPr marL="342900" lvl="2" indent="-342900" algn="just"/>
            <a:r>
              <a:rPr lang="fr-FR" sz="2000" dirty="0" smtClean="0">
                <a:solidFill>
                  <a:srgbClr val="1F497D"/>
                </a:solidFill>
              </a:rPr>
              <a:t>Les </a:t>
            </a:r>
            <a:r>
              <a:rPr lang="fr-FR" sz="2000" dirty="0">
                <a:solidFill>
                  <a:srgbClr val="1F497D"/>
                </a:solidFill>
              </a:rPr>
              <a:t>préparations, qu’elles soient magistrales ou hospitalières, réalisées en interne au sein d’une unité sous la responsabilité pharmaceutique ou réalisées par un sous-traitant relèvent des missions réglementaires de la PUI et de la responsabilité de son pharmacien gérant. </a:t>
            </a:r>
            <a:endParaRPr lang="fr-FR" sz="2000" dirty="0" smtClean="0">
              <a:solidFill>
                <a:srgbClr val="1F497D"/>
              </a:solidFill>
            </a:endParaRPr>
          </a:p>
          <a:p>
            <a:pPr marL="342900" lvl="2" indent="-342900" algn="just"/>
            <a:endParaRPr lang="fr-FR" dirty="0" smtClean="0">
              <a:solidFill>
                <a:srgbClr val="1F497D"/>
              </a:solidFill>
            </a:endParaRPr>
          </a:p>
          <a:p>
            <a:pPr marL="342900" lvl="2" indent="-342900" algn="just"/>
            <a:r>
              <a:rPr lang="fr-FR" sz="2000" dirty="0" smtClean="0">
                <a:solidFill>
                  <a:srgbClr val="1F497D"/>
                </a:solidFill>
              </a:rPr>
              <a:t>Quelle </a:t>
            </a:r>
            <a:r>
              <a:rPr lang="fr-FR" sz="2000" dirty="0">
                <a:solidFill>
                  <a:srgbClr val="1F497D"/>
                </a:solidFill>
              </a:rPr>
              <a:t>que soit la modalité de </a:t>
            </a:r>
            <a:r>
              <a:rPr lang="fr-FR" sz="2000" dirty="0" smtClean="0">
                <a:solidFill>
                  <a:srgbClr val="1F497D"/>
                </a:solidFill>
              </a:rPr>
              <a:t>production des NP, le pharmacien </a:t>
            </a:r>
            <a:r>
              <a:rPr lang="fr-FR" sz="2000" dirty="0">
                <a:solidFill>
                  <a:srgbClr val="1F497D"/>
                </a:solidFill>
              </a:rPr>
              <a:t>doit intervenir à différents niveaux </a:t>
            </a:r>
            <a:r>
              <a:rPr lang="fr-FR" sz="2000" dirty="0" smtClean="0">
                <a:solidFill>
                  <a:srgbClr val="1F497D"/>
                </a:solidFill>
              </a:rPr>
              <a:t>:</a:t>
            </a:r>
          </a:p>
          <a:p>
            <a:pPr marL="800100" lvl="3" indent="-342900" algn="just"/>
            <a:r>
              <a:rPr lang="fr-FR" sz="1800" dirty="0" smtClean="0">
                <a:solidFill>
                  <a:srgbClr val="1F497D"/>
                </a:solidFill>
              </a:rPr>
              <a:t>en </a:t>
            </a:r>
            <a:r>
              <a:rPr lang="fr-FR" sz="1800" dirty="0">
                <a:solidFill>
                  <a:srgbClr val="1F497D"/>
                </a:solidFill>
              </a:rPr>
              <a:t>premier lieu, en amont, dans la définition des types de préparation réalisables par rapport aux demandes des prescripteurs (faisabilité de la préparation), </a:t>
            </a:r>
            <a:endParaRPr lang="fr-FR" sz="1800" dirty="0" smtClean="0">
              <a:solidFill>
                <a:srgbClr val="1F497D"/>
              </a:solidFill>
            </a:endParaRPr>
          </a:p>
          <a:p>
            <a:pPr marL="800100" lvl="3" indent="-342900" algn="just"/>
            <a:r>
              <a:rPr lang="fr-FR" sz="1800" dirty="0" smtClean="0">
                <a:solidFill>
                  <a:srgbClr val="1F497D"/>
                </a:solidFill>
              </a:rPr>
              <a:t>dans </a:t>
            </a:r>
            <a:r>
              <a:rPr lang="fr-FR" sz="1800" dirty="0">
                <a:solidFill>
                  <a:srgbClr val="1F497D"/>
                </a:solidFill>
              </a:rPr>
              <a:t>les moyens techniques </a:t>
            </a:r>
            <a:r>
              <a:rPr lang="fr-FR" sz="1800" dirty="0" smtClean="0">
                <a:solidFill>
                  <a:srgbClr val="1F497D"/>
                </a:solidFill>
              </a:rPr>
              <a:t>développés,</a:t>
            </a:r>
          </a:p>
          <a:p>
            <a:pPr marL="800100" lvl="3" indent="-342900" algn="just"/>
            <a:r>
              <a:rPr lang="fr-FR" sz="1800" dirty="0" smtClean="0">
                <a:solidFill>
                  <a:srgbClr val="1F497D"/>
                </a:solidFill>
              </a:rPr>
              <a:t> </a:t>
            </a:r>
            <a:r>
              <a:rPr lang="fr-FR" sz="1800" dirty="0">
                <a:solidFill>
                  <a:srgbClr val="1F497D"/>
                </a:solidFill>
              </a:rPr>
              <a:t>dans le choix du </a:t>
            </a:r>
            <a:r>
              <a:rPr lang="fr-FR" sz="1800" dirty="0" err="1">
                <a:solidFill>
                  <a:srgbClr val="1F497D"/>
                </a:solidFill>
              </a:rPr>
              <a:t>process</a:t>
            </a:r>
            <a:r>
              <a:rPr lang="fr-FR" sz="1800" dirty="0">
                <a:solidFill>
                  <a:srgbClr val="1F497D"/>
                </a:solidFill>
              </a:rPr>
              <a:t>.</a:t>
            </a:r>
          </a:p>
          <a:p>
            <a:pPr marL="342900" lvl="2" indent="-342900"/>
            <a:endParaRPr lang="fr-FR" sz="1800" dirty="0" smtClean="0">
              <a:solidFill>
                <a:srgbClr val="1F497D"/>
              </a:solidFill>
            </a:endParaRPr>
          </a:p>
          <a:p>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34</a:t>
            </a:fld>
            <a:endParaRPr lang="fr-FR"/>
          </a:p>
        </p:txBody>
      </p:sp>
    </p:spTree>
    <p:extLst>
      <p:ext uri="{BB962C8B-B14F-4D97-AF65-F5344CB8AC3E}">
        <p14:creationId xmlns:p14="http://schemas.microsoft.com/office/powerpoint/2010/main" xmlns="" val="6741772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rmAutofit/>
          </a:bodyPr>
          <a:lstStyle/>
          <a:p>
            <a:pPr marL="342900" lvl="2" indent="-342900"/>
            <a:endParaRPr lang="fr-FR" dirty="0" smtClean="0">
              <a:solidFill>
                <a:srgbClr val="1F497D"/>
              </a:solidFill>
            </a:endParaRPr>
          </a:p>
          <a:p>
            <a:pPr marL="0" lvl="2" indent="0" algn="ctr">
              <a:buNone/>
            </a:pPr>
            <a:r>
              <a:rPr lang="fr-FR" dirty="0" smtClean="0">
                <a:solidFill>
                  <a:srgbClr val="1F497D"/>
                </a:solidFill>
              </a:rPr>
              <a:t>Le </a:t>
            </a:r>
            <a:r>
              <a:rPr lang="fr-FR" dirty="0">
                <a:solidFill>
                  <a:srgbClr val="1F497D"/>
                </a:solidFill>
              </a:rPr>
              <a:t>choix de l’environnement et du </a:t>
            </a:r>
            <a:r>
              <a:rPr lang="fr-FR" dirty="0" err="1" smtClean="0">
                <a:solidFill>
                  <a:srgbClr val="1F497D"/>
                </a:solidFill>
              </a:rPr>
              <a:t>process</a:t>
            </a:r>
            <a:endParaRPr lang="fr-FR" dirty="0" smtClean="0">
              <a:solidFill>
                <a:srgbClr val="1F497D"/>
              </a:solidFill>
            </a:endParaRPr>
          </a:p>
          <a:p>
            <a:pPr algn="just"/>
            <a:endParaRPr lang="fr-FR" sz="2100" dirty="0">
              <a:solidFill>
                <a:srgbClr val="1F497D"/>
              </a:solidFill>
            </a:endParaRPr>
          </a:p>
          <a:p>
            <a:pPr algn="just"/>
            <a:r>
              <a:rPr lang="fr-FR" sz="2100" dirty="0" smtClean="0">
                <a:solidFill>
                  <a:srgbClr val="1F497D"/>
                </a:solidFill>
              </a:rPr>
              <a:t>L’enquête </a:t>
            </a:r>
            <a:r>
              <a:rPr lang="fr-FR" sz="2100" dirty="0">
                <a:solidFill>
                  <a:srgbClr val="1F497D"/>
                </a:solidFill>
              </a:rPr>
              <a:t>montre qu’en matière d’équipement, les 36 sites de préparation de NP pédiatrique en PUI sont plus souvent équipés de hottes à flux d’air laminaire que d’isolateurs. Certaines PUI travaillent avec une hotte et avec un isolateur (3 unités en CHU/CHR)</a:t>
            </a:r>
            <a:r>
              <a:rPr lang="fr-FR" sz="2100" dirty="0" smtClean="0">
                <a:solidFill>
                  <a:srgbClr val="1F497D"/>
                </a:solidFill>
              </a:rPr>
              <a:t>.</a:t>
            </a:r>
          </a:p>
          <a:p>
            <a:pPr algn="just"/>
            <a:endParaRPr lang="fr-FR" sz="2100" dirty="0">
              <a:solidFill>
                <a:srgbClr val="1F497D"/>
              </a:solidFill>
            </a:endParaRPr>
          </a:p>
          <a:p>
            <a:pPr algn="just">
              <a:spcBef>
                <a:spcPts val="0"/>
              </a:spcBef>
            </a:pPr>
            <a:r>
              <a:rPr lang="fr-FR" sz="2100" dirty="0">
                <a:solidFill>
                  <a:srgbClr val="1F497D"/>
                </a:solidFill>
              </a:rPr>
              <a:t>Rapportée à la quantité de poches de NP préparées, environ trois quart de la production en NP pédiatrique des PUI est assuré sous </a:t>
            </a:r>
            <a:r>
              <a:rPr lang="fr-FR" sz="2000" dirty="0" smtClean="0">
                <a:solidFill>
                  <a:srgbClr val="1F497D"/>
                </a:solidFill>
              </a:rPr>
              <a:t>hotte à </a:t>
            </a:r>
            <a:r>
              <a:rPr lang="fr-FR" sz="2000" dirty="0">
                <a:solidFill>
                  <a:srgbClr val="1F497D"/>
                </a:solidFill>
              </a:rPr>
              <a:t>flux d’air laminaire</a:t>
            </a:r>
            <a:r>
              <a:rPr lang="fr-FR" sz="2000" dirty="0"/>
              <a:t>.</a:t>
            </a:r>
          </a:p>
          <a:p>
            <a:endParaRPr lang="fr-FR" dirty="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35</a:t>
            </a:fld>
            <a:endParaRPr lang="fr-FR"/>
          </a:p>
        </p:txBody>
      </p:sp>
    </p:spTree>
    <p:extLst>
      <p:ext uri="{BB962C8B-B14F-4D97-AF65-F5344CB8AC3E}">
        <p14:creationId xmlns:p14="http://schemas.microsoft.com/office/powerpoint/2010/main" xmlns="" val="33720577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rmAutofit fontScale="92500" lnSpcReduction="20000"/>
          </a:bodyPr>
          <a:lstStyle/>
          <a:p>
            <a:pPr marL="0" lvl="2" indent="0" algn="ctr">
              <a:buNone/>
            </a:pPr>
            <a:r>
              <a:rPr lang="fr-FR" sz="2600" dirty="0" smtClean="0">
                <a:solidFill>
                  <a:srgbClr val="1F497D"/>
                </a:solidFill>
              </a:rPr>
              <a:t>Le </a:t>
            </a:r>
            <a:r>
              <a:rPr lang="fr-FR" sz="2600" dirty="0">
                <a:solidFill>
                  <a:srgbClr val="1F497D"/>
                </a:solidFill>
              </a:rPr>
              <a:t>choix de l’environnement et du </a:t>
            </a:r>
            <a:r>
              <a:rPr lang="fr-FR" sz="2600" dirty="0" err="1" smtClean="0">
                <a:solidFill>
                  <a:srgbClr val="1F497D"/>
                </a:solidFill>
              </a:rPr>
              <a:t>process</a:t>
            </a:r>
            <a:endParaRPr lang="fr-FR" sz="2600" dirty="0" smtClean="0">
              <a:solidFill>
                <a:srgbClr val="1F497D"/>
              </a:solidFill>
            </a:endParaRPr>
          </a:p>
          <a:p>
            <a:pPr marL="0" lvl="2" indent="0" algn="ctr">
              <a:buNone/>
            </a:pPr>
            <a:endParaRPr lang="fr-FR" dirty="0" smtClean="0">
              <a:solidFill>
                <a:srgbClr val="1F497D"/>
              </a:solidFill>
            </a:endParaRPr>
          </a:p>
          <a:p>
            <a:pPr algn="just"/>
            <a:r>
              <a:rPr lang="fr-FR" sz="1900" dirty="0">
                <a:solidFill>
                  <a:srgbClr val="1F497D"/>
                </a:solidFill>
              </a:rPr>
              <a:t>Les isolateurs sont pour la majorité d’entre eux placés dans un environnement de classe D (comme requis par les BPP) mais une partie importante d’entre eux est placée dans un environnement de classe C. </a:t>
            </a:r>
            <a:endParaRPr lang="fr-FR" sz="1900" dirty="0" smtClean="0">
              <a:solidFill>
                <a:srgbClr val="1F497D"/>
              </a:solidFill>
            </a:endParaRPr>
          </a:p>
          <a:p>
            <a:pPr algn="just"/>
            <a:endParaRPr lang="fr-FR" sz="1900" dirty="0">
              <a:solidFill>
                <a:srgbClr val="1F497D"/>
              </a:solidFill>
            </a:endParaRPr>
          </a:p>
          <a:p>
            <a:pPr algn="just"/>
            <a:r>
              <a:rPr lang="fr-FR" sz="1900" dirty="0" smtClean="0">
                <a:solidFill>
                  <a:srgbClr val="1F497D"/>
                </a:solidFill>
              </a:rPr>
              <a:t>Les </a:t>
            </a:r>
            <a:r>
              <a:rPr lang="fr-FR" sz="1900" dirty="0">
                <a:solidFill>
                  <a:srgbClr val="1F497D"/>
                </a:solidFill>
              </a:rPr>
              <a:t>hottes à flux d’air laminaire, </a:t>
            </a:r>
            <a:endParaRPr lang="fr-FR" sz="1900" dirty="0" smtClean="0">
              <a:solidFill>
                <a:srgbClr val="1F497D"/>
              </a:solidFill>
            </a:endParaRPr>
          </a:p>
          <a:p>
            <a:pPr lvl="1" algn="just"/>
            <a:r>
              <a:rPr lang="fr-FR" sz="1700" dirty="0" smtClean="0">
                <a:solidFill>
                  <a:srgbClr val="1F497D"/>
                </a:solidFill>
              </a:rPr>
              <a:t>61</a:t>
            </a:r>
            <a:r>
              <a:rPr lang="fr-FR" sz="1700" dirty="0">
                <a:solidFill>
                  <a:srgbClr val="1F497D"/>
                </a:solidFill>
              </a:rPr>
              <a:t>% d’entre elles sont placées dans un environnement de classe B </a:t>
            </a:r>
            <a:r>
              <a:rPr lang="fr-FR" sz="1700" dirty="0" smtClean="0">
                <a:solidFill>
                  <a:srgbClr val="1F497D"/>
                </a:solidFill>
              </a:rPr>
              <a:t>,</a:t>
            </a:r>
          </a:p>
          <a:p>
            <a:pPr lvl="1" algn="just"/>
            <a:r>
              <a:rPr lang="fr-FR" sz="1700" dirty="0" smtClean="0">
                <a:solidFill>
                  <a:srgbClr val="1F497D"/>
                </a:solidFill>
              </a:rPr>
              <a:t>35 </a:t>
            </a:r>
            <a:r>
              <a:rPr lang="fr-FR" sz="1700" dirty="0">
                <a:solidFill>
                  <a:srgbClr val="1F497D"/>
                </a:solidFill>
              </a:rPr>
              <a:t>% d’entre elles dans un environnement de classe C. </a:t>
            </a:r>
            <a:endParaRPr lang="fr-FR" sz="1700" dirty="0" smtClean="0">
              <a:solidFill>
                <a:srgbClr val="1F497D"/>
              </a:solidFill>
            </a:endParaRPr>
          </a:p>
          <a:p>
            <a:pPr lvl="1" algn="just"/>
            <a:r>
              <a:rPr lang="fr-FR" sz="1700" dirty="0" smtClean="0">
                <a:solidFill>
                  <a:srgbClr val="1F497D"/>
                </a:solidFill>
              </a:rPr>
              <a:t>une </a:t>
            </a:r>
            <a:r>
              <a:rPr lang="fr-FR" sz="1700" dirty="0">
                <a:solidFill>
                  <a:srgbClr val="1F497D"/>
                </a:solidFill>
              </a:rPr>
              <a:t>unité a placé sa hotte dans un environnement de classe D ce qui ne correspond pas aux bonnes pratiques de préparation pour des préparations de médicaments stériles. </a:t>
            </a:r>
            <a:endParaRPr lang="fr-FR" sz="1700" dirty="0" smtClean="0">
              <a:solidFill>
                <a:srgbClr val="1F497D"/>
              </a:solidFill>
            </a:endParaRPr>
          </a:p>
          <a:p>
            <a:pPr marL="457200" lvl="1" indent="0" algn="just">
              <a:buNone/>
            </a:pPr>
            <a:r>
              <a:rPr lang="fr-FR" sz="1900" dirty="0" smtClean="0">
                <a:solidFill>
                  <a:srgbClr val="1F497D"/>
                </a:solidFill>
              </a:rPr>
              <a:t> </a:t>
            </a:r>
          </a:p>
          <a:p>
            <a:pPr algn="just"/>
            <a:r>
              <a:rPr lang="fr-FR" sz="1900" dirty="0" smtClean="0">
                <a:solidFill>
                  <a:srgbClr val="1F497D"/>
                </a:solidFill>
              </a:rPr>
              <a:t>La problématique posée ici est la variabilité de l’évaluation du niveau de risque (et notamment du risque microbiologique) d’un établissement à l’autre, indépendamment du </a:t>
            </a:r>
            <a:r>
              <a:rPr lang="fr-FR" sz="1900" dirty="0" err="1" smtClean="0">
                <a:solidFill>
                  <a:srgbClr val="1F497D"/>
                </a:solidFill>
              </a:rPr>
              <a:t>process</a:t>
            </a:r>
            <a:r>
              <a:rPr lang="fr-FR" sz="1900" dirty="0" smtClean="0">
                <a:solidFill>
                  <a:srgbClr val="1F497D"/>
                </a:solidFill>
              </a:rPr>
              <a:t> utilisé. Les BPP donnent une définition large du système clos, contrairement à la définition qu’en donne le guide produit par la par la conférence internationale des inspections pharmaceutiques PIC/S</a:t>
            </a:r>
            <a:endParaRPr lang="fr-FR" sz="19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36</a:t>
            </a:fld>
            <a:endParaRPr lang="fr-FR"/>
          </a:p>
        </p:txBody>
      </p:sp>
    </p:spTree>
    <p:extLst>
      <p:ext uri="{BB962C8B-B14F-4D97-AF65-F5344CB8AC3E}">
        <p14:creationId xmlns:p14="http://schemas.microsoft.com/office/powerpoint/2010/main" xmlns="" val="26800299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fontScale="85000" lnSpcReduction="20000"/>
          </a:bodyPr>
          <a:lstStyle/>
          <a:p>
            <a:pPr marL="0" lvl="2" indent="0" algn="ctr">
              <a:buNone/>
            </a:pPr>
            <a:r>
              <a:rPr lang="fr-FR" sz="2800" dirty="0" smtClean="0">
                <a:solidFill>
                  <a:srgbClr val="1F497D"/>
                </a:solidFill>
              </a:rPr>
              <a:t>Le </a:t>
            </a:r>
            <a:r>
              <a:rPr lang="fr-FR" sz="2800" dirty="0">
                <a:solidFill>
                  <a:srgbClr val="1F497D"/>
                </a:solidFill>
              </a:rPr>
              <a:t>choix de l’environnement et du </a:t>
            </a:r>
            <a:r>
              <a:rPr lang="fr-FR" sz="2800" dirty="0" err="1" smtClean="0">
                <a:solidFill>
                  <a:srgbClr val="1F497D"/>
                </a:solidFill>
              </a:rPr>
              <a:t>process</a:t>
            </a:r>
            <a:endParaRPr lang="fr-FR" sz="2800" dirty="0" smtClean="0">
              <a:solidFill>
                <a:srgbClr val="1F497D"/>
              </a:solidFill>
            </a:endParaRPr>
          </a:p>
          <a:p>
            <a:pPr marL="0" lvl="2" indent="0" algn="ctr">
              <a:buNone/>
            </a:pPr>
            <a:endParaRPr lang="fr-FR" sz="2800" dirty="0" smtClean="0">
              <a:solidFill>
                <a:srgbClr val="1F497D"/>
              </a:solidFill>
            </a:endParaRPr>
          </a:p>
          <a:p>
            <a:pPr lvl="0" algn="just" fontAlgn="base"/>
            <a:r>
              <a:rPr lang="fr-FR" sz="2100" dirty="0" smtClean="0">
                <a:solidFill>
                  <a:srgbClr val="1F497D"/>
                </a:solidFill>
              </a:rPr>
              <a:t>Compte tenu </a:t>
            </a:r>
          </a:p>
          <a:p>
            <a:pPr lvl="1" algn="just" fontAlgn="base"/>
            <a:r>
              <a:rPr lang="fr-FR" sz="1900" dirty="0" smtClean="0">
                <a:solidFill>
                  <a:srgbClr val="1F497D"/>
                </a:solidFill>
              </a:rPr>
              <a:t>des différentes </a:t>
            </a:r>
            <a:r>
              <a:rPr lang="fr-FR" sz="1900" dirty="0">
                <a:solidFill>
                  <a:srgbClr val="1F497D"/>
                </a:solidFill>
              </a:rPr>
              <a:t>définitions de la préparation aseptique en système </a:t>
            </a:r>
            <a:r>
              <a:rPr lang="fr-FR" sz="1900" dirty="0" smtClean="0">
                <a:solidFill>
                  <a:srgbClr val="1F497D"/>
                </a:solidFill>
              </a:rPr>
              <a:t>clos au niveau international, </a:t>
            </a:r>
            <a:endParaRPr lang="fr-FR" sz="1900" dirty="0">
              <a:solidFill>
                <a:srgbClr val="1F497D"/>
              </a:solidFill>
            </a:endParaRPr>
          </a:p>
          <a:p>
            <a:pPr lvl="1" algn="just" fontAlgn="base"/>
            <a:r>
              <a:rPr lang="fr-FR" sz="1900" dirty="0">
                <a:solidFill>
                  <a:srgbClr val="1F497D"/>
                </a:solidFill>
              </a:rPr>
              <a:t>d</a:t>
            </a:r>
            <a:r>
              <a:rPr lang="fr-FR" sz="1900" dirty="0" smtClean="0">
                <a:solidFill>
                  <a:srgbClr val="1F497D"/>
                </a:solidFill>
              </a:rPr>
              <a:t>e la </a:t>
            </a:r>
            <a:r>
              <a:rPr lang="fr-FR" sz="1900" dirty="0">
                <a:solidFill>
                  <a:srgbClr val="1F497D"/>
                </a:solidFill>
              </a:rPr>
              <a:t>volonté du législateur d’éviter la réalisation dans les établissements de santé de préparations à grande échelle, qui échapperaient au régime des autorisations de mise sur le marché et aux études cliniques afférentes, en fixant un seuil quantitatif de 300 unités galéniques par </a:t>
            </a:r>
            <a:r>
              <a:rPr lang="fr-FR" sz="1900" dirty="0" smtClean="0">
                <a:solidFill>
                  <a:srgbClr val="1F497D"/>
                </a:solidFill>
              </a:rPr>
              <a:t>lot qui est contournable</a:t>
            </a:r>
            <a:r>
              <a:rPr lang="fr-FR" sz="1900" dirty="0" smtClean="0"/>
              <a:t>,</a:t>
            </a:r>
          </a:p>
          <a:p>
            <a:pPr lvl="1" algn="just" fontAlgn="base"/>
            <a:endParaRPr lang="fr-FR" sz="2100" dirty="0" smtClean="0">
              <a:solidFill>
                <a:srgbClr val="1F497D"/>
              </a:solidFill>
            </a:endParaRPr>
          </a:p>
          <a:p>
            <a:pPr marL="355600" lvl="1" indent="0" algn="just" fontAlgn="base">
              <a:buNone/>
            </a:pPr>
            <a:r>
              <a:rPr lang="fr-FR" sz="2100" dirty="0" smtClean="0">
                <a:solidFill>
                  <a:srgbClr val="1F497D"/>
                </a:solidFill>
              </a:rPr>
              <a:t>La mission a recommandé de </a:t>
            </a:r>
            <a:r>
              <a:rPr lang="fr-FR" sz="2100" i="1" dirty="0" smtClean="0">
                <a:solidFill>
                  <a:srgbClr val="1F497D"/>
                </a:solidFill>
              </a:rPr>
              <a:t>Réviser </a:t>
            </a:r>
            <a:r>
              <a:rPr lang="fr-FR" sz="2100" i="1" dirty="0">
                <a:solidFill>
                  <a:srgbClr val="1F497D"/>
                </a:solidFill>
              </a:rPr>
              <a:t>la réglementation et les bonnes pratiques opposables relatives aux préparations injectables, notamment pour</a:t>
            </a:r>
            <a:r>
              <a:rPr lang="fr-FR" sz="1900" i="1" dirty="0">
                <a:solidFill>
                  <a:srgbClr val="1F497D"/>
                </a:solidFill>
              </a:rPr>
              <a:t> </a:t>
            </a:r>
            <a:r>
              <a:rPr lang="fr-FR" sz="1900" i="1" u="sng" dirty="0">
                <a:solidFill>
                  <a:srgbClr val="1F497D"/>
                </a:solidFill>
              </a:rPr>
              <a:t>: </a:t>
            </a:r>
            <a:endParaRPr lang="fr-FR" sz="1900" i="1" u="sng" dirty="0" smtClean="0">
              <a:solidFill>
                <a:srgbClr val="1F497D"/>
              </a:solidFill>
            </a:endParaRPr>
          </a:p>
          <a:p>
            <a:pPr marL="355600" lvl="1" indent="0" algn="just" fontAlgn="base">
              <a:buNone/>
            </a:pPr>
            <a:endParaRPr lang="fr-FR" sz="1900" i="1" u="sng" dirty="0">
              <a:solidFill>
                <a:srgbClr val="1F497D"/>
              </a:solidFill>
            </a:endParaRPr>
          </a:p>
          <a:p>
            <a:pPr lvl="2" algn="just"/>
            <a:r>
              <a:rPr lang="fr-FR" sz="1900" i="1" dirty="0">
                <a:solidFill>
                  <a:srgbClr val="1F497D"/>
                </a:solidFill>
              </a:rPr>
              <a:t>déterminer plus finement les critères permettant d’apprécier le niveau de risque microbiologique des préparations de NP, notamment au regard des différentes modalités de préparation existantes ; </a:t>
            </a:r>
          </a:p>
          <a:p>
            <a:pPr lvl="2" algn="just"/>
            <a:r>
              <a:rPr lang="fr-FR" sz="1900" i="1" dirty="0">
                <a:solidFill>
                  <a:srgbClr val="1F497D"/>
                </a:solidFill>
              </a:rPr>
              <a:t>déterminer en conséquence plus finement les critères conduisant à l’application des BPF aux PUI ; cela pourrait inclure une révision du régime d’autorisation des PUI concernant les préparations.</a:t>
            </a:r>
          </a:p>
          <a:p>
            <a:pPr lvl="1" algn="just" fontAlgn="base"/>
            <a:endParaRPr lang="fr-FR" sz="2000" i="1" dirty="0" smtClean="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37</a:t>
            </a:fld>
            <a:endParaRPr lang="fr-FR"/>
          </a:p>
        </p:txBody>
      </p:sp>
    </p:spTree>
    <p:extLst>
      <p:ext uri="{BB962C8B-B14F-4D97-AF65-F5344CB8AC3E}">
        <p14:creationId xmlns:p14="http://schemas.microsoft.com/office/powerpoint/2010/main" xmlns="" val="11497288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a:bodyPr>
          <a:lstStyle/>
          <a:p>
            <a:pPr marL="914400" lvl="2" indent="0" algn="ctr">
              <a:buNone/>
            </a:pPr>
            <a:r>
              <a:rPr lang="fr-FR" dirty="0">
                <a:solidFill>
                  <a:srgbClr val="1F497D"/>
                </a:solidFill>
              </a:rPr>
              <a:t>L’analyse pharmaceutique </a:t>
            </a:r>
            <a:endParaRPr lang="fr-FR" dirty="0" smtClean="0">
              <a:solidFill>
                <a:srgbClr val="1F497D"/>
              </a:solidFill>
            </a:endParaRPr>
          </a:p>
          <a:p>
            <a:pPr marL="914400" lvl="2" indent="0" algn="ctr">
              <a:buNone/>
            </a:pPr>
            <a:endParaRPr lang="fr-FR" dirty="0" smtClean="0">
              <a:solidFill>
                <a:srgbClr val="1F497D"/>
              </a:solidFill>
            </a:endParaRPr>
          </a:p>
          <a:p>
            <a:pPr marL="628650" lvl="3" indent="-285750">
              <a:buFont typeface="Arial"/>
              <a:buChar char="•"/>
              <a:tabLst>
                <a:tab pos="269875" algn="l"/>
              </a:tabLst>
            </a:pPr>
            <a:r>
              <a:rPr lang="fr-FR" sz="1800" dirty="0" smtClean="0">
                <a:solidFill>
                  <a:srgbClr val="1F497D"/>
                </a:solidFill>
              </a:rPr>
              <a:t>Analyse de la prescription et de la faisabilité de la préparation</a:t>
            </a:r>
          </a:p>
          <a:p>
            <a:pPr indent="0">
              <a:buNone/>
              <a:tabLst>
                <a:tab pos="269875" algn="l"/>
              </a:tabLst>
            </a:pPr>
            <a:r>
              <a:rPr lang="fr-FR" sz="1400" dirty="0" smtClean="0">
                <a:solidFill>
                  <a:srgbClr val="1F497D"/>
                </a:solidFill>
              </a:rPr>
              <a:t>Lorsque </a:t>
            </a:r>
            <a:r>
              <a:rPr lang="fr-FR" sz="1400" dirty="0">
                <a:solidFill>
                  <a:srgbClr val="1F497D"/>
                </a:solidFill>
              </a:rPr>
              <a:t>le pharmacien reçoit une prescription de préparation, il doit, dans un premier temps, analyser la prescription et la faisabilité de la préparation.</a:t>
            </a:r>
          </a:p>
          <a:p>
            <a:pPr marL="342900" lvl="2" indent="12700">
              <a:buNone/>
              <a:tabLst>
                <a:tab pos="269875" algn="l"/>
              </a:tabLst>
            </a:pPr>
            <a:endParaRPr lang="fr-FR" dirty="0" smtClean="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38</a:t>
            </a:fld>
            <a:endParaRPr lang="fr-FR"/>
          </a:p>
        </p:txBody>
      </p:sp>
      <p:pic>
        <p:nvPicPr>
          <p:cNvPr id="7" name="Image 6"/>
          <p:cNvPicPr/>
          <p:nvPr/>
        </p:nvPicPr>
        <p:blipFill>
          <a:blip r:embed="rId3" cstate="print"/>
          <a:srcRect/>
          <a:stretch>
            <a:fillRect/>
          </a:stretch>
        </p:blipFill>
        <p:spPr bwMode="auto">
          <a:xfrm>
            <a:off x="1193062" y="3567031"/>
            <a:ext cx="6080766" cy="2789319"/>
          </a:xfrm>
          <a:prstGeom prst="rect">
            <a:avLst/>
          </a:prstGeom>
          <a:noFill/>
          <a:ln w="9525">
            <a:noFill/>
            <a:miter lim="800000"/>
            <a:headEnd/>
            <a:tailEnd/>
          </a:ln>
        </p:spPr>
      </p:pic>
    </p:spTree>
    <p:extLst>
      <p:ext uri="{BB962C8B-B14F-4D97-AF65-F5344CB8AC3E}">
        <p14:creationId xmlns:p14="http://schemas.microsoft.com/office/powerpoint/2010/main" xmlns="" val="2450295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lnSpcReduction="10000"/>
          </a:bodyPr>
          <a:lstStyle/>
          <a:p>
            <a:pPr marL="914400" lvl="2" indent="0" algn="ctr">
              <a:buNone/>
            </a:pPr>
            <a:r>
              <a:rPr lang="fr-FR" dirty="0">
                <a:solidFill>
                  <a:srgbClr val="1F497D"/>
                </a:solidFill>
              </a:rPr>
              <a:t>L’analyse </a:t>
            </a:r>
            <a:r>
              <a:rPr lang="fr-FR" dirty="0" smtClean="0">
                <a:solidFill>
                  <a:srgbClr val="1F497D"/>
                </a:solidFill>
              </a:rPr>
              <a:t>pharmaceutique</a:t>
            </a:r>
          </a:p>
          <a:p>
            <a:pPr marL="914400" lvl="2" indent="0" algn="ctr">
              <a:buNone/>
            </a:pPr>
            <a:endParaRPr lang="fr-FR" dirty="0">
              <a:solidFill>
                <a:srgbClr val="1F497D"/>
              </a:solidFill>
            </a:endParaRPr>
          </a:p>
          <a:p>
            <a:pPr marL="0" indent="0" algn="just">
              <a:buNone/>
            </a:pPr>
            <a:r>
              <a:rPr lang="fr-FR" sz="1800" dirty="0" smtClean="0">
                <a:solidFill>
                  <a:srgbClr val="1F497D"/>
                </a:solidFill>
              </a:rPr>
              <a:t>L’analyse </a:t>
            </a:r>
            <a:r>
              <a:rPr lang="fr-FR" sz="1800" dirty="0">
                <a:solidFill>
                  <a:srgbClr val="1F497D"/>
                </a:solidFill>
              </a:rPr>
              <a:t>de la formulation prescrite amène le pharmacien à effectuer deux types d’analyses </a:t>
            </a:r>
            <a:r>
              <a:rPr lang="fr-FR" sz="1800" dirty="0" smtClean="0">
                <a:solidFill>
                  <a:srgbClr val="1F497D"/>
                </a:solidFill>
              </a:rPr>
              <a:t>:</a:t>
            </a:r>
          </a:p>
          <a:p>
            <a:pPr lvl="1" algn="just"/>
            <a:r>
              <a:rPr lang="fr-FR" sz="1600" dirty="0" smtClean="0">
                <a:solidFill>
                  <a:srgbClr val="1F497D"/>
                </a:solidFill>
              </a:rPr>
              <a:t>une </a:t>
            </a:r>
            <a:r>
              <a:rPr lang="fr-FR" sz="1600" dirty="0">
                <a:solidFill>
                  <a:srgbClr val="1F497D"/>
                </a:solidFill>
              </a:rPr>
              <a:t>analyse clinique de la prescription en vérifiant les posologies prescrites des différents éléments  </a:t>
            </a:r>
            <a:r>
              <a:rPr lang="fr-FR" sz="1600" dirty="0" smtClean="0">
                <a:solidFill>
                  <a:srgbClr val="1F497D"/>
                </a:solidFill>
              </a:rPr>
              <a:t>;</a:t>
            </a:r>
          </a:p>
          <a:p>
            <a:pPr lvl="1" algn="just"/>
            <a:r>
              <a:rPr lang="fr-FR" sz="1600" dirty="0" smtClean="0">
                <a:solidFill>
                  <a:srgbClr val="1F497D"/>
                </a:solidFill>
              </a:rPr>
              <a:t>une </a:t>
            </a:r>
            <a:r>
              <a:rPr lang="fr-FR" sz="1600" dirty="0">
                <a:solidFill>
                  <a:srgbClr val="1F497D"/>
                </a:solidFill>
              </a:rPr>
              <a:t>analyse complexe de sécurité et de cohérence de la formulation en évaluant la compatibilité des différents éléments les uns par rapport aux autres </a:t>
            </a:r>
            <a:endParaRPr lang="fr-FR" sz="1600" dirty="0" smtClean="0">
              <a:solidFill>
                <a:srgbClr val="1F497D"/>
              </a:solidFill>
            </a:endParaRPr>
          </a:p>
          <a:p>
            <a:pPr lvl="1" algn="just"/>
            <a:endParaRPr lang="fr-FR" sz="1600" dirty="0">
              <a:solidFill>
                <a:srgbClr val="1F497D"/>
              </a:solidFill>
            </a:endParaRPr>
          </a:p>
          <a:p>
            <a:pPr algn="just">
              <a:spcBef>
                <a:spcPts val="0"/>
              </a:spcBef>
            </a:pPr>
            <a:r>
              <a:rPr lang="fr-FR" sz="1800" dirty="0">
                <a:solidFill>
                  <a:srgbClr val="1F497D"/>
                </a:solidFill>
              </a:rPr>
              <a:t>L’ASPEN ainsi que les pharmaciens de la SFNEP insistent sur la nécessité, pour le pharmacien qui vérifie ce type d’ordonnance, d’être formé à la spécificité des NP et aux questions de stabilité et de compatibilité physico-chimique des NP ainsi qu’aux interactions avec les médicaments</a:t>
            </a:r>
            <a:r>
              <a:rPr lang="fr-FR" sz="1800" dirty="0" smtClean="0"/>
              <a:t>.</a:t>
            </a:r>
          </a:p>
          <a:p>
            <a:pPr algn="just">
              <a:spcBef>
                <a:spcPts val="0"/>
              </a:spcBef>
            </a:pPr>
            <a:endParaRPr lang="fr-FR" sz="1800" dirty="0" smtClean="0"/>
          </a:p>
          <a:p>
            <a:pPr lvl="0" algn="just">
              <a:spcBef>
                <a:spcPts val="0"/>
              </a:spcBef>
            </a:pPr>
            <a:r>
              <a:rPr lang="fr-FR" sz="1800" i="1" u="sng" dirty="0" smtClean="0">
                <a:solidFill>
                  <a:srgbClr val="1F497D"/>
                </a:solidFill>
              </a:rPr>
              <a:t>Recommandation de la mission : Faire </a:t>
            </a:r>
            <a:r>
              <a:rPr lang="fr-FR" sz="1800" i="1" u="sng" dirty="0">
                <a:solidFill>
                  <a:srgbClr val="1F497D"/>
                </a:solidFill>
              </a:rPr>
              <a:t>réaliser une analyse pharmaceutique de toutes les prescriptions de nutrition parentérale par un pharmacien formé et entrainé à ce type d’analyse.</a:t>
            </a:r>
          </a:p>
          <a:p>
            <a:pPr algn="just">
              <a:spcBef>
                <a:spcPts val="0"/>
              </a:spcBef>
            </a:pPr>
            <a:endParaRPr lang="fr-FR" sz="1800" dirty="0"/>
          </a:p>
          <a:p>
            <a:pPr lvl="1" algn="just"/>
            <a:endParaRPr lang="fr-FR" sz="16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39</a:t>
            </a:fld>
            <a:endParaRPr lang="fr-FR"/>
          </a:p>
        </p:txBody>
      </p:sp>
    </p:spTree>
    <p:extLst>
      <p:ext uri="{BB962C8B-B14F-4D97-AF65-F5344CB8AC3E}">
        <p14:creationId xmlns:p14="http://schemas.microsoft.com/office/powerpoint/2010/main" xmlns="" val="28183544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a:bodyPr>
          <a:lstStyle/>
          <a:p>
            <a:pPr marL="0" lvl="3" indent="0" algn="ctr">
              <a:spcBef>
                <a:spcPts val="0"/>
              </a:spcBef>
              <a:buNone/>
            </a:pPr>
            <a:endParaRPr lang="fr-FR" sz="2400" dirty="0" smtClean="0">
              <a:solidFill>
                <a:srgbClr val="1F497D"/>
              </a:solidFill>
            </a:endParaRPr>
          </a:p>
          <a:p>
            <a:pPr marL="0" lvl="3" indent="0" algn="ctr">
              <a:spcBef>
                <a:spcPts val="0"/>
              </a:spcBef>
              <a:buNone/>
            </a:pPr>
            <a:r>
              <a:rPr lang="fr-FR" sz="2400" dirty="0" smtClean="0">
                <a:solidFill>
                  <a:srgbClr val="1F497D"/>
                </a:solidFill>
              </a:rPr>
              <a:t>Outils </a:t>
            </a:r>
            <a:r>
              <a:rPr lang="fr-FR" sz="2400" dirty="0">
                <a:solidFill>
                  <a:srgbClr val="1F497D"/>
                </a:solidFill>
              </a:rPr>
              <a:t>d’aide et de </a:t>
            </a:r>
            <a:r>
              <a:rPr lang="fr-FR" sz="2400" dirty="0" smtClean="0">
                <a:solidFill>
                  <a:srgbClr val="1F497D"/>
                </a:solidFill>
              </a:rPr>
              <a:t>sécurisation</a:t>
            </a:r>
          </a:p>
          <a:p>
            <a:pPr marL="0" lvl="3" indent="0" algn="ctr">
              <a:spcBef>
                <a:spcPts val="0"/>
              </a:spcBef>
              <a:buNone/>
            </a:pPr>
            <a:endParaRPr lang="fr-FR" sz="2400" dirty="0">
              <a:solidFill>
                <a:srgbClr val="1F497D"/>
              </a:solidFill>
            </a:endParaRPr>
          </a:p>
          <a:p>
            <a:pPr marL="0" lvl="0" indent="0" algn="ctr">
              <a:spcBef>
                <a:spcPts val="0"/>
              </a:spcBef>
              <a:buNone/>
            </a:pPr>
            <a:r>
              <a:rPr lang="fr-FR" sz="1800" dirty="0">
                <a:solidFill>
                  <a:srgbClr val="1F497D"/>
                </a:solidFill>
              </a:rPr>
              <a:t>Répartition des modalités de transmission de la prescription de NP à la pharmacie selon les activités cliniques</a:t>
            </a:r>
          </a:p>
          <a:p>
            <a:pPr marL="0" indent="0" algn="just">
              <a:spcBef>
                <a:spcPts val="0"/>
              </a:spcBef>
              <a:buNone/>
            </a:pPr>
            <a:endParaRPr lang="fr-FR" sz="1800" dirty="0">
              <a:solidFill>
                <a:srgbClr val="1F497D"/>
              </a:solidFill>
            </a:endParaRPr>
          </a:p>
          <a:p>
            <a:pPr marL="0" lvl="0" indent="0" algn="just" fontAlgn="base">
              <a:buNone/>
            </a:pPr>
            <a:endParaRPr lang="fr-FR" sz="2000" dirty="0">
              <a:solidFill>
                <a:srgbClr val="1F497D"/>
              </a:solidFill>
            </a:endParaRPr>
          </a:p>
          <a:p>
            <a:pPr lvl="1" algn="just"/>
            <a:endParaRPr lang="fr-FR" sz="16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40</a:t>
            </a:fld>
            <a:endParaRPr lang="fr-FR"/>
          </a:p>
        </p:txBody>
      </p:sp>
      <p:pic>
        <p:nvPicPr>
          <p:cNvPr id="7" name="Image 6"/>
          <p:cNvPicPr/>
          <p:nvPr/>
        </p:nvPicPr>
        <p:blipFill>
          <a:blip r:embed="rId3" cstate="print"/>
          <a:srcRect/>
          <a:stretch>
            <a:fillRect/>
          </a:stretch>
        </p:blipFill>
        <p:spPr bwMode="auto">
          <a:xfrm>
            <a:off x="1799214" y="3425022"/>
            <a:ext cx="5099377" cy="2723364"/>
          </a:xfrm>
          <a:prstGeom prst="rect">
            <a:avLst/>
          </a:prstGeom>
          <a:noFill/>
          <a:ln w="9525">
            <a:noFill/>
            <a:miter lim="800000"/>
            <a:headEnd/>
            <a:tailEnd/>
          </a:ln>
        </p:spPr>
      </p:pic>
    </p:spTree>
    <p:extLst>
      <p:ext uri="{BB962C8B-B14F-4D97-AF65-F5344CB8AC3E}">
        <p14:creationId xmlns:p14="http://schemas.microsoft.com/office/powerpoint/2010/main" xmlns="" val="4916118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fontScale="92500" lnSpcReduction="20000"/>
          </a:bodyPr>
          <a:lstStyle/>
          <a:p>
            <a:pPr marL="0" lvl="3" indent="0" algn="ctr">
              <a:spcBef>
                <a:spcPts val="0"/>
              </a:spcBef>
              <a:buNone/>
            </a:pPr>
            <a:endParaRPr lang="fr-FR" sz="2400" dirty="0" smtClean="0">
              <a:solidFill>
                <a:srgbClr val="1F497D"/>
              </a:solidFill>
            </a:endParaRPr>
          </a:p>
          <a:p>
            <a:pPr marL="0" lvl="3" indent="0" algn="ctr">
              <a:spcBef>
                <a:spcPts val="0"/>
              </a:spcBef>
              <a:buNone/>
            </a:pPr>
            <a:r>
              <a:rPr lang="fr-FR" sz="2400" dirty="0" smtClean="0">
                <a:solidFill>
                  <a:srgbClr val="1F497D"/>
                </a:solidFill>
              </a:rPr>
              <a:t>Outils </a:t>
            </a:r>
            <a:r>
              <a:rPr lang="fr-FR" sz="2400" dirty="0">
                <a:solidFill>
                  <a:srgbClr val="1F497D"/>
                </a:solidFill>
              </a:rPr>
              <a:t>d’aide et de </a:t>
            </a:r>
            <a:r>
              <a:rPr lang="fr-FR" sz="2400" dirty="0" smtClean="0">
                <a:solidFill>
                  <a:srgbClr val="1F497D"/>
                </a:solidFill>
              </a:rPr>
              <a:t>sécurisation</a:t>
            </a:r>
          </a:p>
          <a:p>
            <a:pPr marL="0" indent="0" algn="ctr">
              <a:spcBef>
                <a:spcPts val="0"/>
              </a:spcBef>
              <a:buNone/>
            </a:pPr>
            <a:r>
              <a:rPr lang="fr-FR" sz="1800" dirty="0" smtClean="0">
                <a:solidFill>
                  <a:srgbClr val="1F497D"/>
                </a:solidFill>
              </a:rPr>
              <a:t>Recommandations de la mission</a:t>
            </a:r>
          </a:p>
          <a:p>
            <a:pPr marL="0" indent="0" algn="just">
              <a:spcBef>
                <a:spcPts val="0"/>
              </a:spcBef>
              <a:buNone/>
            </a:pPr>
            <a:endParaRPr lang="fr-FR" sz="1800" dirty="0">
              <a:solidFill>
                <a:srgbClr val="1F497D"/>
              </a:solidFill>
            </a:endParaRPr>
          </a:p>
          <a:p>
            <a:pPr lvl="0" algn="just" fontAlgn="base"/>
            <a:r>
              <a:rPr lang="fr-FR" sz="2000" dirty="0" smtClean="0">
                <a:solidFill>
                  <a:srgbClr val="1F497D"/>
                </a:solidFill>
              </a:rPr>
              <a:t>Mettre </a:t>
            </a:r>
            <a:r>
              <a:rPr lang="fr-FR" sz="2000" dirty="0">
                <a:solidFill>
                  <a:srgbClr val="1F497D"/>
                </a:solidFill>
              </a:rPr>
              <a:t>en place un automate de préparation de NP pour les unités de préparation qui n’en sont pas pourvues</a:t>
            </a:r>
            <a:r>
              <a:rPr lang="fr-FR" sz="2000" dirty="0" smtClean="0">
                <a:solidFill>
                  <a:srgbClr val="1F497D"/>
                </a:solidFill>
              </a:rPr>
              <a:t>.</a:t>
            </a:r>
          </a:p>
          <a:p>
            <a:pPr lvl="0" algn="just" fontAlgn="base"/>
            <a:endParaRPr lang="fr-FR" sz="2000" dirty="0">
              <a:solidFill>
                <a:srgbClr val="1F497D"/>
              </a:solidFill>
            </a:endParaRPr>
          </a:p>
          <a:p>
            <a:pPr lvl="0" algn="just" fontAlgn="base"/>
            <a:r>
              <a:rPr lang="fr-FR" sz="2000" dirty="0">
                <a:solidFill>
                  <a:srgbClr val="1F497D"/>
                </a:solidFill>
              </a:rPr>
              <a:t> Mettre en place un système informatique intégré sur l’ensemble des étapes de la chaîne allant de la prescription médicale jusqu’à l’administration des NP, en passant par la préparation et le cas échéant par l’automate de préparation, permettant de sécuriser l’ensemble de la chaîne sans retranscription de données</a:t>
            </a:r>
            <a:r>
              <a:rPr lang="fr-FR" sz="2000" dirty="0" smtClean="0">
                <a:solidFill>
                  <a:srgbClr val="1F497D"/>
                </a:solidFill>
              </a:rPr>
              <a:t>.</a:t>
            </a:r>
          </a:p>
          <a:p>
            <a:pPr lvl="0" algn="just" fontAlgn="base"/>
            <a:endParaRPr lang="fr-FR" sz="2000" dirty="0">
              <a:solidFill>
                <a:srgbClr val="1F497D"/>
              </a:solidFill>
            </a:endParaRPr>
          </a:p>
          <a:p>
            <a:pPr lvl="0" algn="just" fontAlgn="base"/>
            <a:r>
              <a:rPr lang="fr-FR" sz="2000" dirty="0" smtClean="0">
                <a:solidFill>
                  <a:srgbClr val="1F497D"/>
                </a:solidFill>
              </a:rPr>
              <a:t>Dans </a:t>
            </a:r>
            <a:r>
              <a:rPr lang="fr-FR" sz="2000" dirty="0">
                <a:solidFill>
                  <a:srgbClr val="1F497D"/>
                </a:solidFill>
              </a:rPr>
              <a:t>l’attente de cette informatisation, sécuriser le processus de préparation des NP sous la responsabilité du pharmacien, notamment par la modélisation de la prescription, la transmission des prescriptions au pharmacien pour en permettre l’analyse et les doubles contrôles, avec traçabilité, des opérations à risque.</a:t>
            </a:r>
          </a:p>
          <a:p>
            <a:pPr lvl="1" algn="just"/>
            <a:endParaRPr lang="fr-FR" sz="16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41</a:t>
            </a:fld>
            <a:endParaRPr lang="fr-FR"/>
          </a:p>
        </p:txBody>
      </p:sp>
      <p:sp>
        <p:nvSpPr>
          <p:cNvPr id="8" name="ZoneTexte 7"/>
          <p:cNvSpPr txBox="1"/>
          <p:nvPr/>
        </p:nvSpPr>
        <p:spPr>
          <a:xfrm>
            <a:off x="6282817" y="4820565"/>
            <a:ext cx="184666"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xmlns="" val="26492150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fontScale="55000" lnSpcReduction="20000"/>
          </a:bodyPr>
          <a:lstStyle/>
          <a:p>
            <a:pPr marL="457200" lvl="1" indent="0" algn="ctr">
              <a:buNone/>
            </a:pPr>
            <a:endParaRPr lang="fr-FR" sz="3800" dirty="0" smtClean="0">
              <a:solidFill>
                <a:srgbClr val="1F497D"/>
              </a:solidFill>
            </a:endParaRPr>
          </a:p>
          <a:p>
            <a:pPr marL="457200" lvl="1" indent="0" algn="ctr">
              <a:buNone/>
            </a:pPr>
            <a:r>
              <a:rPr lang="fr-FR" sz="3800" dirty="0" smtClean="0">
                <a:solidFill>
                  <a:srgbClr val="1F497D"/>
                </a:solidFill>
              </a:rPr>
              <a:t>Les </a:t>
            </a:r>
            <a:r>
              <a:rPr lang="fr-FR" sz="3800" dirty="0">
                <a:solidFill>
                  <a:srgbClr val="1F497D"/>
                </a:solidFill>
              </a:rPr>
              <a:t>contrôles du produit </a:t>
            </a:r>
            <a:r>
              <a:rPr lang="fr-FR" sz="3800" dirty="0" smtClean="0">
                <a:solidFill>
                  <a:srgbClr val="1F497D"/>
                </a:solidFill>
              </a:rPr>
              <a:t>fini</a:t>
            </a:r>
          </a:p>
          <a:p>
            <a:pPr marL="457200" lvl="1" indent="0" algn="ctr">
              <a:buNone/>
            </a:pPr>
            <a:endParaRPr lang="fr-FR" sz="3800" dirty="0">
              <a:solidFill>
                <a:srgbClr val="1F497D"/>
              </a:solidFill>
            </a:endParaRPr>
          </a:p>
          <a:p>
            <a:pPr lvl="1" algn="just"/>
            <a:endParaRPr lang="fr-FR" sz="1600" dirty="0" smtClean="0">
              <a:solidFill>
                <a:srgbClr val="1F497D"/>
              </a:solidFill>
            </a:endParaRPr>
          </a:p>
          <a:p>
            <a:pPr algn="just"/>
            <a:r>
              <a:rPr lang="fr-FR" sz="2900" dirty="0">
                <a:solidFill>
                  <a:srgbClr val="1F497D"/>
                </a:solidFill>
              </a:rPr>
              <a:t>La mission a distingué trois types de contrôles :</a:t>
            </a:r>
          </a:p>
          <a:p>
            <a:pPr lvl="1" algn="just"/>
            <a:r>
              <a:rPr lang="fr-FR" sz="2500" dirty="0">
                <a:solidFill>
                  <a:srgbClr val="1F497D"/>
                </a:solidFill>
              </a:rPr>
              <a:t>des contrôles qualitatifs comme le contrôle de l’étiquetage, du poids, de l’intégrité et le mirage de la poche ;</a:t>
            </a:r>
          </a:p>
          <a:p>
            <a:pPr lvl="1" algn="just"/>
            <a:r>
              <a:rPr lang="fr-FR" sz="2500" dirty="0">
                <a:solidFill>
                  <a:srgbClr val="1F497D"/>
                </a:solidFill>
              </a:rPr>
              <a:t>des contrôles quantitatifs comme le dosage de certains éléments et la mesure de l’</a:t>
            </a:r>
            <a:r>
              <a:rPr lang="fr-FR" sz="2500" dirty="0" err="1">
                <a:solidFill>
                  <a:srgbClr val="1F497D"/>
                </a:solidFill>
              </a:rPr>
              <a:t>osmolalité</a:t>
            </a:r>
            <a:r>
              <a:rPr lang="fr-FR" sz="2500" dirty="0">
                <a:solidFill>
                  <a:srgbClr val="1F497D"/>
                </a:solidFill>
              </a:rPr>
              <a:t> ;</a:t>
            </a:r>
          </a:p>
          <a:p>
            <a:pPr lvl="1" algn="just"/>
            <a:r>
              <a:rPr lang="fr-FR" sz="2500" dirty="0">
                <a:solidFill>
                  <a:srgbClr val="1F497D"/>
                </a:solidFill>
              </a:rPr>
              <a:t>des contrôles microbiologiques et d’endotoxine</a:t>
            </a:r>
            <a:r>
              <a:rPr lang="fr-FR" sz="2500" dirty="0" smtClean="0">
                <a:solidFill>
                  <a:srgbClr val="1F497D"/>
                </a:solidFill>
              </a:rPr>
              <a:t>.</a:t>
            </a:r>
            <a:endParaRPr lang="fr-FR" sz="1600" dirty="0">
              <a:solidFill>
                <a:srgbClr val="1F497D"/>
              </a:solidFill>
            </a:endParaRPr>
          </a:p>
          <a:p>
            <a:pPr lvl="1" algn="just"/>
            <a:endParaRPr lang="fr-FR" sz="1600" dirty="0" smtClean="0">
              <a:solidFill>
                <a:srgbClr val="1F497D"/>
              </a:solidFill>
            </a:endParaRPr>
          </a:p>
          <a:p>
            <a:pPr algn="just"/>
            <a:r>
              <a:rPr lang="fr-FR" sz="2900" dirty="0">
                <a:solidFill>
                  <a:srgbClr val="1F497D"/>
                </a:solidFill>
              </a:rPr>
              <a:t>L’enquête montre que les contrôles réalisés sur les produits finis sont inégalement réalisés d’une PUI à l’autre. </a:t>
            </a:r>
            <a:endParaRPr lang="fr-FR" sz="2900" dirty="0" smtClean="0">
              <a:solidFill>
                <a:srgbClr val="1F497D"/>
              </a:solidFill>
            </a:endParaRPr>
          </a:p>
          <a:p>
            <a:pPr algn="just"/>
            <a:endParaRPr lang="fr-FR" sz="2900" dirty="0">
              <a:solidFill>
                <a:srgbClr val="1F497D"/>
              </a:solidFill>
            </a:endParaRPr>
          </a:p>
          <a:p>
            <a:pPr algn="just"/>
            <a:r>
              <a:rPr lang="fr-FR" sz="2900" dirty="0" smtClean="0">
                <a:solidFill>
                  <a:srgbClr val="1F497D"/>
                </a:solidFill>
              </a:rPr>
              <a:t>les </a:t>
            </a:r>
            <a:r>
              <a:rPr lang="fr-FR" sz="2900" dirty="0">
                <a:solidFill>
                  <a:srgbClr val="1F497D"/>
                </a:solidFill>
              </a:rPr>
              <a:t>BPP ne définissent pas le type de contrôles à réaliser sur les préparations injectables de ce type</a:t>
            </a:r>
            <a:r>
              <a:rPr lang="fr-FR" sz="2900" dirty="0" smtClean="0">
                <a:solidFill>
                  <a:srgbClr val="1F497D"/>
                </a:solidFill>
              </a:rPr>
              <a:t>.</a:t>
            </a:r>
          </a:p>
          <a:p>
            <a:pPr algn="just"/>
            <a:endParaRPr lang="fr-FR" sz="2900" dirty="0">
              <a:solidFill>
                <a:srgbClr val="1F497D"/>
              </a:solidFill>
            </a:endParaRPr>
          </a:p>
          <a:p>
            <a:pPr algn="just"/>
            <a:r>
              <a:rPr lang="fr-FR" sz="2900" dirty="0">
                <a:solidFill>
                  <a:srgbClr val="1F497D"/>
                </a:solidFill>
              </a:rPr>
              <a:t>Une réflexion de l’ANSM et des sociétés savantes pourrait permettre de préciser les BPP en éclairant les professionnels sur les types de contrôles à mettre en œuvre pour les NP et, le cas échéant de définir et valider les méthodes adaptées à ce type de préparation (pharmacopée), notamment pour les contrôles microbiologiques et endotoxiniques.</a:t>
            </a:r>
          </a:p>
          <a:p>
            <a:pPr lvl="1" algn="just"/>
            <a:endParaRPr lang="fr-FR" sz="29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42</a:t>
            </a:fld>
            <a:endParaRPr lang="fr-FR"/>
          </a:p>
        </p:txBody>
      </p:sp>
      <p:sp>
        <p:nvSpPr>
          <p:cNvPr id="8" name="ZoneTexte 7"/>
          <p:cNvSpPr txBox="1"/>
          <p:nvPr/>
        </p:nvSpPr>
        <p:spPr>
          <a:xfrm>
            <a:off x="6282817" y="4820565"/>
            <a:ext cx="184666"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xmlns="" val="8557014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fontScale="55000" lnSpcReduction="20000"/>
          </a:bodyPr>
          <a:lstStyle/>
          <a:p>
            <a:pPr marL="457200" lvl="1" indent="0" algn="ctr">
              <a:buNone/>
            </a:pPr>
            <a:endParaRPr lang="fr-FR" sz="3400" dirty="0" smtClean="0">
              <a:solidFill>
                <a:srgbClr val="1F497D"/>
              </a:solidFill>
            </a:endParaRPr>
          </a:p>
          <a:p>
            <a:pPr marL="457200" lvl="1" indent="0" algn="ctr">
              <a:buNone/>
            </a:pPr>
            <a:r>
              <a:rPr lang="fr-FR" sz="3400" dirty="0" smtClean="0">
                <a:solidFill>
                  <a:srgbClr val="1F497D"/>
                </a:solidFill>
              </a:rPr>
              <a:t>Les </a:t>
            </a:r>
            <a:r>
              <a:rPr lang="fr-FR" sz="3400" dirty="0">
                <a:solidFill>
                  <a:srgbClr val="1F497D"/>
                </a:solidFill>
              </a:rPr>
              <a:t>contrats et les audits en cas de sous-</a:t>
            </a:r>
            <a:r>
              <a:rPr lang="fr-FR" sz="3400" dirty="0" smtClean="0">
                <a:solidFill>
                  <a:srgbClr val="1F497D"/>
                </a:solidFill>
              </a:rPr>
              <a:t>traitance</a:t>
            </a:r>
          </a:p>
          <a:p>
            <a:pPr marL="457200" lvl="1" indent="0" algn="ctr">
              <a:buNone/>
            </a:pPr>
            <a:endParaRPr lang="fr-FR" sz="3400" dirty="0">
              <a:solidFill>
                <a:srgbClr val="1F497D"/>
              </a:solidFill>
            </a:endParaRPr>
          </a:p>
          <a:p>
            <a:pPr lvl="1" algn="just">
              <a:buFont typeface="Arial"/>
              <a:buChar char="•"/>
            </a:pPr>
            <a:r>
              <a:rPr lang="fr-FR" sz="2900" dirty="0">
                <a:solidFill>
                  <a:srgbClr val="1F497D"/>
                </a:solidFill>
              </a:rPr>
              <a:t>Les BPP </a:t>
            </a:r>
            <a:r>
              <a:rPr lang="fr-FR" sz="2900" dirty="0" smtClean="0">
                <a:solidFill>
                  <a:srgbClr val="1F497D"/>
                </a:solidFill>
              </a:rPr>
              <a:t>prévoient </a:t>
            </a:r>
            <a:r>
              <a:rPr lang="fr-FR" sz="2900" dirty="0">
                <a:solidFill>
                  <a:srgbClr val="1F497D"/>
                </a:solidFill>
              </a:rPr>
              <a:t>pourtant qu’un contrat entre « </a:t>
            </a:r>
            <a:r>
              <a:rPr lang="fr-FR" sz="2900" i="1" dirty="0">
                <a:solidFill>
                  <a:srgbClr val="1F497D"/>
                </a:solidFill>
              </a:rPr>
              <a:t>les représentants des parties concernées</a:t>
            </a:r>
            <a:r>
              <a:rPr lang="fr-FR" sz="2900" dirty="0">
                <a:solidFill>
                  <a:srgbClr val="1F497D"/>
                </a:solidFill>
              </a:rPr>
              <a:t> » soit signé et précise « </a:t>
            </a:r>
            <a:r>
              <a:rPr lang="fr-FR" sz="2900" i="1" dirty="0">
                <a:solidFill>
                  <a:srgbClr val="1F497D"/>
                </a:solidFill>
              </a:rPr>
              <a:t>les rôles de l’établissement prestataire et de l’établissement bénéficiaire</a:t>
            </a:r>
            <a:r>
              <a:rPr lang="fr-FR" sz="2900" dirty="0">
                <a:solidFill>
                  <a:srgbClr val="1F497D"/>
                </a:solidFill>
              </a:rPr>
              <a:t> »</a:t>
            </a:r>
            <a:r>
              <a:rPr lang="fr-FR" sz="2900" dirty="0" smtClean="0">
                <a:solidFill>
                  <a:srgbClr val="1F497D"/>
                </a:solidFill>
              </a:rPr>
              <a:t>.</a:t>
            </a:r>
          </a:p>
          <a:p>
            <a:pPr lvl="1" algn="just">
              <a:buFont typeface="Arial"/>
              <a:buChar char="•"/>
            </a:pPr>
            <a:r>
              <a:rPr lang="fr-FR" sz="2900" dirty="0" smtClean="0">
                <a:solidFill>
                  <a:srgbClr val="1F497D"/>
                </a:solidFill>
              </a:rPr>
              <a:t> </a:t>
            </a:r>
          </a:p>
          <a:p>
            <a:pPr lvl="1" algn="just">
              <a:buFont typeface="Arial"/>
              <a:buChar char="•"/>
            </a:pPr>
            <a:r>
              <a:rPr lang="fr-FR" sz="2900" dirty="0" smtClean="0">
                <a:solidFill>
                  <a:srgbClr val="1F497D"/>
                </a:solidFill>
              </a:rPr>
              <a:t>Elles </a:t>
            </a:r>
            <a:r>
              <a:rPr lang="fr-FR" sz="2900" dirty="0">
                <a:solidFill>
                  <a:srgbClr val="1F497D"/>
                </a:solidFill>
              </a:rPr>
              <a:t>précisent également qu’une annexe technique comporte, pour les préparations réalisées, </a:t>
            </a:r>
          </a:p>
          <a:p>
            <a:pPr lvl="2" algn="just"/>
            <a:r>
              <a:rPr lang="fr-FR" dirty="0" smtClean="0">
                <a:solidFill>
                  <a:srgbClr val="1F497D"/>
                </a:solidFill>
              </a:rPr>
              <a:t>les </a:t>
            </a:r>
            <a:r>
              <a:rPr lang="fr-FR" dirty="0">
                <a:solidFill>
                  <a:srgbClr val="1F497D"/>
                </a:solidFill>
              </a:rPr>
              <a:t>formes pharmaceutiques, </a:t>
            </a:r>
            <a:endParaRPr lang="fr-FR" dirty="0" smtClean="0">
              <a:solidFill>
                <a:srgbClr val="1F497D"/>
              </a:solidFill>
            </a:endParaRPr>
          </a:p>
          <a:p>
            <a:pPr lvl="2" algn="just"/>
            <a:r>
              <a:rPr lang="fr-FR" dirty="0" smtClean="0">
                <a:solidFill>
                  <a:srgbClr val="1F497D"/>
                </a:solidFill>
              </a:rPr>
              <a:t>les </a:t>
            </a:r>
            <a:r>
              <a:rPr lang="fr-FR" dirty="0">
                <a:solidFill>
                  <a:srgbClr val="1F497D"/>
                </a:solidFill>
              </a:rPr>
              <a:t>délais de réalisation, </a:t>
            </a:r>
            <a:endParaRPr lang="fr-FR" dirty="0" smtClean="0">
              <a:solidFill>
                <a:srgbClr val="1F497D"/>
              </a:solidFill>
            </a:endParaRPr>
          </a:p>
          <a:p>
            <a:pPr lvl="2" algn="just"/>
            <a:r>
              <a:rPr lang="fr-FR" dirty="0" smtClean="0">
                <a:solidFill>
                  <a:srgbClr val="1F497D"/>
                </a:solidFill>
              </a:rPr>
              <a:t>Les délais de </a:t>
            </a:r>
            <a:r>
              <a:rPr lang="fr-FR" dirty="0">
                <a:solidFill>
                  <a:srgbClr val="1F497D"/>
                </a:solidFill>
              </a:rPr>
              <a:t>libération, </a:t>
            </a:r>
            <a:endParaRPr lang="fr-FR" dirty="0" smtClean="0">
              <a:solidFill>
                <a:srgbClr val="1F497D"/>
              </a:solidFill>
            </a:endParaRPr>
          </a:p>
          <a:p>
            <a:pPr lvl="2" algn="just"/>
            <a:r>
              <a:rPr lang="fr-FR" dirty="0" smtClean="0">
                <a:solidFill>
                  <a:srgbClr val="1F497D"/>
                </a:solidFill>
              </a:rPr>
              <a:t>les </a:t>
            </a:r>
            <a:r>
              <a:rPr lang="fr-FR" dirty="0">
                <a:solidFill>
                  <a:srgbClr val="1F497D"/>
                </a:solidFill>
              </a:rPr>
              <a:t>conditions et délais de conservation </a:t>
            </a:r>
            <a:endParaRPr lang="fr-FR" dirty="0" smtClean="0">
              <a:solidFill>
                <a:srgbClr val="1F497D"/>
              </a:solidFill>
            </a:endParaRPr>
          </a:p>
          <a:p>
            <a:pPr lvl="2" algn="just"/>
            <a:r>
              <a:rPr lang="fr-FR" dirty="0" smtClean="0">
                <a:solidFill>
                  <a:srgbClr val="1F497D"/>
                </a:solidFill>
              </a:rPr>
              <a:t>les </a:t>
            </a:r>
            <a:r>
              <a:rPr lang="fr-FR" dirty="0">
                <a:solidFill>
                  <a:srgbClr val="1F497D"/>
                </a:solidFill>
              </a:rPr>
              <a:t>modalités de transport</a:t>
            </a:r>
            <a:r>
              <a:rPr lang="fr-FR" dirty="0" smtClean="0">
                <a:solidFill>
                  <a:srgbClr val="1F497D"/>
                </a:solidFill>
              </a:rPr>
              <a:t>.</a:t>
            </a:r>
          </a:p>
          <a:p>
            <a:pPr lvl="2" algn="just"/>
            <a:endParaRPr lang="fr-FR" dirty="0" smtClean="0">
              <a:solidFill>
                <a:srgbClr val="1F497D"/>
              </a:solidFill>
            </a:endParaRPr>
          </a:p>
          <a:p>
            <a:pPr marL="795338" lvl="2" indent="-342900" algn="just"/>
            <a:r>
              <a:rPr lang="fr-FR" sz="2600" dirty="0" smtClean="0">
                <a:solidFill>
                  <a:srgbClr val="1F497D"/>
                </a:solidFill>
              </a:rPr>
              <a:t>Enfin</a:t>
            </a:r>
            <a:r>
              <a:rPr lang="fr-FR" sz="2600" dirty="0">
                <a:solidFill>
                  <a:srgbClr val="1F497D"/>
                </a:solidFill>
              </a:rPr>
              <a:t>, les BPP précisent que les procédures et instructions relatives à toutes les étapes de préparation, de contrôles et de transport soient rédigées, connues et approuvées par les co-contractants. </a:t>
            </a:r>
            <a:endParaRPr lang="fr-FR" sz="2600" dirty="0" smtClean="0">
              <a:solidFill>
                <a:srgbClr val="1F497D"/>
              </a:solidFill>
            </a:endParaRPr>
          </a:p>
          <a:p>
            <a:pPr marL="795338" lvl="2" indent="-342900" algn="just"/>
            <a:endParaRPr lang="fr-FR" sz="2600" dirty="0" smtClean="0">
              <a:solidFill>
                <a:srgbClr val="1F497D"/>
              </a:solidFill>
            </a:endParaRPr>
          </a:p>
          <a:p>
            <a:pPr marL="795338" lvl="2" indent="-342900" algn="just"/>
            <a:r>
              <a:rPr lang="fr-FR" sz="2600" dirty="0" smtClean="0">
                <a:solidFill>
                  <a:srgbClr val="1F497D"/>
                </a:solidFill>
              </a:rPr>
              <a:t>Enfin</a:t>
            </a:r>
            <a:r>
              <a:rPr lang="fr-FR" sz="2600" dirty="0">
                <a:solidFill>
                  <a:srgbClr val="1F497D"/>
                </a:solidFill>
              </a:rPr>
              <a:t>, le sous-traitant doit fournir au pharmacien donneur d’ordres la garantie de la mise en place d’un système d’assurance de la qualité.</a:t>
            </a:r>
          </a:p>
          <a:p>
            <a:pPr marL="457200" lvl="1" indent="0" algn="ctr">
              <a:buNone/>
            </a:pPr>
            <a:endParaRPr lang="fr-FR" sz="3800" dirty="0" smtClean="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43</a:t>
            </a:fld>
            <a:endParaRPr lang="fr-FR"/>
          </a:p>
        </p:txBody>
      </p:sp>
      <p:sp>
        <p:nvSpPr>
          <p:cNvPr id="8" name="ZoneTexte 7"/>
          <p:cNvSpPr txBox="1"/>
          <p:nvPr/>
        </p:nvSpPr>
        <p:spPr>
          <a:xfrm>
            <a:off x="6282817" y="4820565"/>
            <a:ext cx="184666"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xmlns="" val="5804067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1" algn="ctr" defTabSz="457200" rtl="0">
              <a:spcBef>
                <a:spcPct val="0"/>
              </a:spcBef>
            </a:pPr>
            <a:r>
              <a:rPr lang="fr-FR" sz="3600" dirty="0" smtClean="0">
                <a:solidFill>
                  <a:srgbClr val="1F497D"/>
                </a:solidFill>
              </a:rPr>
              <a:t/>
            </a:r>
            <a:br>
              <a:rPr lang="fr-FR" sz="3600" dirty="0" smtClean="0">
                <a:solidFill>
                  <a:srgbClr val="1F497D"/>
                </a:solidFill>
              </a:rPr>
            </a:br>
            <a:r>
              <a:rPr lang="fr-FR" sz="3600" dirty="0" smtClean="0">
                <a:solidFill>
                  <a:srgbClr val="1F497D"/>
                </a:solidFill>
              </a:rPr>
              <a:t>Le </a:t>
            </a:r>
            <a:r>
              <a:rPr lang="fr-FR" sz="3600" dirty="0">
                <a:solidFill>
                  <a:srgbClr val="1F497D"/>
                </a:solidFill>
              </a:rPr>
              <a:t>rôle déterminant du pharmacien de l’établissement</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457200" y="1600200"/>
            <a:ext cx="8229600" cy="4756150"/>
          </a:xfrm>
        </p:spPr>
        <p:txBody>
          <a:bodyPr>
            <a:normAutofit/>
          </a:bodyPr>
          <a:lstStyle/>
          <a:p>
            <a:pPr marL="457200" lvl="1" indent="0" algn="ctr">
              <a:buNone/>
            </a:pPr>
            <a:endParaRPr lang="fr-FR" sz="2400" dirty="0" smtClean="0">
              <a:solidFill>
                <a:srgbClr val="1F497D"/>
              </a:solidFill>
            </a:endParaRPr>
          </a:p>
          <a:p>
            <a:pPr marL="457200" lvl="1" indent="0" algn="ctr">
              <a:buNone/>
            </a:pPr>
            <a:r>
              <a:rPr lang="fr-FR" sz="2400" dirty="0" smtClean="0">
                <a:solidFill>
                  <a:srgbClr val="1F497D"/>
                </a:solidFill>
              </a:rPr>
              <a:t>Les </a:t>
            </a:r>
            <a:r>
              <a:rPr lang="fr-FR" sz="2400" dirty="0">
                <a:solidFill>
                  <a:srgbClr val="1F497D"/>
                </a:solidFill>
              </a:rPr>
              <a:t>contrats et les audits en cas de sous-</a:t>
            </a:r>
            <a:r>
              <a:rPr lang="fr-FR" sz="2400" dirty="0" smtClean="0">
                <a:solidFill>
                  <a:srgbClr val="1F497D"/>
                </a:solidFill>
              </a:rPr>
              <a:t>traitance</a:t>
            </a:r>
          </a:p>
          <a:p>
            <a:pPr marL="457200" lvl="1" indent="0" algn="ctr">
              <a:buNone/>
            </a:pPr>
            <a:r>
              <a:rPr lang="fr-FR" sz="1800" dirty="0" smtClean="0">
                <a:solidFill>
                  <a:srgbClr val="1F497D"/>
                </a:solidFill>
              </a:rPr>
              <a:t>Réalités</a:t>
            </a:r>
            <a:endParaRPr lang="fr-FR" sz="3800" dirty="0" smtClean="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dirty="0" smtClean="0"/>
              <a:t>IGAS 2014 168R</a:t>
            </a:r>
            <a:endParaRPr lang="fr-FR" dirty="0"/>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44</a:t>
            </a:fld>
            <a:endParaRPr lang="fr-FR"/>
          </a:p>
        </p:txBody>
      </p:sp>
      <p:sp>
        <p:nvSpPr>
          <p:cNvPr id="8" name="ZoneTexte 7"/>
          <p:cNvSpPr txBox="1"/>
          <p:nvPr/>
        </p:nvSpPr>
        <p:spPr>
          <a:xfrm>
            <a:off x="6282817" y="4820565"/>
            <a:ext cx="184666" cy="369332"/>
          </a:xfrm>
          <a:prstGeom prst="rect">
            <a:avLst/>
          </a:prstGeom>
          <a:noFill/>
        </p:spPr>
        <p:txBody>
          <a:bodyPr wrap="none" rtlCol="0">
            <a:spAutoFit/>
          </a:bodyPr>
          <a:lstStyle/>
          <a:p>
            <a:endParaRPr lang="fr-FR" dirty="0"/>
          </a:p>
        </p:txBody>
      </p:sp>
      <p:pic>
        <p:nvPicPr>
          <p:cNvPr id="9" name="Image 8"/>
          <p:cNvPicPr/>
          <p:nvPr/>
        </p:nvPicPr>
        <p:blipFill>
          <a:blip r:embed="rId3" cstate="print"/>
          <a:srcRect/>
          <a:stretch>
            <a:fillRect/>
          </a:stretch>
        </p:blipFill>
        <p:spPr bwMode="auto">
          <a:xfrm>
            <a:off x="1712622" y="2857700"/>
            <a:ext cx="6138494" cy="3498650"/>
          </a:xfrm>
          <a:prstGeom prst="rect">
            <a:avLst/>
          </a:prstGeom>
          <a:noFill/>
          <a:ln w="9525">
            <a:noFill/>
            <a:miter lim="800000"/>
            <a:headEnd/>
            <a:tailEnd/>
          </a:ln>
          <a:effectLst/>
        </p:spPr>
      </p:pic>
    </p:spTree>
    <p:extLst>
      <p:ext uri="{BB962C8B-B14F-4D97-AF65-F5344CB8AC3E}">
        <p14:creationId xmlns:p14="http://schemas.microsoft.com/office/powerpoint/2010/main" xmlns="" val="10535887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a:xfrm>
            <a:off x="0" y="962427"/>
            <a:ext cx="9144000" cy="1470025"/>
          </a:xfrm>
        </p:spPr>
        <p:txBody>
          <a:bodyPr>
            <a:normAutofit/>
          </a:bodyPr>
          <a:lstStyle/>
          <a:p>
            <a:r>
              <a:rPr lang="fr-FR" dirty="0">
                <a:solidFill>
                  <a:srgbClr val="1F497D"/>
                </a:solidFill>
              </a:rPr>
              <a:t>La réorganisation de l’offre en matière de </a:t>
            </a:r>
            <a:r>
              <a:rPr lang="fr-FR" dirty="0" smtClean="0">
                <a:solidFill>
                  <a:srgbClr val="1F497D"/>
                </a:solidFill>
              </a:rPr>
              <a:t>nutrition parentérale pédiatrique</a:t>
            </a:r>
            <a:endParaRPr lang="fr-FR" dirty="0"/>
          </a:p>
        </p:txBody>
      </p:sp>
      <p:sp>
        <p:nvSpPr>
          <p:cNvPr id="8" name="Sous-titre 7"/>
          <p:cNvSpPr>
            <a:spLocks noGrp="1"/>
          </p:cNvSpPr>
          <p:nvPr>
            <p:ph type="subTitle" idx="1"/>
          </p:nvPr>
        </p:nvSpPr>
        <p:spPr>
          <a:xfrm>
            <a:off x="1371600" y="3443593"/>
            <a:ext cx="6400800" cy="1752600"/>
          </a:xfrm>
        </p:spPr>
        <p:txBody>
          <a:bodyPr>
            <a:normAutofit/>
          </a:bodyPr>
          <a:lstStyle/>
          <a:p>
            <a:r>
              <a:rPr lang="fr-FR" sz="2800" dirty="0" smtClean="0">
                <a:solidFill>
                  <a:srgbClr val="1F497D"/>
                </a:solidFill>
              </a:rPr>
              <a:t>La réalité des prescriptions et des préparations</a:t>
            </a:r>
          </a:p>
          <a:p>
            <a:r>
              <a:rPr lang="fr-FR" sz="2800" dirty="0" smtClean="0">
                <a:solidFill>
                  <a:srgbClr val="1F497D"/>
                </a:solidFill>
              </a:rPr>
              <a:t>Les recommandations de la mission</a:t>
            </a:r>
            <a:endParaRPr lang="fr-FR" sz="2800" dirty="0">
              <a:solidFill>
                <a:srgbClr val="1F497D"/>
              </a:solidFill>
            </a:endParaRPr>
          </a:p>
        </p:txBody>
      </p:sp>
      <p:sp>
        <p:nvSpPr>
          <p:cNvPr id="4" name="Espace réservé de la date 3"/>
          <p:cNvSpPr>
            <a:spLocks noGrp="1"/>
          </p:cNvSpPr>
          <p:nvPr>
            <p:ph type="dt" sz="half" idx="10"/>
          </p:nvPr>
        </p:nvSpPr>
        <p:spPr/>
        <p:txBody>
          <a:bodyPr/>
          <a:lstStyle/>
          <a:p>
            <a:r>
              <a:rPr lang="fr-FR" dirty="0" smtClean="0"/>
              <a:t>Janvier 2015</a:t>
            </a:r>
            <a:endParaRPr lang="fr-FR" dirty="0"/>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45</a:t>
            </a:fld>
            <a:endParaRPr lang="fr-FR"/>
          </a:p>
        </p:txBody>
      </p:sp>
    </p:spTree>
    <p:extLst>
      <p:ext uri="{BB962C8B-B14F-4D97-AF65-F5344CB8AC3E}">
        <p14:creationId xmlns:p14="http://schemas.microsoft.com/office/powerpoint/2010/main" xmlns="" val="3874706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0"/>
            <a:r>
              <a:rPr lang="fr-FR" sz="3600" dirty="0" smtClean="0">
                <a:solidFill>
                  <a:srgbClr val="1F497D"/>
                </a:solidFill>
              </a:rPr>
              <a:t/>
            </a:r>
            <a:br>
              <a:rPr lang="fr-FR" sz="3600" dirty="0" smtClean="0">
                <a:solidFill>
                  <a:srgbClr val="1F497D"/>
                </a:solidFill>
              </a:rPr>
            </a:br>
            <a:r>
              <a:rPr lang="fr-FR" sz="3600" dirty="0">
                <a:solidFill>
                  <a:srgbClr val="1F497D"/>
                </a:solidFill>
              </a:rPr>
              <a:t>La réorganisation de l’offre en matière de NP</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Autofit/>
          </a:bodyPr>
          <a:lstStyle/>
          <a:p>
            <a:pPr marL="0" lvl="0" indent="0" algn="ctr">
              <a:buNone/>
            </a:pPr>
            <a:r>
              <a:rPr lang="fr-FR" sz="2000" dirty="0" smtClean="0">
                <a:solidFill>
                  <a:srgbClr val="1F497D"/>
                </a:solidFill>
              </a:rPr>
              <a:t>Des disparités territoriales pour la prescription </a:t>
            </a:r>
            <a:r>
              <a:rPr lang="fr-FR" sz="2000" dirty="0">
                <a:solidFill>
                  <a:srgbClr val="1F497D"/>
                </a:solidFill>
              </a:rPr>
              <a:t>par type de </a:t>
            </a:r>
            <a:r>
              <a:rPr lang="fr-FR" sz="2000" dirty="0" smtClean="0">
                <a:solidFill>
                  <a:srgbClr val="1F497D"/>
                </a:solidFill>
              </a:rPr>
              <a:t>formule</a:t>
            </a:r>
            <a:endParaRPr lang="fr-FR" sz="2000" dirty="0">
              <a:solidFill>
                <a:srgbClr val="1F497D"/>
              </a:solidFill>
            </a:endParaRP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46</a:t>
            </a:fld>
            <a:endParaRPr lang="fr-FR"/>
          </a:p>
        </p:txBody>
      </p:sp>
      <p:pic>
        <p:nvPicPr>
          <p:cNvPr id="7" name="Image 6" descr="D:\avanneste\Mes documents\5. Chambéry\10. enquête\cartos\cartes pour rapport\carte 1.png"/>
          <p:cNvPicPr/>
          <p:nvPr/>
        </p:nvPicPr>
        <p:blipFill>
          <a:blip r:embed="rId2" cstate="print"/>
          <a:srcRect/>
          <a:stretch>
            <a:fillRect/>
          </a:stretch>
        </p:blipFill>
        <p:spPr bwMode="auto">
          <a:xfrm>
            <a:off x="1611135" y="2164867"/>
            <a:ext cx="5970580" cy="4118225"/>
          </a:xfrm>
          <a:prstGeom prst="rect">
            <a:avLst/>
          </a:prstGeom>
          <a:noFill/>
          <a:ln w="9525">
            <a:noFill/>
            <a:miter lim="800000"/>
            <a:headEnd/>
            <a:tailEnd/>
          </a:ln>
        </p:spPr>
      </p:pic>
    </p:spTree>
    <p:extLst>
      <p:ext uri="{BB962C8B-B14F-4D97-AF65-F5344CB8AC3E}">
        <p14:creationId xmlns:p14="http://schemas.microsoft.com/office/powerpoint/2010/main" xmlns="" val="3340554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0"/>
            <a:r>
              <a:rPr lang="fr-FR" sz="3600" dirty="0" smtClean="0">
                <a:solidFill>
                  <a:srgbClr val="1F497D"/>
                </a:solidFill>
              </a:rPr>
              <a:t/>
            </a:r>
            <a:br>
              <a:rPr lang="fr-FR" sz="3600" dirty="0" smtClean="0">
                <a:solidFill>
                  <a:srgbClr val="1F497D"/>
                </a:solidFill>
              </a:rPr>
            </a:br>
            <a:r>
              <a:rPr lang="fr-FR" sz="3600" dirty="0" smtClean="0">
                <a:solidFill>
                  <a:srgbClr val="1F497D"/>
                </a:solidFill>
              </a:rPr>
              <a:t>La </a:t>
            </a:r>
            <a:r>
              <a:rPr lang="fr-FR" sz="3600" dirty="0">
                <a:solidFill>
                  <a:srgbClr val="1F497D"/>
                </a:solidFill>
              </a:rPr>
              <a:t>réorganisation de l’offre </a:t>
            </a:r>
            <a:r>
              <a:rPr lang="fr-FR" sz="3600" dirty="0" smtClean="0">
                <a:solidFill>
                  <a:srgbClr val="1F497D"/>
                </a:solidFill>
              </a:rPr>
              <a:t>en </a:t>
            </a:r>
            <a:r>
              <a:rPr lang="fr-FR" sz="3600" dirty="0">
                <a:solidFill>
                  <a:srgbClr val="1F497D"/>
                </a:solidFill>
              </a:rPr>
              <a:t>matière </a:t>
            </a:r>
            <a:r>
              <a:rPr lang="fr-FR" sz="3600" dirty="0" smtClean="0">
                <a:solidFill>
                  <a:srgbClr val="1F497D"/>
                </a:solidFill>
              </a:rPr>
              <a:t>de NP</a:t>
            </a:r>
            <a:r>
              <a:rPr lang="fr-FR" sz="3600" dirty="0">
                <a:solidFill>
                  <a:srgbClr val="1F497D"/>
                </a:solidFill>
              </a:rPr>
              <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Autofit/>
          </a:bodyPr>
          <a:lstStyle/>
          <a:p>
            <a:pPr marL="0" lvl="0" indent="0" algn="ctr">
              <a:buNone/>
            </a:pPr>
            <a:r>
              <a:rPr lang="fr-FR" sz="2000" dirty="0"/>
              <a:t> </a:t>
            </a:r>
            <a:r>
              <a:rPr lang="fr-FR" sz="2000" dirty="0">
                <a:solidFill>
                  <a:srgbClr val="1F497D"/>
                </a:solidFill>
              </a:rPr>
              <a:t>Répartition des poches prescrites par type de fabrication par région </a:t>
            </a:r>
            <a:endParaRPr lang="fr-FR" sz="2000" dirty="0" smtClean="0">
              <a:solidFill>
                <a:srgbClr val="1F497D"/>
              </a:solidFill>
            </a:endParaRPr>
          </a:p>
          <a:p>
            <a:pPr marL="0" lvl="0" indent="0" algn="ctr">
              <a:buNone/>
            </a:pPr>
            <a:endParaRPr lang="fr-FR" sz="2000" dirty="0"/>
          </a:p>
          <a:p>
            <a:pPr marL="0" lvl="0" indent="0" algn="ctr">
              <a:buNone/>
            </a:pPr>
            <a:endParaRPr lang="fr-FR" sz="2000" dirty="0" smtClean="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47</a:t>
            </a:fld>
            <a:endParaRPr lang="fr-FR"/>
          </a:p>
        </p:txBody>
      </p:sp>
      <p:pic>
        <p:nvPicPr>
          <p:cNvPr id="8" name="Image 7"/>
          <p:cNvPicPr>
            <a:picLocks noChangeAspect="1"/>
          </p:cNvPicPr>
          <p:nvPr/>
        </p:nvPicPr>
        <p:blipFill>
          <a:blip r:embed="rId2"/>
          <a:stretch>
            <a:fillRect/>
          </a:stretch>
        </p:blipFill>
        <p:spPr>
          <a:xfrm>
            <a:off x="1885806" y="2251521"/>
            <a:ext cx="5686287" cy="3845775"/>
          </a:xfrm>
          <a:prstGeom prst="rect">
            <a:avLst/>
          </a:prstGeom>
        </p:spPr>
      </p:pic>
    </p:spTree>
    <p:extLst>
      <p:ext uri="{BB962C8B-B14F-4D97-AF65-F5344CB8AC3E}">
        <p14:creationId xmlns:p14="http://schemas.microsoft.com/office/powerpoint/2010/main" xmlns="" val="22797753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0"/>
            <a:r>
              <a:rPr lang="fr-FR" sz="3600" dirty="0" smtClean="0">
                <a:solidFill>
                  <a:srgbClr val="1F497D"/>
                </a:solidFill>
              </a:rPr>
              <a:t/>
            </a:r>
            <a:br>
              <a:rPr lang="fr-FR" sz="3600" dirty="0" smtClean="0">
                <a:solidFill>
                  <a:srgbClr val="1F497D"/>
                </a:solidFill>
              </a:rPr>
            </a:br>
            <a:r>
              <a:rPr lang="fr-FR" sz="3600" dirty="0">
                <a:solidFill>
                  <a:srgbClr val="1F497D"/>
                </a:solidFill>
              </a:rPr>
              <a:t>La réorganisation de l’offre en matière de NP</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a:xfrm>
            <a:off x="1010254" y="1549124"/>
            <a:ext cx="7676546" cy="3624472"/>
          </a:xfrm>
        </p:spPr>
        <p:txBody>
          <a:bodyPr>
            <a:noAutofit/>
          </a:bodyPr>
          <a:lstStyle/>
          <a:p>
            <a:pPr marL="0" lvl="0" indent="0" algn="ctr" fontAlgn="base">
              <a:buNone/>
            </a:pPr>
            <a:r>
              <a:rPr lang="fr-FR" sz="2000" dirty="0"/>
              <a:t> </a:t>
            </a:r>
            <a:r>
              <a:rPr lang="fr-FR" sz="2000" dirty="0">
                <a:solidFill>
                  <a:srgbClr val="1F497D"/>
                </a:solidFill>
              </a:rPr>
              <a:t>Répartition des prescriptions à la carte ou en formule standardisée en regard des sites et capacité de préparation de NP pédiatrique des PUI</a:t>
            </a:r>
          </a:p>
          <a:p>
            <a:pPr marL="0" lvl="0" indent="0" algn="ctr">
              <a:buNone/>
            </a:pPr>
            <a:endParaRPr lang="fr-FR" sz="2000" dirty="0"/>
          </a:p>
          <a:p>
            <a:pPr marL="0" lvl="0" indent="0" algn="ctr">
              <a:buNone/>
            </a:pPr>
            <a:endParaRPr lang="fr-FR" sz="2000" dirty="0" smtClean="0"/>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48</a:t>
            </a:fld>
            <a:endParaRPr lang="fr-FR"/>
          </a:p>
        </p:txBody>
      </p:sp>
      <p:pic>
        <p:nvPicPr>
          <p:cNvPr id="7" name="Image 6"/>
          <p:cNvPicPr>
            <a:picLocks noChangeAspect="1"/>
          </p:cNvPicPr>
          <p:nvPr/>
        </p:nvPicPr>
        <p:blipFill>
          <a:blip r:embed="rId2"/>
          <a:stretch>
            <a:fillRect/>
          </a:stretch>
        </p:blipFill>
        <p:spPr>
          <a:xfrm>
            <a:off x="1905050" y="2594257"/>
            <a:ext cx="5321652" cy="3762093"/>
          </a:xfrm>
          <a:prstGeom prst="rect">
            <a:avLst/>
          </a:prstGeom>
        </p:spPr>
      </p:pic>
    </p:spTree>
    <p:extLst>
      <p:ext uri="{BB962C8B-B14F-4D97-AF65-F5344CB8AC3E}">
        <p14:creationId xmlns:p14="http://schemas.microsoft.com/office/powerpoint/2010/main" xmlns="" val="13082846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pPr lvl="0"/>
            <a:r>
              <a:rPr lang="fr-FR" sz="3600" dirty="0" smtClean="0">
                <a:solidFill>
                  <a:srgbClr val="1F497D"/>
                </a:solidFill>
              </a:rPr>
              <a:t/>
            </a:r>
            <a:br>
              <a:rPr lang="fr-FR" sz="3600" dirty="0" smtClean="0">
                <a:solidFill>
                  <a:srgbClr val="1F497D"/>
                </a:solidFill>
              </a:rPr>
            </a:br>
            <a:r>
              <a:rPr lang="fr-FR" sz="3600" dirty="0">
                <a:solidFill>
                  <a:srgbClr val="1F497D"/>
                </a:solidFill>
              </a:rPr>
              <a:t>La réorganisation de l’offre en matière de NP</a:t>
            </a:r>
            <a:br>
              <a:rPr lang="fr-FR" sz="3600" dirty="0">
                <a:solidFill>
                  <a:srgbClr val="1F497D"/>
                </a:solidFill>
              </a:rPr>
            </a:br>
            <a:endParaRPr lang="fr-FR" sz="3600" dirty="0">
              <a:solidFill>
                <a:srgbClr val="1F497D"/>
              </a:solidFill>
            </a:endParaRPr>
          </a:p>
        </p:txBody>
      </p:sp>
      <p:sp>
        <p:nvSpPr>
          <p:cNvPr id="3" name="Espace réservé du contenu 2"/>
          <p:cNvSpPr>
            <a:spLocks noGrp="1"/>
          </p:cNvSpPr>
          <p:nvPr>
            <p:ph idx="1"/>
          </p:nvPr>
        </p:nvSpPr>
        <p:spPr/>
        <p:txBody>
          <a:bodyPr>
            <a:normAutofit fontScale="92500" lnSpcReduction="20000"/>
          </a:bodyPr>
          <a:lstStyle/>
          <a:p>
            <a:pPr marL="0" indent="0" algn="ctr">
              <a:buNone/>
            </a:pPr>
            <a:endParaRPr lang="fr-FR" sz="2400" dirty="0" smtClean="0">
              <a:solidFill>
                <a:srgbClr val="1F497D"/>
              </a:solidFill>
            </a:endParaRPr>
          </a:p>
          <a:p>
            <a:pPr marL="0" indent="0" algn="ctr">
              <a:buNone/>
            </a:pPr>
            <a:r>
              <a:rPr lang="fr-FR" sz="2400" dirty="0" smtClean="0">
                <a:solidFill>
                  <a:srgbClr val="1F497D"/>
                </a:solidFill>
              </a:rPr>
              <a:t>La </a:t>
            </a:r>
            <a:r>
              <a:rPr lang="fr-FR" sz="2400" dirty="0">
                <a:solidFill>
                  <a:srgbClr val="1F497D"/>
                </a:solidFill>
              </a:rPr>
              <a:t>situation actuelle des unités de préparation en PUI appelle </a:t>
            </a:r>
            <a:r>
              <a:rPr lang="fr-FR" sz="2400" dirty="0" smtClean="0">
                <a:solidFill>
                  <a:srgbClr val="1F497D"/>
                </a:solidFill>
              </a:rPr>
              <a:t>à:</a:t>
            </a:r>
          </a:p>
          <a:p>
            <a:pPr marL="0" indent="0" algn="ctr">
              <a:buNone/>
            </a:pPr>
            <a:endParaRPr lang="fr-FR" sz="2400" dirty="0" smtClean="0">
              <a:solidFill>
                <a:srgbClr val="1F497D"/>
              </a:solidFill>
            </a:endParaRPr>
          </a:p>
          <a:p>
            <a:pPr lvl="1" algn="just"/>
            <a:r>
              <a:rPr lang="fr-FR" sz="2000" dirty="0">
                <a:solidFill>
                  <a:srgbClr val="1F497D"/>
                </a:solidFill>
              </a:rPr>
              <a:t>s</a:t>
            </a:r>
            <a:r>
              <a:rPr lang="fr-FR" sz="2000" dirty="0" smtClean="0">
                <a:solidFill>
                  <a:srgbClr val="1F497D"/>
                </a:solidFill>
              </a:rPr>
              <a:t>upprimer les préparations dans les services cliniques;</a:t>
            </a:r>
          </a:p>
          <a:p>
            <a:pPr lvl="1" algn="just"/>
            <a:r>
              <a:rPr lang="fr-FR" sz="2000" dirty="0">
                <a:solidFill>
                  <a:srgbClr val="1F497D"/>
                </a:solidFill>
              </a:rPr>
              <a:t>i</a:t>
            </a:r>
            <a:r>
              <a:rPr lang="fr-FR" sz="2000" dirty="0" smtClean="0">
                <a:solidFill>
                  <a:srgbClr val="1F497D"/>
                </a:solidFill>
              </a:rPr>
              <a:t>nscrire </a:t>
            </a:r>
            <a:r>
              <a:rPr lang="fr-FR" sz="2000" dirty="0">
                <a:solidFill>
                  <a:srgbClr val="1F497D"/>
                </a:solidFill>
              </a:rPr>
              <a:t>au formulaire national de la pharmacopée française les préparations standardisées de NP après définition d’un nombre limité de </a:t>
            </a:r>
            <a:r>
              <a:rPr lang="fr-FR" sz="2000" dirty="0" smtClean="0">
                <a:solidFill>
                  <a:srgbClr val="1F497D"/>
                </a:solidFill>
              </a:rPr>
              <a:t>formules; </a:t>
            </a:r>
            <a:endParaRPr lang="fr-FR" sz="2000" dirty="0">
              <a:solidFill>
                <a:srgbClr val="1F497D"/>
              </a:solidFill>
            </a:endParaRPr>
          </a:p>
          <a:p>
            <a:pPr lvl="1" algn="just"/>
            <a:r>
              <a:rPr lang="fr-FR" sz="2000" dirty="0">
                <a:solidFill>
                  <a:srgbClr val="1F497D"/>
                </a:solidFill>
              </a:rPr>
              <a:t>assurer un approvisionnement à la carte lorsque cela est nécessaire notamment en réanimation néonatale, avec une distance entre le lieu de production et le lieu d’administration compatible avec un délai entre prescription et branchement de la poche d’environ 8 heures ;</a:t>
            </a:r>
          </a:p>
          <a:p>
            <a:pPr lvl="1" algn="just"/>
            <a:r>
              <a:rPr lang="fr-FR" sz="2000" dirty="0">
                <a:solidFill>
                  <a:srgbClr val="1F497D"/>
                </a:solidFill>
              </a:rPr>
              <a:t>éviter dans les régions, toute situation monopolistique d’approvisionnement en préparation de NP par une seule PUI ou le seul façonnier, pour des raisons de santé publique ;</a:t>
            </a:r>
          </a:p>
          <a:p>
            <a:pPr lvl="1" algn="just"/>
            <a:r>
              <a:rPr lang="fr-FR" sz="2000" dirty="0">
                <a:solidFill>
                  <a:srgbClr val="1F497D"/>
                </a:solidFill>
              </a:rPr>
              <a:t>disposer d’unités de préparation ayant un niveau de production suffisant pour garantir la qualité requise.</a:t>
            </a:r>
          </a:p>
        </p:txBody>
      </p:sp>
      <p:sp>
        <p:nvSpPr>
          <p:cNvPr id="4" name="Espace réservé de la date 3"/>
          <p:cNvSpPr>
            <a:spLocks noGrp="1"/>
          </p:cNvSpPr>
          <p:nvPr>
            <p:ph type="dt" sz="half" idx="10"/>
          </p:nvPr>
        </p:nvSpPr>
        <p:spPr/>
        <p:txBody>
          <a:bodyPr/>
          <a:lstStyle/>
          <a:p>
            <a:r>
              <a:rPr lang="fr-FR" smtClean="0"/>
              <a:t>Janvier 2015</a:t>
            </a:r>
            <a:endParaRPr lang="fr-FR"/>
          </a:p>
        </p:txBody>
      </p:sp>
      <p:sp>
        <p:nvSpPr>
          <p:cNvPr id="5" name="Espace réservé du pied de page 4"/>
          <p:cNvSpPr>
            <a:spLocks noGrp="1"/>
          </p:cNvSpPr>
          <p:nvPr>
            <p:ph type="ftr" sz="quarter" idx="11"/>
          </p:nvPr>
        </p:nvSpPr>
        <p:spPr/>
        <p:txBody>
          <a:bodyPr/>
          <a:lstStyle/>
          <a:p>
            <a:r>
              <a:rPr lang="fr-FR" smtClean="0"/>
              <a:t>IGAS 2014 168R</a:t>
            </a:r>
            <a:endParaRPr lang="fr-FR"/>
          </a:p>
        </p:txBody>
      </p:sp>
      <p:sp>
        <p:nvSpPr>
          <p:cNvPr id="6" name="Espace réservé du numéro de diapositive 5"/>
          <p:cNvSpPr>
            <a:spLocks noGrp="1"/>
          </p:cNvSpPr>
          <p:nvPr>
            <p:ph type="sldNum" sz="quarter" idx="12"/>
          </p:nvPr>
        </p:nvSpPr>
        <p:spPr/>
        <p:txBody>
          <a:bodyPr/>
          <a:lstStyle/>
          <a:p>
            <a:fld id="{18A4A625-DC45-1C49-88AA-78E31BAE918C}" type="slidenum">
              <a:rPr lang="fr-FR" smtClean="0"/>
              <a:pPr/>
              <a:t>49</a:t>
            </a:fld>
            <a:endParaRPr lang="fr-FR"/>
          </a:p>
        </p:txBody>
      </p:sp>
    </p:spTree>
    <p:extLst>
      <p:ext uri="{BB962C8B-B14F-4D97-AF65-F5344CB8AC3E}">
        <p14:creationId xmlns:p14="http://schemas.microsoft.com/office/powerpoint/2010/main" xmlns="" val="2404674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484</TotalTime>
  <Words>2989</Words>
  <Application>Microsoft Office PowerPoint</Application>
  <PresentationFormat>Affichage à l'écran (4:3)</PresentationFormat>
  <Paragraphs>521</Paragraphs>
  <Slides>49</Slides>
  <Notes>23</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49</vt:i4>
      </vt:variant>
    </vt:vector>
  </HeadingPairs>
  <TitlesOfParts>
    <vt:vector size="51" baseType="lpstr">
      <vt:lpstr>Thème Office</vt:lpstr>
      <vt:lpstr>Document</vt:lpstr>
      <vt:lpstr>Evaluation des pratiques professionnelles  en matière de  nutrition parentérale pédiatrique ___________________ </vt:lpstr>
      <vt:lpstr>Evaluation des pratiques professionnelles  en matière de  nutrition parentérale pédiatrique </vt:lpstr>
      <vt:lpstr>La lettre de mission ministérielle</vt:lpstr>
      <vt:lpstr>Méthodes d’investigation</vt:lpstr>
      <vt:lpstr>Méthodes d’investigation</vt:lpstr>
      <vt:lpstr>L’enquête auprès des établissements </vt:lpstr>
      <vt:lpstr>Diapositive 7</vt:lpstr>
      <vt:lpstr>Diapositive 8</vt:lpstr>
      <vt:lpstr>Les pratiques cliniques </vt:lpstr>
      <vt:lpstr>Une hétérogénéité des prescriptions médicales </vt:lpstr>
      <vt:lpstr>Une hétérogénéité des prescriptions médicales </vt:lpstr>
      <vt:lpstr>Une hétérogénéité des prescriptions médicales </vt:lpstr>
      <vt:lpstr>Une hétérogénéité des prescriptions médicales </vt:lpstr>
      <vt:lpstr>Une hétérogénéité des prescriptions médicales </vt:lpstr>
      <vt:lpstr>Des modalités de prescription à risque </vt:lpstr>
      <vt:lpstr>Des modalités de prescription à risque</vt:lpstr>
      <vt:lpstr>Approche globale du risque  « Qualité et Sécurité »  dans le processus de prescription </vt:lpstr>
      <vt:lpstr>Approche globale du risque  « Qualité et Sécurité »  dans le processus de prescription </vt:lpstr>
      <vt:lpstr>L’administration des poches de nutrition parentérale : une étape à risque  </vt:lpstr>
      <vt:lpstr>L’administration des poches de nutrition parentérale : une étape à risque  </vt:lpstr>
      <vt:lpstr>L’administration des poches de nutrition parentérale : une étape à risque  </vt:lpstr>
      <vt:lpstr>Les pratiques pharmaceutiques</vt:lpstr>
      <vt:lpstr>Réglementation applicable pour les préparations </vt:lpstr>
      <vt:lpstr>Réglementation applicable pour les préparations </vt:lpstr>
      <vt:lpstr>Des modes de préparation hétéroclites </vt:lpstr>
      <vt:lpstr>Des modes de préparation hétéroclites </vt:lpstr>
      <vt:lpstr>Des modes de préparation hétéroclites </vt:lpstr>
      <vt:lpstr>Des modes de préparation hétéroclites </vt:lpstr>
      <vt:lpstr>Des modes de préparation hétéroclites </vt:lpstr>
      <vt:lpstr>Des modes de préparation hétéroclites </vt:lpstr>
      <vt:lpstr>Des modes de préparation hétéroclites </vt:lpstr>
      <vt:lpstr>Des modes de préparation hétéroclites </vt:lpstr>
      <vt:lpstr>Des modes de préparation hétéroclites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 Le rôle déterminant du pharmacien de l’établissement </vt:lpstr>
      <vt:lpstr>La réorganisation de l’offre en matière de nutrition parentérale pédiatrique</vt:lpstr>
      <vt:lpstr> La réorganisation de l’offre en matière de NP </vt:lpstr>
      <vt:lpstr> La réorganisation de l’offre en matière de NP </vt:lpstr>
      <vt:lpstr> La réorganisation de l’offre en matière de NP </vt:lpstr>
      <vt:lpstr> La réorganisation de l’offre en matière de NP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des pratiques professionnelles en matière de nutrition parentérale pédiatrique</dc:title>
  <dc:creator>Roland CECCHI-TENERINI</dc:creator>
  <cp:lastModifiedBy>*</cp:lastModifiedBy>
  <cp:revision>45</cp:revision>
  <cp:lastPrinted>2015-05-18T06:43:47Z</cp:lastPrinted>
  <dcterms:created xsi:type="dcterms:W3CDTF">2015-05-17T14:06:40Z</dcterms:created>
  <dcterms:modified xsi:type="dcterms:W3CDTF">2015-08-20T13:42:57Z</dcterms:modified>
</cp:coreProperties>
</file>