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8"/>
  </p:notesMasterIdLst>
  <p:handoutMasterIdLst>
    <p:handoutMasterId r:id="rId19"/>
  </p:handoutMasterIdLst>
  <p:sldIdLst>
    <p:sldId id="256" r:id="rId6"/>
    <p:sldId id="285" r:id="rId7"/>
    <p:sldId id="276" r:id="rId8"/>
    <p:sldId id="266" r:id="rId9"/>
    <p:sldId id="284" r:id="rId10"/>
    <p:sldId id="278" r:id="rId11"/>
    <p:sldId id="279" r:id="rId12"/>
    <p:sldId id="282" r:id="rId13"/>
    <p:sldId id="283" r:id="rId14"/>
    <p:sldId id="268" r:id="rId15"/>
    <p:sldId id="280" r:id="rId16"/>
    <p:sldId id="281" r:id="rId17"/>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4166"/>
    <a:srgbClr val="DC2C84"/>
    <a:srgbClr val="DD2F86"/>
    <a:srgbClr val="D834AD"/>
    <a:srgbClr val="EBF1DE"/>
    <a:srgbClr val="C4E6D2"/>
    <a:srgbClr val="C6DEC0"/>
    <a:srgbClr val="01A87A"/>
    <a:srgbClr val="7A003C"/>
    <a:srgbClr val="FDC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294" y="-162"/>
      </p:cViewPr>
      <p:guideLst>
        <p:guide orient="horz" pos="2160"/>
        <p:guide pos="2880"/>
      </p:guideLst>
    </p:cSldViewPr>
  </p:slideViewPr>
  <p:notesTextViewPr>
    <p:cViewPr>
      <p:scale>
        <a:sx n="100" d="100"/>
        <a:sy n="100" d="100"/>
      </p:scale>
      <p:origin x="0" y="0"/>
    </p:cViewPr>
  </p:notesTextViewPr>
  <p:notesViewPr>
    <p:cSldViewPr>
      <p:cViewPr varScale="1">
        <p:scale>
          <a:sx n="89" d="100"/>
          <a:sy n="89" d="100"/>
        </p:scale>
        <p:origin x="-3126" y="-10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4" y="0"/>
            <a:ext cx="2945659" cy="496332"/>
          </a:xfrm>
          <a:prstGeom prst="rect">
            <a:avLst/>
          </a:prstGeom>
        </p:spPr>
        <p:txBody>
          <a:bodyPr vert="horz" lIns="91440" tIns="45720" rIns="91440" bIns="45720" rtlCol="0"/>
          <a:lstStyle>
            <a:lvl1pPr algn="r">
              <a:defRPr sz="1200"/>
            </a:lvl1pPr>
          </a:lstStyle>
          <a:p>
            <a:fld id="{95976186-90A7-4D8D-8CD2-4C5E2378CAF3}" type="datetimeFigureOut">
              <a:rPr lang="fr-FR" smtClean="0"/>
              <a:pPr/>
              <a:t>16/08/2018</a:t>
            </a:fld>
            <a:endParaRPr lang="fr-FR"/>
          </a:p>
        </p:txBody>
      </p:sp>
      <p:sp>
        <p:nvSpPr>
          <p:cNvPr id="4" name="Espace réservé du pied de page 3"/>
          <p:cNvSpPr>
            <a:spLocks noGrp="1"/>
          </p:cNvSpPr>
          <p:nvPr>
            <p:ph type="ftr" sz="quarter" idx="2"/>
          </p:nvPr>
        </p:nvSpPr>
        <p:spPr>
          <a:xfrm>
            <a:off x="1"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4" y="9428583"/>
            <a:ext cx="2945659" cy="496332"/>
          </a:xfrm>
          <a:prstGeom prst="rect">
            <a:avLst/>
          </a:prstGeom>
        </p:spPr>
        <p:txBody>
          <a:bodyPr vert="horz" lIns="91440" tIns="45720" rIns="91440" bIns="45720" rtlCol="0" anchor="b"/>
          <a:lstStyle>
            <a:lvl1pPr algn="r">
              <a:defRPr sz="1200"/>
            </a:lvl1pPr>
          </a:lstStyle>
          <a:p>
            <a:fld id="{D801E4C6-9A65-4782-9C5C-52895DDFBACE}" type="slidenum">
              <a:rPr lang="fr-FR" smtClean="0"/>
              <a:pPr/>
              <a:t>‹N°›</a:t>
            </a:fld>
            <a:endParaRPr lang="fr-FR"/>
          </a:p>
        </p:txBody>
      </p:sp>
    </p:spTree>
    <p:extLst>
      <p:ext uri="{BB962C8B-B14F-4D97-AF65-F5344CB8AC3E}">
        <p14:creationId xmlns:p14="http://schemas.microsoft.com/office/powerpoint/2010/main" val="25592812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946400" cy="496889"/>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9" y="1"/>
            <a:ext cx="2946400" cy="496889"/>
          </a:xfrm>
          <a:prstGeom prst="rect">
            <a:avLst/>
          </a:prstGeom>
        </p:spPr>
        <p:txBody>
          <a:bodyPr vert="horz" lIns="91440" tIns="45720" rIns="91440" bIns="45720" rtlCol="0"/>
          <a:lstStyle>
            <a:lvl1pPr algn="r">
              <a:defRPr sz="1200"/>
            </a:lvl1pPr>
          </a:lstStyle>
          <a:p>
            <a:fld id="{D1148AD3-E7AA-49F4-9941-52A35F0D5A30}" type="datetimeFigureOut">
              <a:rPr lang="fr-FR" smtClean="0"/>
              <a:t>16/08/2018</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1" y="4714876"/>
            <a:ext cx="5438775" cy="4467225"/>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164"/>
            <a:ext cx="2946400" cy="4968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9" y="9428164"/>
            <a:ext cx="2946400" cy="496887"/>
          </a:xfrm>
          <a:prstGeom prst="rect">
            <a:avLst/>
          </a:prstGeom>
        </p:spPr>
        <p:txBody>
          <a:bodyPr vert="horz" lIns="91440" tIns="45720" rIns="91440" bIns="45720" rtlCol="0" anchor="b"/>
          <a:lstStyle>
            <a:lvl1pPr algn="r">
              <a:defRPr sz="1200"/>
            </a:lvl1pPr>
          </a:lstStyle>
          <a:p>
            <a:fld id="{005A6240-4562-46BE-A963-0C7696DB6811}" type="slidenum">
              <a:rPr lang="fr-FR" smtClean="0"/>
              <a:t>‹N°›</a:t>
            </a:fld>
            <a:endParaRPr lang="fr-FR"/>
          </a:p>
        </p:txBody>
      </p:sp>
    </p:spTree>
    <p:extLst>
      <p:ext uri="{BB962C8B-B14F-4D97-AF65-F5344CB8AC3E}">
        <p14:creationId xmlns:p14="http://schemas.microsoft.com/office/powerpoint/2010/main" val="2670869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05A6240-4562-46BE-A963-0C7696DB6811}" type="slidenum">
              <a:rPr lang="fr-FR" smtClean="0"/>
              <a:t>9</a:t>
            </a:fld>
            <a:endParaRPr lang="fr-FR"/>
          </a:p>
        </p:txBody>
      </p:sp>
    </p:spTree>
    <p:extLst>
      <p:ext uri="{BB962C8B-B14F-4D97-AF65-F5344CB8AC3E}">
        <p14:creationId xmlns:p14="http://schemas.microsoft.com/office/powerpoint/2010/main" val="23804852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F6F4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 name="Connecteur droit 3"/>
          <p:cNvCxnSpPr/>
          <p:nvPr userDrawn="1"/>
        </p:nvCxnSpPr>
        <p:spPr>
          <a:xfrm>
            <a:off x="0" y="1224000"/>
            <a:ext cx="2016336" cy="0"/>
          </a:xfrm>
          <a:prstGeom prst="line">
            <a:avLst/>
          </a:prstGeom>
          <a:ln w="50800">
            <a:solidFill>
              <a:srgbClr val="E10880"/>
            </a:solidFill>
          </a:ln>
        </p:spPr>
        <p:style>
          <a:lnRef idx="1">
            <a:schemeClr val="accent1"/>
          </a:lnRef>
          <a:fillRef idx="0">
            <a:schemeClr val="accent1"/>
          </a:fillRef>
          <a:effectRef idx="0">
            <a:schemeClr val="accent1"/>
          </a:effectRef>
          <a:fontRef idx="minor">
            <a:schemeClr val="tx1"/>
          </a:fontRef>
        </p:style>
      </p:cxnSp>
      <p:pic>
        <p:nvPicPr>
          <p:cNvPr id="16387" name="Picture 3" descr="D:\TRAVAIL AURELIEN\Identité visuelle DGOS\affaires_sociales_150.jpg"/>
          <p:cNvPicPr>
            <a:picLocks noChangeAspect="1" noChangeArrowheads="1"/>
          </p:cNvPicPr>
          <p:nvPr userDrawn="1"/>
        </p:nvPicPr>
        <p:blipFill>
          <a:blip r:embed="rId2" cstate="print"/>
          <a:srcRect/>
          <a:stretch>
            <a:fillRect/>
          </a:stretch>
        </p:blipFill>
        <p:spPr bwMode="auto">
          <a:xfrm>
            <a:off x="179512" y="188640"/>
            <a:ext cx="871132" cy="856800"/>
          </a:xfrm>
          <a:prstGeom prst="rect">
            <a:avLst/>
          </a:prstGeom>
          <a:noFill/>
        </p:spPr>
      </p:pic>
      <p:pic>
        <p:nvPicPr>
          <p:cNvPr id="16391" name="Picture 7" descr="D:\TRAVAIL AURELIEN\Identité visuelle DGOS\Powerpoint 2016\png\DGOS-ROUGE.png"/>
          <p:cNvPicPr>
            <a:picLocks noChangeAspect="1" noChangeArrowheads="1"/>
          </p:cNvPicPr>
          <p:nvPr userDrawn="1"/>
        </p:nvPicPr>
        <p:blipFill>
          <a:blip r:embed="rId3" cstate="print"/>
          <a:stretch>
            <a:fillRect/>
          </a:stretch>
        </p:blipFill>
        <p:spPr bwMode="auto">
          <a:xfrm>
            <a:off x="1116000" y="136800"/>
            <a:ext cx="1085850" cy="1085850"/>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Diapositive de titr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F6F4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 </a:t>
            </a:r>
            <a:endParaRPr lang="fr-FR" dirty="0"/>
          </a:p>
        </p:txBody>
      </p:sp>
      <p:pic>
        <p:nvPicPr>
          <p:cNvPr id="16387" name="Picture 3" descr="D:\TRAVAIL AURELIEN\Identité visuelle DGOS\affaires_sociales_150.jpg"/>
          <p:cNvPicPr>
            <a:picLocks noChangeAspect="1" noChangeArrowheads="1"/>
          </p:cNvPicPr>
          <p:nvPr userDrawn="1"/>
        </p:nvPicPr>
        <p:blipFill>
          <a:blip r:embed="rId2" cstate="print"/>
          <a:srcRect/>
          <a:stretch>
            <a:fillRect/>
          </a:stretch>
        </p:blipFill>
        <p:spPr bwMode="auto">
          <a:xfrm>
            <a:off x="179512" y="188640"/>
            <a:ext cx="871132" cy="856800"/>
          </a:xfrm>
          <a:prstGeom prst="rect">
            <a:avLst/>
          </a:prstGeom>
          <a:noFill/>
        </p:spPr>
      </p:pic>
      <p:pic>
        <p:nvPicPr>
          <p:cNvPr id="16391" name="Picture 7" descr="D:\TRAVAIL AURELIEN\Identité visuelle DGOS\Powerpoint 2016\png\DGOS-ROUGE.png"/>
          <p:cNvPicPr>
            <a:picLocks noChangeAspect="1" noChangeArrowheads="1"/>
          </p:cNvPicPr>
          <p:nvPr userDrawn="1"/>
        </p:nvPicPr>
        <p:blipFill>
          <a:blip r:embed="rId3" cstate="print"/>
          <a:stretch>
            <a:fillRect/>
          </a:stretch>
        </p:blipFill>
        <p:spPr bwMode="auto">
          <a:xfrm>
            <a:off x="1116000" y="136800"/>
            <a:ext cx="1085850" cy="1085850"/>
          </a:xfrm>
          <a:prstGeom prst="rect">
            <a:avLst/>
          </a:prstGeom>
          <a:noFill/>
        </p:spPr>
      </p:pic>
      <p:cxnSp>
        <p:nvCxnSpPr>
          <p:cNvPr id="17" name="Connecteur droit 16"/>
          <p:cNvCxnSpPr/>
          <p:nvPr userDrawn="1"/>
        </p:nvCxnSpPr>
        <p:spPr>
          <a:xfrm>
            <a:off x="0" y="1224000"/>
            <a:ext cx="2016336" cy="0"/>
          </a:xfrm>
          <a:prstGeom prst="line">
            <a:avLst/>
          </a:prstGeom>
          <a:ln w="50800">
            <a:solidFill>
              <a:srgbClr val="E1088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Diapositive de titr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CBE4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CC00"/>
              </a:solidFill>
            </a:endParaRPr>
          </a:p>
        </p:txBody>
      </p:sp>
      <p:pic>
        <p:nvPicPr>
          <p:cNvPr id="4" name="Picture 3" descr="D:\TRAVAIL AURELIEN\Identité visuelle DGOS\affaires_sociales_150.jpg"/>
          <p:cNvPicPr>
            <a:picLocks noChangeAspect="1" noChangeArrowheads="1"/>
          </p:cNvPicPr>
          <p:nvPr userDrawn="1"/>
        </p:nvPicPr>
        <p:blipFill>
          <a:blip r:embed="rId2" cstate="print"/>
          <a:srcRect/>
          <a:stretch>
            <a:fillRect/>
          </a:stretch>
        </p:blipFill>
        <p:spPr bwMode="auto">
          <a:xfrm>
            <a:off x="179512" y="188640"/>
            <a:ext cx="871132" cy="856800"/>
          </a:xfrm>
          <a:prstGeom prst="rect">
            <a:avLst/>
          </a:prstGeom>
          <a:noFill/>
        </p:spPr>
      </p:pic>
      <p:cxnSp>
        <p:nvCxnSpPr>
          <p:cNvPr id="11" name="Connecteur droit 10"/>
          <p:cNvCxnSpPr/>
          <p:nvPr userDrawn="1"/>
        </p:nvCxnSpPr>
        <p:spPr>
          <a:xfrm>
            <a:off x="0" y="1224000"/>
            <a:ext cx="2016000" cy="0"/>
          </a:xfrm>
          <a:prstGeom prst="line">
            <a:avLst/>
          </a:prstGeom>
          <a:ln w="50800">
            <a:solidFill>
              <a:srgbClr val="00827A"/>
            </a:solidFill>
          </a:ln>
        </p:spPr>
        <p:style>
          <a:lnRef idx="1">
            <a:schemeClr val="accent1"/>
          </a:lnRef>
          <a:fillRef idx="0">
            <a:schemeClr val="accent1"/>
          </a:fillRef>
          <a:effectRef idx="0">
            <a:schemeClr val="accent1"/>
          </a:effectRef>
          <a:fontRef idx="minor">
            <a:schemeClr val="tx1"/>
          </a:fontRef>
        </p:style>
      </p:cxnSp>
      <p:pic>
        <p:nvPicPr>
          <p:cNvPr id="12" name="Picture 7" descr="D:\TRAVAIL AURELIEN\Identité visuelle DGOS\Powerpoint 2016\png\DGOS-ROUGE.png"/>
          <p:cNvPicPr>
            <a:picLocks noChangeAspect="1" noChangeArrowheads="1"/>
          </p:cNvPicPr>
          <p:nvPr userDrawn="1"/>
        </p:nvPicPr>
        <p:blipFill>
          <a:blip r:embed="rId3" cstate="print"/>
          <a:stretch>
            <a:fillRect/>
          </a:stretch>
        </p:blipFill>
        <p:spPr bwMode="auto">
          <a:xfrm>
            <a:off x="1116000" y="136800"/>
            <a:ext cx="1085850" cy="1085850"/>
          </a:xfrm>
          <a:prstGeom prst="rect">
            <a:avLst/>
          </a:prstGeom>
          <a:noFill/>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Diapositive de titre">
    <p:spTree>
      <p:nvGrpSpPr>
        <p:cNvPr id="1" name=""/>
        <p:cNvGrpSpPr/>
        <p:nvPr/>
      </p:nvGrpSpPr>
      <p:grpSpPr>
        <a:xfrm>
          <a:off x="0" y="0"/>
          <a:ext cx="0" cy="0"/>
          <a:chOff x="0" y="0"/>
          <a:chExt cx="0" cy="0"/>
        </a:xfrm>
      </p:grpSpPr>
      <p:sp>
        <p:nvSpPr>
          <p:cNvPr id="13" name="Rectangle 12"/>
          <p:cNvSpPr/>
          <p:nvPr userDrawn="1"/>
        </p:nvSpPr>
        <p:spPr>
          <a:xfrm>
            <a:off x="0" y="0"/>
            <a:ext cx="9144000" cy="6858000"/>
          </a:xfrm>
          <a:prstGeom prst="rect">
            <a:avLst/>
          </a:prstGeom>
          <a:solidFill>
            <a:srgbClr val="CBE4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EB6E98"/>
              </a:solidFill>
            </a:endParaRPr>
          </a:p>
        </p:txBody>
      </p:sp>
      <p:pic>
        <p:nvPicPr>
          <p:cNvPr id="16387" name="Picture 3" descr="D:\TRAVAIL AURELIEN\Identité visuelle DGOS\affaires_sociales_150.jpg"/>
          <p:cNvPicPr>
            <a:picLocks noChangeAspect="1" noChangeArrowheads="1"/>
          </p:cNvPicPr>
          <p:nvPr userDrawn="1"/>
        </p:nvPicPr>
        <p:blipFill>
          <a:blip r:embed="rId2" cstate="print"/>
          <a:srcRect/>
          <a:stretch>
            <a:fillRect/>
          </a:stretch>
        </p:blipFill>
        <p:spPr bwMode="auto">
          <a:xfrm>
            <a:off x="179512" y="188640"/>
            <a:ext cx="871132" cy="856800"/>
          </a:xfrm>
          <a:prstGeom prst="rect">
            <a:avLst/>
          </a:prstGeom>
          <a:noFill/>
        </p:spPr>
      </p:pic>
      <p:sp>
        <p:nvSpPr>
          <p:cNvPr id="8" name="Rectangle 7"/>
          <p:cNvSpPr/>
          <p:nvPr userDrawn="1"/>
        </p:nvSpPr>
        <p:spPr>
          <a:xfrm>
            <a:off x="683568" y="2276872"/>
            <a:ext cx="2736304" cy="3384376"/>
          </a:xfrm>
          <a:prstGeom prst="rect">
            <a:avLst/>
          </a:prstGeom>
          <a:solidFill>
            <a:srgbClr val="01A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p:cNvSpPr txBox="1"/>
          <p:nvPr userDrawn="1"/>
        </p:nvSpPr>
        <p:spPr>
          <a:xfrm>
            <a:off x="827584" y="2492897"/>
            <a:ext cx="2448272" cy="369332"/>
          </a:xfrm>
          <a:prstGeom prst="rect">
            <a:avLst/>
          </a:prstGeom>
          <a:noFill/>
        </p:spPr>
        <p:txBody>
          <a:bodyPr wrap="square" rtlCol="0">
            <a:spAutoFit/>
          </a:bodyPr>
          <a:lstStyle/>
          <a:p>
            <a:r>
              <a:rPr lang="fr-FR" cap="all" dirty="0" smtClean="0">
                <a:solidFill>
                  <a:schemeClr val="bg1"/>
                </a:solidFill>
                <a:latin typeface="DIN Medium" pitchFamily="18" charset="0"/>
              </a:rPr>
              <a:t>titre</a:t>
            </a:r>
            <a:r>
              <a:rPr lang="fr-FR" cap="all" baseline="0" dirty="0" smtClean="0">
                <a:solidFill>
                  <a:schemeClr val="bg1"/>
                </a:solidFill>
                <a:latin typeface="DIN Medium" pitchFamily="18" charset="0"/>
              </a:rPr>
              <a:t> encart</a:t>
            </a:r>
            <a:endParaRPr lang="fr-FR" cap="all" dirty="0" smtClean="0">
              <a:solidFill>
                <a:schemeClr val="bg1"/>
              </a:solidFill>
              <a:latin typeface="DIN Medium" pitchFamily="18" charset="0"/>
            </a:endParaRPr>
          </a:p>
        </p:txBody>
      </p:sp>
      <p:sp>
        <p:nvSpPr>
          <p:cNvPr id="10" name="ZoneTexte 9"/>
          <p:cNvSpPr txBox="1"/>
          <p:nvPr userDrawn="1"/>
        </p:nvSpPr>
        <p:spPr>
          <a:xfrm>
            <a:off x="827584" y="2924944"/>
            <a:ext cx="2232248" cy="2308324"/>
          </a:xfrm>
          <a:prstGeom prst="rect">
            <a:avLst/>
          </a:prstGeom>
          <a:noFill/>
        </p:spPr>
        <p:txBody>
          <a:bodyPr wrap="square" rtlCol="0">
            <a:spAutoFit/>
          </a:bodyPr>
          <a:lstStyle/>
          <a:p>
            <a:r>
              <a:rPr lang="fr-FR" dirty="0" err="1" smtClean="0"/>
              <a:t>lorepsumEctiumqu</a:t>
            </a:r>
            <a:r>
              <a:rPr lang="fr-FR" dirty="0" smtClean="0"/>
              <a:t> </a:t>
            </a:r>
            <a:r>
              <a:rPr lang="fr-FR" dirty="0" err="1" smtClean="0"/>
              <a:t>iaturio</a:t>
            </a:r>
            <a:r>
              <a:rPr lang="fr-FR" dirty="0" smtClean="0"/>
              <a:t> </a:t>
            </a:r>
            <a:r>
              <a:rPr lang="fr-FR" dirty="0" err="1" smtClean="0"/>
              <a:t>recerferum</a:t>
            </a:r>
            <a:r>
              <a:rPr lang="fr-FR" dirty="0" smtClean="0"/>
              <a:t> </a:t>
            </a:r>
            <a:r>
              <a:rPr lang="fr-FR" dirty="0" err="1" smtClean="0"/>
              <a:t>aligenda</a:t>
            </a:r>
            <a:r>
              <a:rPr lang="fr-FR" dirty="0" smtClean="0"/>
              <a:t> </a:t>
            </a:r>
            <a:r>
              <a:rPr lang="fr-FR" dirty="0" err="1" smtClean="0"/>
              <a:t>sitibus</a:t>
            </a:r>
            <a:r>
              <a:rPr lang="fr-FR" dirty="0" smtClean="0"/>
              <a:t> </a:t>
            </a:r>
            <a:r>
              <a:rPr lang="fr-FR" dirty="0" err="1" smtClean="0"/>
              <a:t>ipsunt</a:t>
            </a:r>
            <a:r>
              <a:rPr lang="fr-FR" dirty="0" smtClean="0"/>
              <a:t> </a:t>
            </a:r>
            <a:r>
              <a:rPr lang="fr-FR" dirty="0" err="1" smtClean="0"/>
              <a:t>ius</a:t>
            </a:r>
            <a:r>
              <a:rPr lang="fr-FR" dirty="0" smtClean="0"/>
              <a:t> </a:t>
            </a:r>
            <a:r>
              <a:rPr lang="fr-FR" dirty="0" err="1" smtClean="0"/>
              <a:t>magnatum</a:t>
            </a:r>
            <a:r>
              <a:rPr lang="fr-FR" dirty="0" smtClean="0"/>
              <a:t> quo </a:t>
            </a:r>
            <a:r>
              <a:rPr lang="fr-FR" dirty="0" err="1" smtClean="0"/>
              <a:t>blaboriatis</a:t>
            </a:r>
            <a:r>
              <a:rPr lang="fr-FR" dirty="0" smtClean="0"/>
              <a:t> et, sin et </a:t>
            </a:r>
            <a:r>
              <a:rPr lang="fr-FR" dirty="0" err="1" smtClean="0"/>
              <a:t>et</a:t>
            </a:r>
            <a:r>
              <a:rPr lang="fr-FR" dirty="0" smtClean="0"/>
              <a:t> </a:t>
            </a:r>
            <a:r>
              <a:rPr lang="fr-FR" dirty="0" err="1" smtClean="0"/>
              <a:t>aborehent</a:t>
            </a:r>
            <a:r>
              <a:rPr lang="fr-FR" dirty="0" smtClean="0"/>
              <a:t>, </a:t>
            </a:r>
            <a:r>
              <a:rPr lang="fr-FR" dirty="0" err="1" smtClean="0"/>
              <a:t>sunt</a:t>
            </a:r>
            <a:r>
              <a:rPr lang="fr-FR" dirty="0" smtClean="0"/>
              <a:t>.</a:t>
            </a:r>
          </a:p>
          <a:p>
            <a:r>
              <a:rPr lang="fr-FR" dirty="0" err="1" smtClean="0"/>
              <a:t>Ebis</a:t>
            </a:r>
            <a:r>
              <a:rPr lang="fr-FR" dirty="0" smtClean="0"/>
              <a:t> </a:t>
            </a:r>
            <a:r>
              <a:rPr lang="fr-FR" dirty="0" err="1" smtClean="0"/>
              <a:t>volor</a:t>
            </a:r>
            <a:r>
              <a:rPr lang="fr-FR" dirty="0" smtClean="0"/>
              <a:t> </a:t>
            </a:r>
            <a:r>
              <a:rPr lang="fr-FR" dirty="0" err="1" smtClean="0"/>
              <a:t>re</a:t>
            </a:r>
            <a:r>
              <a:rPr lang="fr-FR" dirty="0" smtClean="0"/>
              <a:t>, </a:t>
            </a:r>
            <a:r>
              <a:rPr lang="fr-FR" dirty="0" err="1" smtClean="0"/>
              <a:t>occus</a:t>
            </a:r>
            <a:r>
              <a:rPr lang="fr-FR" dirty="0" smtClean="0"/>
              <a:t> mi, </a:t>
            </a:r>
            <a:r>
              <a:rPr lang="fr-FR" dirty="0" err="1" smtClean="0"/>
              <a:t>occulla</a:t>
            </a:r>
            <a:r>
              <a:rPr lang="fr-FR" dirty="0" smtClean="0"/>
              <a:t> </a:t>
            </a:r>
            <a:r>
              <a:rPr lang="fr-FR" dirty="0" err="1" smtClean="0"/>
              <a:t>boribus</a:t>
            </a:r>
            <a:r>
              <a:rPr lang="fr-FR" dirty="0" smtClean="0"/>
              <a:t>. </a:t>
            </a:r>
            <a:endParaRPr lang="fr-FR" dirty="0"/>
          </a:p>
        </p:txBody>
      </p:sp>
      <p:cxnSp>
        <p:nvCxnSpPr>
          <p:cNvPr id="12" name="Connecteur droit 11"/>
          <p:cNvCxnSpPr/>
          <p:nvPr userDrawn="1"/>
        </p:nvCxnSpPr>
        <p:spPr>
          <a:xfrm>
            <a:off x="683568" y="5445224"/>
            <a:ext cx="2448272" cy="0"/>
          </a:xfrm>
          <a:prstGeom prst="line">
            <a:avLst/>
          </a:prstGeom>
          <a:ln w="50800">
            <a:solidFill>
              <a:srgbClr val="00827A"/>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userDrawn="1"/>
        </p:nvSpPr>
        <p:spPr>
          <a:xfrm>
            <a:off x="3851920" y="2492896"/>
            <a:ext cx="2448272" cy="369332"/>
          </a:xfrm>
          <a:prstGeom prst="rect">
            <a:avLst/>
          </a:prstGeom>
          <a:noFill/>
          <a:ln>
            <a:noFill/>
          </a:ln>
        </p:spPr>
        <p:txBody>
          <a:bodyPr wrap="square" rtlCol="0">
            <a:spAutoFit/>
          </a:bodyPr>
          <a:lstStyle/>
          <a:p>
            <a:r>
              <a:rPr lang="fr-FR" cap="all" dirty="0" smtClean="0">
                <a:solidFill>
                  <a:srgbClr val="00827A"/>
                </a:solidFill>
                <a:latin typeface="DIN Medium" pitchFamily="18" charset="0"/>
              </a:rPr>
              <a:t>titre</a:t>
            </a:r>
          </a:p>
        </p:txBody>
      </p:sp>
      <p:sp>
        <p:nvSpPr>
          <p:cNvPr id="15" name="ZoneTexte 14"/>
          <p:cNvSpPr txBox="1"/>
          <p:nvPr userDrawn="1"/>
        </p:nvSpPr>
        <p:spPr>
          <a:xfrm>
            <a:off x="3851920" y="2924944"/>
            <a:ext cx="4752528" cy="2585323"/>
          </a:xfrm>
          <a:prstGeom prst="rect">
            <a:avLst/>
          </a:prstGeom>
          <a:noFill/>
        </p:spPr>
        <p:txBody>
          <a:bodyPr wrap="square" rtlCol="0">
            <a:spAutoFit/>
          </a:bodyPr>
          <a:lstStyle/>
          <a:p>
            <a:r>
              <a:rPr lang="fr-FR" dirty="0" err="1" smtClean="0">
                <a:solidFill>
                  <a:schemeClr val="tx1"/>
                </a:solidFill>
              </a:rPr>
              <a:t>lorepsumEctiumqu</a:t>
            </a:r>
            <a:r>
              <a:rPr lang="fr-FR" dirty="0" smtClean="0">
                <a:solidFill>
                  <a:schemeClr val="tx1"/>
                </a:solidFill>
              </a:rPr>
              <a:t> </a:t>
            </a:r>
            <a:r>
              <a:rPr lang="fr-FR" dirty="0" err="1" smtClean="0">
                <a:solidFill>
                  <a:schemeClr val="tx1"/>
                </a:solidFill>
              </a:rPr>
              <a:t>iaturio</a:t>
            </a:r>
            <a:r>
              <a:rPr lang="fr-FR" dirty="0" smtClean="0">
                <a:solidFill>
                  <a:schemeClr val="tx1"/>
                </a:solidFill>
              </a:rPr>
              <a:t> </a:t>
            </a:r>
            <a:r>
              <a:rPr lang="fr-FR" dirty="0" err="1" smtClean="0">
                <a:solidFill>
                  <a:schemeClr val="tx1"/>
                </a:solidFill>
              </a:rPr>
              <a:t>recerferum</a:t>
            </a:r>
            <a:r>
              <a:rPr lang="fr-FR" dirty="0" smtClean="0">
                <a:solidFill>
                  <a:schemeClr val="tx1"/>
                </a:solidFill>
              </a:rPr>
              <a:t> </a:t>
            </a:r>
            <a:r>
              <a:rPr lang="fr-FR" dirty="0" err="1" smtClean="0">
                <a:solidFill>
                  <a:schemeClr val="tx1"/>
                </a:solidFill>
              </a:rPr>
              <a:t>aligenda</a:t>
            </a:r>
            <a:r>
              <a:rPr lang="fr-FR" dirty="0" smtClean="0">
                <a:solidFill>
                  <a:schemeClr val="tx1"/>
                </a:solidFill>
              </a:rPr>
              <a:t> </a:t>
            </a:r>
            <a:r>
              <a:rPr lang="fr-FR" dirty="0" err="1" smtClean="0">
                <a:solidFill>
                  <a:schemeClr val="tx1"/>
                </a:solidFill>
              </a:rPr>
              <a:t>sitibus</a:t>
            </a:r>
            <a:r>
              <a:rPr lang="fr-FR" dirty="0" smtClean="0">
                <a:solidFill>
                  <a:schemeClr val="tx1"/>
                </a:solidFill>
              </a:rPr>
              <a:t> </a:t>
            </a:r>
            <a:r>
              <a:rPr lang="fr-FR" dirty="0" err="1" smtClean="0">
                <a:solidFill>
                  <a:schemeClr val="tx1"/>
                </a:solidFill>
              </a:rPr>
              <a:t>ipsunt</a:t>
            </a:r>
            <a:r>
              <a:rPr lang="fr-FR" dirty="0" smtClean="0">
                <a:solidFill>
                  <a:schemeClr val="tx1"/>
                </a:solidFill>
              </a:rPr>
              <a:t> </a:t>
            </a:r>
            <a:r>
              <a:rPr lang="fr-FR" dirty="0" err="1" smtClean="0">
                <a:solidFill>
                  <a:schemeClr val="tx1"/>
                </a:solidFill>
              </a:rPr>
              <a:t>ius</a:t>
            </a:r>
            <a:r>
              <a:rPr lang="fr-FR" dirty="0" smtClean="0">
                <a:solidFill>
                  <a:schemeClr val="tx1"/>
                </a:solidFill>
              </a:rPr>
              <a:t> </a:t>
            </a:r>
            <a:r>
              <a:rPr lang="fr-FR" dirty="0" err="1" smtClean="0">
                <a:solidFill>
                  <a:schemeClr val="tx1"/>
                </a:solidFill>
              </a:rPr>
              <a:t>magnatum</a:t>
            </a:r>
            <a:r>
              <a:rPr lang="fr-FR" dirty="0" smtClean="0">
                <a:solidFill>
                  <a:schemeClr val="tx1"/>
                </a:solidFill>
              </a:rPr>
              <a:t> quo </a:t>
            </a:r>
            <a:r>
              <a:rPr lang="fr-FR" dirty="0" err="1" smtClean="0">
                <a:solidFill>
                  <a:schemeClr val="tx1"/>
                </a:solidFill>
              </a:rPr>
              <a:t>blaboriatis</a:t>
            </a:r>
            <a:r>
              <a:rPr lang="fr-FR" dirty="0" smtClean="0">
                <a:solidFill>
                  <a:schemeClr val="tx1"/>
                </a:solidFill>
              </a:rPr>
              <a:t> et, sin et </a:t>
            </a:r>
            <a:r>
              <a:rPr lang="fr-FR" dirty="0" err="1" smtClean="0">
                <a:solidFill>
                  <a:schemeClr val="tx1"/>
                </a:solidFill>
              </a:rPr>
              <a:t>et</a:t>
            </a:r>
            <a:r>
              <a:rPr lang="fr-FR" dirty="0" smtClean="0">
                <a:solidFill>
                  <a:schemeClr val="tx1"/>
                </a:solidFill>
              </a:rPr>
              <a:t> </a:t>
            </a:r>
            <a:r>
              <a:rPr lang="fr-FR" dirty="0" err="1" smtClean="0">
                <a:solidFill>
                  <a:schemeClr val="tx1"/>
                </a:solidFill>
              </a:rPr>
              <a:t>aborehent</a:t>
            </a:r>
            <a:r>
              <a:rPr lang="fr-FR" dirty="0" smtClean="0">
                <a:solidFill>
                  <a:schemeClr val="tx1"/>
                </a:solidFill>
              </a:rPr>
              <a:t>, </a:t>
            </a:r>
            <a:r>
              <a:rPr lang="fr-FR" dirty="0" err="1" smtClean="0">
                <a:solidFill>
                  <a:schemeClr val="tx1"/>
                </a:solidFill>
              </a:rPr>
              <a:t>sunt</a:t>
            </a:r>
            <a:r>
              <a:rPr lang="fr-FR" dirty="0" smtClean="0">
                <a:solidFill>
                  <a:schemeClr val="tx1"/>
                </a:solidFill>
              </a:rPr>
              <a:t>.</a:t>
            </a:r>
          </a:p>
          <a:p>
            <a:r>
              <a:rPr lang="fr-FR" dirty="0" err="1" smtClean="0">
                <a:solidFill>
                  <a:schemeClr val="tx1"/>
                </a:solidFill>
              </a:rPr>
              <a:t>Ebis</a:t>
            </a:r>
            <a:r>
              <a:rPr lang="fr-FR" dirty="0" smtClean="0">
                <a:solidFill>
                  <a:schemeClr val="tx1"/>
                </a:solidFill>
              </a:rPr>
              <a:t> </a:t>
            </a:r>
            <a:r>
              <a:rPr lang="fr-FR" dirty="0" err="1" smtClean="0">
                <a:solidFill>
                  <a:schemeClr val="tx1"/>
                </a:solidFill>
              </a:rPr>
              <a:t>volor</a:t>
            </a:r>
            <a:r>
              <a:rPr lang="fr-FR" dirty="0" smtClean="0">
                <a:solidFill>
                  <a:schemeClr val="tx1"/>
                </a:solidFill>
              </a:rPr>
              <a:t> </a:t>
            </a:r>
            <a:r>
              <a:rPr lang="fr-FR" dirty="0" err="1" smtClean="0">
                <a:solidFill>
                  <a:schemeClr val="tx1"/>
                </a:solidFill>
              </a:rPr>
              <a:t>re</a:t>
            </a:r>
            <a:r>
              <a:rPr lang="fr-FR" dirty="0" smtClean="0">
                <a:solidFill>
                  <a:schemeClr val="tx1"/>
                </a:solidFill>
              </a:rPr>
              <a:t>, </a:t>
            </a:r>
            <a:r>
              <a:rPr lang="fr-FR" dirty="0" err="1" smtClean="0">
                <a:solidFill>
                  <a:schemeClr val="tx1"/>
                </a:solidFill>
              </a:rPr>
              <a:t>occus</a:t>
            </a:r>
            <a:r>
              <a:rPr lang="fr-FR" dirty="0" smtClean="0">
                <a:solidFill>
                  <a:schemeClr val="tx1"/>
                </a:solidFill>
              </a:rPr>
              <a:t> mi, </a:t>
            </a:r>
            <a:r>
              <a:rPr lang="fr-FR" dirty="0" err="1" smtClean="0">
                <a:solidFill>
                  <a:schemeClr val="tx1"/>
                </a:solidFill>
              </a:rPr>
              <a:t>occulla</a:t>
            </a:r>
            <a:r>
              <a:rPr lang="fr-FR" dirty="0" smtClean="0">
                <a:solidFill>
                  <a:schemeClr val="tx1"/>
                </a:solidFill>
              </a:rPr>
              <a:t> </a:t>
            </a:r>
            <a:r>
              <a:rPr lang="fr-FR" dirty="0" err="1" smtClean="0">
                <a:solidFill>
                  <a:schemeClr val="tx1"/>
                </a:solidFill>
              </a:rPr>
              <a:t>boribus</a:t>
            </a:r>
            <a:r>
              <a:rPr lang="fr-FR" dirty="0" smtClean="0">
                <a:solidFill>
                  <a:schemeClr val="tx1"/>
                </a:solidFill>
              </a:rPr>
              <a:t>. </a:t>
            </a:r>
            <a:r>
              <a:rPr lang="fr-FR" dirty="0" err="1" smtClean="0">
                <a:solidFill>
                  <a:schemeClr val="tx1"/>
                </a:solidFill>
              </a:rPr>
              <a:t>lorepsumEctiumqu</a:t>
            </a:r>
            <a:r>
              <a:rPr lang="fr-FR" dirty="0" smtClean="0">
                <a:solidFill>
                  <a:schemeClr val="tx1"/>
                </a:solidFill>
              </a:rPr>
              <a:t> </a:t>
            </a:r>
            <a:r>
              <a:rPr lang="fr-FR" dirty="0" err="1" smtClean="0">
                <a:solidFill>
                  <a:schemeClr val="tx1"/>
                </a:solidFill>
              </a:rPr>
              <a:t>iaturio</a:t>
            </a:r>
            <a:r>
              <a:rPr lang="fr-FR" dirty="0" smtClean="0">
                <a:solidFill>
                  <a:schemeClr val="tx1"/>
                </a:solidFill>
              </a:rPr>
              <a:t> </a:t>
            </a:r>
            <a:r>
              <a:rPr lang="fr-FR" dirty="0" err="1" smtClean="0">
                <a:solidFill>
                  <a:schemeClr val="tx1"/>
                </a:solidFill>
              </a:rPr>
              <a:t>recerferum</a:t>
            </a:r>
            <a:r>
              <a:rPr lang="fr-FR" dirty="0" smtClean="0">
                <a:solidFill>
                  <a:schemeClr val="tx1"/>
                </a:solidFill>
              </a:rPr>
              <a:t> </a:t>
            </a:r>
            <a:r>
              <a:rPr lang="fr-FR" dirty="0" err="1" smtClean="0">
                <a:solidFill>
                  <a:schemeClr val="tx1"/>
                </a:solidFill>
              </a:rPr>
              <a:t>aligenda</a:t>
            </a:r>
            <a:r>
              <a:rPr lang="fr-FR" dirty="0" smtClean="0">
                <a:solidFill>
                  <a:schemeClr val="tx1"/>
                </a:solidFill>
              </a:rPr>
              <a:t> </a:t>
            </a:r>
            <a:r>
              <a:rPr lang="fr-FR" dirty="0" err="1" smtClean="0">
                <a:solidFill>
                  <a:schemeClr val="tx1"/>
                </a:solidFill>
              </a:rPr>
              <a:t>sitibus</a:t>
            </a:r>
            <a:r>
              <a:rPr lang="fr-FR" dirty="0" smtClean="0">
                <a:solidFill>
                  <a:schemeClr val="tx1"/>
                </a:solidFill>
              </a:rPr>
              <a:t> </a:t>
            </a:r>
            <a:r>
              <a:rPr lang="fr-FR" dirty="0" err="1" smtClean="0">
                <a:solidFill>
                  <a:schemeClr val="tx1"/>
                </a:solidFill>
              </a:rPr>
              <a:t>ipsunt</a:t>
            </a:r>
            <a:r>
              <a:rPr lang="fr-FR" dirty="0" smtClean="0">
                <a:solidFill>
                  <a:schemeClr val="tx1"/>
                </a:solidFill>
              </a:rPr>
              <a:t> </a:t>
            </a:r>
            <a:r>
              <a:rPr lang="fr-FR" dirty="0" err="1" smtClean="0">
                <a:solidFill>
                  <a:schemeClr val="tx1"/>
                </a:solidFill>
              </a:rPr>
              <a:t>ius</a:t>
            </a:r>
            <a:r>
              <a:rPr lang="fr-FR" dirty="0" smtClean="0">
                <a:solidFill>
                  <a:schemeClr val="tx1"/>
                </a:solidFill>
              </a:rPr>
              <a:t> </a:t>
            </a:r>
            <a:r>
              <a:rPr lang="fr-FR" dirty="0" err="1" smtClean="0">
                <a:solidFill>
                  <a:schemeClr val="tx1"/>
                </a:solidFill>
              </a:rPr>
              <a:t>magnatum</a:t>
            </a:r>
            <a:r>
              <a:rPr lang="fr-FR" dirty="0" smtClean="0">
                <a:solidFill>
                  <a:schemeClr val="tx1"/>
                </a:solidFill>
              </a:rPr>
              <a:t> quo </a:t>
            </a:r>
            <a:r>
              <a:rPr lang="fr-FR" dirty="0" err="1" smtClean="0">
                <a:solidFill>
                  <a:schemeClr val="tx1"/>
                </a:solidFill>
              </a:rPr>
              <a:t>blaboriatis</a:t>
            </a:r>
            <a:r>
              <a:rPr lang="fr-FR" dirty="0" smtClean="0">
                <a:solidFill>
                  <a:schemeClr val="tx1"/>
                </a:solidFill>
              </a:rPr>
              <a:t> et, sin et </a:t>
            </a:r>
            <a:r>
              <a:rPr lang="fr-FR" dirty="0" err="1" smtClean="0">
                <a:solidFill>
                  <a:schemeClr val="tx1"/>
                </a:solidFill>
              </a:rPr>
              <a:t>et</a:t>
            </a:r>
            <a:r>
              <a:rPr lang="fr-FR" dirty="0" smtClean="0">
                <a:solidFill>
                  <a:schemeClr val="tx1"/>
                </a:solidFill>
              </a:rPr>
              <a:t> </a:t>
            </a:r>
            <a:r>
              <a:rPr lang="fr-FR" dirty="0" err="1" smtClean="0">
                <a:solidFill>
                  <a:schemeClr val="tx1"/>
                </a:solidFill>
              </a:rPr>
              <a:t>aborehent</a:t>
            </a:r>
            <a:r>
              <a:rPr lang="fr-FR" dirty="0" smtClean="0">
                <a:solidFill>
                  <a:schemeClr val="tx1"/>
                </a:solidFill>
              </a:rPr>
              <a:t>, </a:t>
            </a:r>
            <a:r>
              <a:rPr lang="fr-FR" dirty="0" err="1" smtClean="0">
                <a:solidFill>
                  <a:schemeClr val="tx1"/>
                </a:solidFill>
              </a:rPr>
              <a:t>sunt</a:t>
            </a:r>
            <a:r>
              <a:rPr lang="fr-FR" dirty="0" smtClean="0">
                <a:solidFill>
                  <a:schemeClr val="tx1"/>
                </a:solidFill>
              </a:rPr>
              <a:t>.</a:t>
            </a:r>
          </a:p>
          <a:p>
            <a:r>
              <a:rPr lang="fr-FR" dirty="0" err="1" smtClean="0">
                <a:solidFill>
                  <a:schemeClr val="tx1"/>
                </a:solidFill>
              </a:rPr>
              <a:t>Ebis</a:t>
            </a:r>
            <a:r>
              <a:rPr lang="fr-FR" dirty="0" smtClean="0">
                <a:solidFill>
                  <a:schemeClr val="tx1"/>
                </a:solidFill>
              </a:rPr>
              <a:t> </a:t>
            </a:r>
            <a:r>
              <a:rPr lang="fr-FR" dirty="0" err="1" smtClean="0">
                <a:solidFill>
                  <a:schemeClr val="tx1"/>
                </a:solidFill>
              </a:rPr>
              <a:t>volor</a:t>
            </a:r>
            <a:r>
              <a:rPr lang="fr-FR" dirty="0" smtClean="0">
                <a:solidFill>
                  <a:schemeClr val="tx1"/>
                </a:solidFill>
              </a:rPr>
              <a:t> </a:t>
            </a:r>
            <a:r>
              <a:rPr lang="fr-FR" dirty="0" err="1" smtClean="0">
                <a:solidFill>
                  <a:schemeClr val="tx1"/>
                </a:solidFill>
              </a:rPr>
              <a:t>re</a:t>
            </a:r>
            <a:r>
              <a:rPr lang="fr-FR" dirty="0" smtClean="0">
                <a:solidFill>
                  <a:schemeClr val="tx1"/>
                </a:solidFill>
              </a:rPr>
              <a:t>, </a:t>
            </a:r>
            <a:r>
              <a:rPr lang="fr-FR" dirty="0" err="1" smtClean="0">
                <a:solidFill>
                  <a:schemeClr val="tx1"/>
                </a:solidFill>
              </a:rPr>
              <a:t>occus</a:t>
            </a:r>
            <a:r>
              <a:rPr lang="fr-FR" dirty="0" smtClean="0">
                <a:solidFill>
                  <a:schemeClr val="tx1"/>
                </a:solidFill>
              </a:rPr>
              <a:t> mi, </a:t>
            </a:r>
            <a:r>
              <a:rPr lang="fr-FR" dirty="0" err="1" smtClean="0">
                <a:solidFill>
                  <a:schemeClr val="tx1"/>
                </a:solidFill>
              </a:rPr>
              <a:t>occulla</a:t>
            </a:r>
            <a:r>
              <a:rPr lang="fr-FR" dirty="0" smtClean="0">
                <a:solidFill>
                  <a:schemeClr val="tx1"/>
                </a:solidFill>
              </a:rPr>
              <a:t> </a:t>
            </a:r>
            <a:r>
              <a:rPr lang="fr-FR" dirty="0" err="1" smtClean="0">
                <a:solidFill>
                  <a:schemeClr val="tx1"/>
                </a:solidFill>
              </a:rPr>
              <a:t>boribus</a:t>
            </a:r>
            <a:r>
              <a:rPr lang="fr-FR" dirty="0" smtClean="0">
                <a:solidFill>
                  <a:schemeClr val="tx1"/>
                </a:solidFill>
              </a:rPr>
              <a:t>. </a:t>
            </a:r>
          </a:p>
          <a:p>
            <a:endParaRPr lang="fr-FR" dirty="0"/>
          </a:p>
        </p:txBody>
      </p:sp>
      <p:pic>
        <p:nvPicPr>
          <p:cNvPr id="17" name="Picture 7" descr="D:\TRAVAIL AURELIEN\Identité visuelle DGOS\Powerpoint 2016\png\DGOS-ROUGE.png"/>
          <p:cNvPicPr>
            <a:picLocks noChangeAspect="1" noChangeArrowheads="1"/>
          </p:cNvPicPr>
          <p:nvPr userDrawn="1"/>
        </p:nvPicPr>
        <p:blipFill>
          <a:blip r:embed="rId3" cstate="print"/>
          <a:stretch>
            <a:fillRect/>
          </a:stretch>
        </p:blipFill>
        <p:spPr bwMode="auto">
          <a:xfrm>
            <a:off x="1116000" y="136800"/>
            <a:ext cx="1085850" cy="1085850"/>
          </a:xfrm>
          <a:prstGeom prst="rect">
            <a:avLst/>
          </a:prstGeom>
          <a:noFill/>
        </p:spPr>
      </p:pic>
      <p:cxnSp>
        <p:nvCxnSpPr>
          <p:cNvPr id="19" name="Connecteur droit 18"/>
          <p:cNvCxnSpPr/>
          <p:nvPr userDrawn="1"/>
        </p:nvCxnSpPr>
        <p:spPr>
          <a:xfrm>
            <a:off x="0" y="1224000"/>
            <a:ext cx="2016000" cy="0"/>
          </a:xfrm>
          <a:prstGeom prst="line">
            <a:avLst/>
          </a:prstGeom>
          <a:ln w="50800">
            <a:solidFill>
              <a:srgbClr val="00827A"/>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F7C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EB6E98"/>
              </a:solidFill>
            </a:endParaRPr>
          </a:p>
        </p:txBody>
      </p:sp>
      <p:cxnSp>
        <p:nvCxnSpPr>
          <p:cNvPr id="6" name="Connecteur droit 5"/>
          <p:cNvCxnSpPr/>
          <p:nvPr userDrawn="1"/>
        </p:nvCxnSpPr>
        <p:spPr>
          <a:xfrm>
            <a:off x="0" y="1224000"/>
            <a:ext cx="2016000" cy="0"/>
          </a:xfrm>
          <a:prstGeom prst="line">
            <a:avLst/>
          </a:prstGeom>
          <a:ln w="50800">
            <a:solidFill>
              <a:srgbClr val="8C1C70"/>
            </a:solidFill>
          </a:ln>
        </p:spPr>
        <p:style>
          <a:lnRef idx="1">
            <a:schemeClr val="accent1"/>
          </a:lnRef>
          <a:fillRef idx="0">
            <a:schemeClr val="accent1"/>
          </a:fillRef>
          <a:effectRef idx="0">
            <a:schemeClr val="accent1"/>
          </a:effectRef>
          <a:fontRef idx="minor">
            <a:schemeClr val="tx1"/>
          </a:fontRef>
        </p:style>
      </p:cxnSp>
      <p:pic>
        <p:nvPicPr>
          <p:cNvPr id="9" name="Picture 3" descr="D:\TRAVAIL AURELIEN\Identité visuelle DGOS\affaires_sociales_150.jpg"/>
          <p:cNvPicPr>
            <a:picLocks noChangeAspect="1" noChangeArrowheads="1"/>
          </p:cNvPicPr>
          <p:nvPr userDrawn="1"/>
        </p:nvPicPr>
        <p:blipFill>
          <a:blip r:embed="rId2" cstate="print"/>
          <a:srcRect/>
          <a:stretch>
            <a:fillRect/>
          </a:stretch>
        </p:blipFill>
        <p:spPr bwMode="auto">
          <a:xfrm>
            <a:off x="179512" y="188640"/>
            <a:ext cx="871132" cy="856800"/>
          </a:xfrm>
          <a:prstGeom prst="rect">
            <a:avLst/>
          </a:prstGeom>
          <a:noFill/>
        </p:spPr>
      </p:pic>
      <p:pic>
        <p:nvPicPr>
          <p:cNvPr id="10" name="Picture 7" descr="D:\TRAVAIL AURELIEN\Identité visuelle DGOS\Powerpoint 2016\png\DGOS-ROUGE.png"/>
          <p:cNvPicPr>
            <a:picLocks noChangeAspect="1" noChangeArrowheads="1"/>
          </p:cNvPicPr>
          <p:nvPr userDrawn="1"/>
        </p:nvPicPr>
        <p:blipFill>
          <a:blip r:embed="rId3" cstate="print"/>
          <a:stretch>
            <a:fillRect/>
          </a:stretch>
        </p:blipFill>
        <p:spPr bwMode="auto">
          <a:xfrm>
            <a:off x="1116000" y="136800"/>
            <a:ext cx="1085850" cy="1085850"/>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Diapositive de titre">
    <p:spTree>
      <p:nvGrpSpPr>
        <p:cNvPr id="1" name=""/>
        <p:cNvGrpSpPr/>
        <p:nvPr/>
      </p:nvGrpSpPr>
      <p:grpSpPr>
        <a:xfrm>
          <a:off x="0" y="0"/>
          <a:ext cx="0" cy="0"/>
          <a:chOff x="0" y="0"/>
          <a:chExt cx="0" cy="0"/>
        </a:xfrm>
      </p:grpSpPr>
      <p:sp>
        <p:nvSpPr>
          <p:cNvPr id="16" name="Rectangle 15"/>
          <p:cNvSpPr/>
          <p:nvPr userDrawn="1"/>
        </p:nvSpPr>
        <p:spPr>
          <a:xfrm>
            <a:off x="0" y="0"/>
            <a:ext cx="9144000" cy="6858000"/>
          </a:xfrm>
          <a:prstGeom prst="rect">
            <a:avLst/>
          </a:prstGeom>
          <a:solidFill>
            <a:srgbClr val="F7C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EB6E98"/>
              </a:solidFill>
            </a:endParaRPr>
          </a:p>
        </p:txBody>
      </p:sp>
      <p:pic>
        <p:nvPicPr>
          <p:cNvPr id="16387" name="Picture 3" descr="D:\TRAVAIL AURELIEN\Identité visuelle DGOS\affaires_sociales_150.jpg"/>
          <p:cNvPicPr>
            <a:picLocks noChangeAspect="1" noChangeArrowheads="1"/>
          </p:cNvPicPr>
          <p:nvPr userDrawn="1"/>
        </p:nvPicPr>
        <p:blipFill>
          <a:blip r:embed="rId2" cstate="print"/>
          <a:srcRect/>
          <a:stretch>
            <a:fillRect/>
          </a:stretch>
        </p:blipFill>
        <p:spPr bwMode="auto">
          <a:xfrm>
            <a:off x="179512" y="188640"/>
            <a:ext cx="871132" cy="856800"/>
          </a:xfrm>
          <a:prstGeom prst="rect">
            <a:avLst/>
          </a:prstGeom>
          <a:noFill/>
        </p:spPr>
      </p:pic>
      <p:sp>
        <p:nvSpPr>
          <p:cNvPr id="8" name="Rectangle 7"/>
          <p:cNvSpPr/>
          <p:nvPr userDrawn="1"/>
        </p:nvSpPr>
        <p:spPr>
          <a:xfrm>
            <a:off x="683568" y="2276872"/>
            <a:ext cx="2736304" cy="3384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p:cNvSpPr txBox="1"/>
          <p:nvPr userDrawn="1"/>
        </p:nvSpPr>
        <p:spPr>
          <a:xfrm>
            <a:off x="827584" y="2492897"/>
            <a:ext cx="2448272" cy="369332"/>
          </a:xfrm>
          <a:prstGeom prst="rect">
            <a:avLst/>
          </a:prstGeom>
          <a:noFill/>
        </p:spPr>
        <p:txBody>
          <a:bodyPr wrap="square" rtlCol="0">
            <a:spAutoFit/>
          </a:bodyPr>
          <a:lstStyle/>
          <a:p>
            <a:r>
              <a:rPr lang="fr-FR" cap="all" dirty="0" smtClean="0">
                <a:solidFill>
                  <a:srgbClr val="8C1C70"/>
                </a:solidFill>
                <a:latin typeface="DIN Medium" pitchFamily="18" charset="0"/>
              </a:rPr>
              <a:t>titre</a:t>
            </a:r>
            <a:r>
              <a:rPr lang="fr-FR" cap="all" baseline="0" dirty="0" smtClean="0">
                <a:solidFill>
                  <a:srgbClr val="8C1C70"/>
                </a:solidFill>
                <a:latin typeface="DIN Medium" pitchFamily="18" charset="0"/>
              </a:rPr>
              <a:t> encart</a:t>
            </a:r>
            <a:endParaRPr lang="fr-FR" cap="all" dirty="0" smtClean="0">
              <a:solidFill>
                <a:srgbClr val="8C1C70"/>
              </a:solidFill>
              <a:latin typeface="DIN Medium" pitchFamily="18" charset="0"/>
            </a:endParaRPr>
          </a:p>
        </p:txBody>
      </p:sp>
      <p:sp>
        <p:nvSpPr>
          <p:cNvPr id="10" name="ZoneTexte 9"/>
          <p:cNvSpPr txBox="1"/>
          <p:nvPr userDrawn="1"/>
        </p:nvSpPr>
        <p:spPr>
          <a:xfrm>
            <a:off x="827584" y="2924944"/>
            <a:ext cx="2232248" cy="2308324"/>
          </a:xfrm>
          <a:prstGeom prst="rect">
            <a:avLst/>
          </a:prstGeom>
          <a:noFill/>
        </p:spPr>
        <p:txBody>
          <a:bodyPr wrap="square" rtlCol="0">
            <a:spAutoFit/>
          </a:bodyPr>
          <a:lstStyle/>
          <a:p>
            <a:r>
              <a:rPr lang="fr-FR" dirty="0" err="1" smtClean="0"/>
              <a:t>lorepsumEctiumqu</a:t>
            </a:r>
            <a:r>
              <a:rPr lang="fr-FR" dirty="0" smtClean="0"/>
              <a:t> </a:t>
            </a:r>
            <a:r>
              <a:rPr lang="fr-FR" dirty="0" err="1" smtClean="0"/>
              <a:t>iaturio</a:t>
            </a:r>
            <a:r>
              <a:rPr lang="fr-FR" dirty="0" smtClean="0"/>
              <a:t> </a:t>
            </a:r>
            <a:r>
              <a:rPr lang="fr-FR" dirty="0" err="1" smtClean="0"/>
              <a:t>recerferum</a:t>
            </a:r>
            <a:r>
              <a:rPr lang="fr-FR" dirty="0" smtClean="0"/>
              <a:t> </a:t>
            </a:r>
            <a:r>
              <a:rPr lang="fr-FR" dirty="0" err="1" smtClean="0"/>
              <a:t>aligenda</a:t>
            </a:r>
            <a:r>
              <a:rPr lang="fr-FR" dirty="0" smtClean="0"/>
              <a:t> </a:t>
            </a:r>
            <a:r>
              <a:rPr lang="fr-FR" dirty="0" err="1" smtClean="0"/>
              <a:t>sitibus</a:t>
            </a:r>
            <a:r>
              <a:rPr lang="fr-FR" dirty="0" smtClean="0"/>
              <a:t> </a:t>
            </a:r>
            <a:r>
              <a:rPr lang="fr-FR" dirty="0" err="1" smtClean="0"/>
              <a:t>ipsunt</a:t>
            </a:r>
            <a:r>
              <a:rPr lang="fr-FR" dirty="0" smtClean="0"/>
              <a:t> </a:t>
            </a:r>
            <a:r>
              <a:rPr lang="fr-FR" dirty="0" err="1" smtClean="0"/>
              <a:t>ius</a:t>
            </a:r>
            <a:r>
              <a:rPr lang="fr-FR" dirty="0" smtClean="0"/>
              <a:t> </a:t>
            </a:r>
            <a:r>
              <a:rPr lang="fr-FR" dirty="0" err="1" smtClean="0"/>
              <a:t>magnatum</a:t>
            </a:r>
            <a:r>
              <a:rPr lang="fr-FR" dirty="0" smtClean="0"/>
              <a:t> quo </a:t>
            </a:r>
            <a:r>
              <a:rPr lang="fr-FR" dirty="0" err="1" smtClean="0"/>
              <a:t>blaboriatis</a:t>
            </a:r>
            <a:r>
              <a:rPr lang="fr-FR" dirty="0" smtClean="0"/>
              <a:t> et, sin et </a:t>
            </a:r>
            <a:r>
              <a:rPr lang="fr-FR" dirty="0" err="1" smtClean="0"/>
              <a:t>et</a:t>
            </a:r>
            <a:r>
              <a:rPr lang="fr-FR" dirty="0" smtClean="0"/>
              <a:t> </a:t>
            </a:r>
            <a:r>
              <a:rPr lang="fr-FR" dirty="0" err="1" smtClean="0"/>
              <a:t>aborehent</a:t>
            </a:r>
            <a:r>
              <a:rPr lang="fr-FR" dirty="0" smtClean="0"/>
              <a:t>, </a:t>
            </a:r>
            <a:r>
              <a:rPr lang="fr-FR" dirty="0" err="1" smtClean="0"/>
              <a:t>sunt</a:t>
            </a:r>
            <a:r>
              <a:rPr lang="fr-FR" dirty="0" smtClean="0"/>
              <a:t>.</a:t>
            </a:r>
          </a:p>
          <a:p>
            <a:r>
              <a:rPr lang="fr-FR" dirty="0" err="1" smtClean="0"/>
              <a:t>Ebis</a:t>
            </a:r>
            <a:r>
              <a:rPr lang="fr-FR" dirty="0" smtClean="0"/>
              <a:t> </a:t>
            </a:r>
            <a:r>
              <a:rPr lang="fr-FR" dirty="0" err="1" smtClean="0"/>
              <a:t>volor</a:t>
            </a:r>
            <a:r>
              <a:rPr lang="fr-FR" dirty="0" smtClean="0"/>
              <a:t> </a:t>
            </a:r>
            <a:r>
              <a:rPr lang="fr-FR" dirty="0" err="1" smtClean="0"/>
              <a:t>re</a:t>
            </a:r>
            <a:r>
              <a:rPr lang="fr-FR" dirty="0" smtClean="0"/>
              <a:t>, </a:t>
            </a:r>
            <a:r>
              <a:rPr lang="fr-FR" dirty="0" err="1" smtClean="0"/>
              <a:t>occus</a:t>
            </a:r>
            <a:r>
              <a:rPr lang="fr-FR" dirty="0" smtClean="0"/>
              <a:t> mi, </a:t>
            </a:r>
            <a:r>
              <a:rPr lang="fr-FR" dirty="0" err="1" smtClean="0"/>
              <a:t>occulla</a:t>
            </a:r>
            <a:r>
              <a:rPr lang="fr-FR" dirty="0" smtClean="0"/>
              <a:t> </a:t>
            </a:r>
            <a:r>
              <a:rPr lang="fr-FR" dirty="0" err="1" smtClean="0"/>
              <a:t>boribus</a:t>
            </a:r>
            <a:r>
              <a:rPr lang="fr-FR" dirty="0" smtClean="0"/>
              <a:t>. </a:t>
            </a:r>
            <a:endParaRPr lang="fr-FR" dirty="0"/>
          </a:p>
        </p:txBody>
      </p:sp>
      <p:cxnSp>
        <p:nvCxnSpPr>
          <p:cNvPr id="12" name="Connecteur droit 11"/>
          <p:cNvCxnSpPr/>
          <p:nvPr userDrawn="1"/>
        </p:nvCxnSpPr>
        <p:spPr>
          <a:xfrm>
            <a:off x="683568" y="5445224"/>
            <a:ext cx="2448272" cy="0"/>
          </a:xfrm>
          <a:prstGeom prst="line">
            <a:avLst/>
          </a:prstGeom>
          <a:ln w="50800">
            <a:solidFill>
              <a:srgbClr val="2E2252"/>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userDrawn="1"/>
        </p:nvSpPr>
        <p:spPr>
          <a:xfrm>
            <a:off x="3851920" y="2492896"/>
            <a:ext cx="2448272" cy="369332"/>
          </a:xfrm>
          <a:prstGeom prst="rect">
            <a:avLst/>
          </a:prstGeom>
          <a:noFill/>
          <a:ln>
            <a:noFill/>
          </a:ln>
        </p:spPr>
        <p:txBody>
          <a:bodyPr wrap="square" rtlCol="0">
            <a:spAutoFit/>
          </a:bodyPr>
          <a:lstStyle/>
          <a:p>
            <a:r>
              <a:rPr lang="fr-FR" cap="all" dirty="0" smtClean="0">
                <a:solidFill>
                  <a:srgbClr val="2E2252"/>
                </a:solidFill>
                <a:latin typeface="DIN Medium" pitchFamily="18" charset="0"/>
              </a:rPr>
              <a:t>titre</a:t>
            </a:r>
          </a:p>
        </p:txBody>
      </p:sp>
      <p:sp>
        <p:nvSpPr>
          <p:cNvPr id="15" name="ZoneTexte 14"/>
          <p:cNvSpPr txBox="1"/>
          <p:nvPr userDrawn="1"/>
        </p:nvSpPr>
        <p:spPr>
          <a:xfrm>
            <a:off x="3851920" y="2924944"/>
            <a:ext cx="4752528" cy="2585323"/>
          </a:xfrm>
          <a:prstGeom prst="rect">
            <a:avLst/>
          </a:prstGeom>
          <a:noFill/>
        </p:spPr>
        <p:txBody>
          <a:bodyPr wrap="square" rtlCol="0">
            <a:spAutoFit/>
          </a:bodyPr>
          <a:lstStyle/>
          <a:p>
            <a:r>
              <a:rPr lang="fr-FR" dirty="0" err="1" smtClean="0">
                <a:solidFill>
                  <a:schemeClr val="tx1"/>
                </a:solidFill>
              </a:rPr>
              <a:t>lorepsumEctiumqu</a:t>
            </a:r>
            <a:r>
              <a:rPr lang="fr-FR" dirty="0" smtClean="0">
                <a:solidFill>
                  <a:schemeClr val="tx1"/>
                </a:solidFill>
              </a:rPr>
              <a:t> </a:t>
            </a:r>
            <a:r>
              <a:rPr lang="fr-FR" dirty="0" err="1" smtClean="0">
                <a:solidFill>
                  <a:schemeClr val="tx1"/>
                </a:solidFill>
              </a:rPr>
              <a:t>iaturio</a:t>
            </a:r>
            <a:r>
              <a:rPr lang="fr-FR" dirty="0" smtClean="0">
                <a:solidFill>
                  <a:schemeClr val="tx1"/>
                </a:solidFill>
              </a:rPr>
              <a:t> </a:t>
            </a:r>
            <a:r>
              <a:rPr lang="fr-FR" dirty="0" err="1" smtClean="0">
                <a:solidFill>
                  <a:schemeClr val="tx1"/>
                </a:solidFill>
              </a:rPr>
              <a:t>recerferum</a:t>
            </a:r>
            <a:r>
              <a:rPr lang="fr-FR" dirty="0" smtClean="0">
                <a:solidFill>
                  <a:schemeClr val="tx1"/>
                </a:solidFill>
              </a:rPr>
              <a:t> </a:t>
            </a:r>
            <a:r>
              <a:rPr lang="fr-FR" dirty="0" err="1" smtClean="0">
                <a:solidFill>
                  <a:schemeClr val="tx1"/>
                </a:solidFill>
              </a:rPr>
              <a:t>aligenda</a:t>
            </a:r>
            <a:r>
              <a:rPr lang="fr-FR" dirty="0" smtClean="0">
                <a:solidFill>
                  <a:schemeClr val="tx1"/>
                </a:solidFill>
              </a:rPr>
              <a:t> </a:t>
            </a:r>
            <a:r>
              <a:rPr lang="fr-FR" dirty="0" err="1" smtClean="0">
                <a:solidFill>
                  <a:schemeClr val="tx1"/>
                </a:solidFill>
              </a:rPr>
              <a:t>sitibus</a:t>
            </a:r>
            <a:r>
              <a:rPr lang="fr-FR" dirty="0" smtClean="0">
                <a:solidFill>
                  <a:schemeClr val="tx1"/>
                </a:solidFill>
              </a:rPr>
              <a:t> </a:t>
            </a:r>
            <a:r>
              <a:rPr lang="fr-FR" dirty="0" err="1" smtClean="0">
                <a:solidFill>
                  <a:schemeClr val="tx1"/>
                </a:solidFill>
              </a:rPr>
              <a:t>ipsunt</a:t>
            </a:r>
            <a:r>
              <a:rPr lang="fr-FR" dirty="0" smtClean="0">
                <a:solidFill>
                  <a:schemeClr val="tx1"/>
                </a:solidFill>
              </a:rPr>
              <a:t> </a:t>
            </a:r>
            <a:r>
              <a:rPr lang="fr-FR" dirty="0" err="1" smtClean="0">
                <a:solidFill>
                  <a:schemeClr val="tx1"/>
                </a:solidFill>
              </a:rPr>
              <a:t>ius</a:t>
            </a:r>
            <a:r>
              <a:rPr lang="fr-FR" dirty="0" smtClean="0">
                <a:solidFill>
                  <a:schemeClr val="tx1"/>
                </a:solidFill>
              </a:rPr>
              <a:t> </a:t>
            </a:r>
            <a:r>
              <a:rPr lang="fr-FR" dirty="0" err="1" smtClean="0">
                <a:solidFill>
                  <a:schemeClr val="tx1"/>
                </a:solidFill>
              </a:rPr>
              <a:t>magnatum</a:t>
            </a:r>
            <a:r>
              <a:rPr lang="fr-FR" dirty="0" smtClean="0">
                <a:solidFill>
                  <a:schemeClr val="tx1"/>
                </a:solidFill>
              </a:rPr>
              <a:t> quo </a:t>
            </a:r>
            <a:r>
              <a:rPr lang="fr-FR" dirty="0" err="1" smtClean="0">
                <a:solidFill>
                  <a:schemeClr val="tx1"/>
                </a:solidFill>
              </a:rPr>
              <a:t>blaboriatis</a:t>
            </a:r>
            <a:r>
              <a:rPr lang="fr-FR" dirty="0" smtClean="0">
                <a:solidFill>
                  <a:schemeClr val="tx1"/>
                </a:solidFill>
              </a:rPr>
              <a:t> et, sin et </a:t>
            </a:r>
            <a:r>
              <a:rPr lang="fr-FR" dirty="0" err="1" smtClean="0">
                <a:solidFill>
                  <a:schemeClr val="tx1"/>
                </a:solidFill>
              </a:rPr>
              <a:t>et</a:t>
            </a:r>
            <a:r>
              <a:rPr lang="fr-FR" dirty="0" smtClean="0">
                <a:solidFill>
                  <a:schemeClr val="tx1"/>
                </a:solidFill>
              </a:rPr>
              <a:t> </a:t>
            </a:r>
            <a:r>
              <a:rPr lang="fr-FR" dirty="0" err="1" smtClean="0">
                <a:solidFill>
                  <a:schemeClr val="tx1"/>
                </a:solidFill>
              </a:rPr>
              <a:t>aborehent</a:t>
            </a:r>
            <a:r>
              <a:rPr lang="fr-FR" dirty="0" smtClean="0">
                <a:solidFill>
                  <a:schemeClr val="tx1"/>
                </a:solidFill>
              </a:rPr>
              <a:t>, </a:t>
            </a:r>
            <a:r>
              <a:rPr lang="fr-FR" dirty="0" err="1" smtClean="0">
                <a:solidFill>
                  <a:schemeClr val="tx1"/>
                </a:solidFill>
              </a:rPr>
              <a:t>sunt</a:t>
            </a:r>
            <a:r>
              <a:rPr lang="fr-FR" dirty="0" smtClean="0">
                <a:solidFill>
                  <a:schemeClr val="tx1"/>
                </a:solidFill>
              </a:rPr>
              <a:t>.</a:t>
            </a:r>
          </a:p>
          <a:p>
            <a:r>
              <a:rPr lang="fr-FR" dirty="0" err="1" smtClean="0">
                <a:solidFill>
                  <a:schemeClr val="tx1"/>
                </a:solidFill>
              </a:rPr>
              <a:t>Ebis</a:t>
            </a:r>
            <a:r>
              <a:rPr lang="fr-FR" dirty="0" smtClean="0">
                <a:solidFill>
                  <a:schemeClr val="tx1"/>
                </a:solidFill>
              </a:rPr>
              <a:t> </a:t>
            </a:r>
            <a:r>
              <a:rPr lang="fr-FR" dirty="0" err="1" smtClean="0">
                <a:solidFill>
                  <a:schemeClr val="tx1"/>
                </a:solidFill>
              </a:rPr>
              <a:t>volor</a:t>
            </a:r>
            <a:r>
              <a:rPr lang="fr-FR" dirty="0" smtClean="0">
                <a:solidFill>
                  <a:schemeClr val="tx1"/>
                </a:solidFill>
              </a:rPr>
              <a:t> </a:t>
            </a:r>
            <a:r>
              <a:rPr lang="fr-FR" dirty="0" err="1" smtClean="0">
                <a:solidFill>
                  <a:schemeClr val="tx1"/>
                </a:solidFill>
              </a:rPr>
              <a:t>re</a:t>
            </a:r>
            <a:r>
              <a:rPr lang="fr-FR" dirty="0" smtClean="0">
                <a:solidFill>
                  <a:schemeClr val="tx1"/>
                </a:solidFill>
              </a:rPr>
              <a:t>, </a:t>
            </a:r>
            <a:r>
              <a:rPr lang="fr-FR" dirty="0" err="1" smtClean="0">
                <a:solidFill>
                  <a:schemeClr val="tx1"/>
                </a:solidFill>
              </a:rPr>
              <a:t>occus</a:t>
            </a:r>
            <a:r>
              <a:rPr lang="fr-FR" dirty="0" smtClean="0">
                <a:solidFill>
                  <a:schemeClr val="tx1"/>
                </a:solidFill>
              </a:rPr>
              <a:t> mi, </a:t>
            </a:r>
            <a:r>
              <a:rPr lang="fr-FR" dirty="0" err="1" smtClean="0">
                <a:solidFill>
                  <a:schemeClr val="tx1"/>
                </a:solidFill>
              </a:rPr>
              <a:t>occulla</a:t>
            </a:r>
            <a:r>
              <a:rPr lang="fr-FR" dirty="0" smtClean="0">
                <a:solidFill>
                  <a:schemeClr val="tx1"/>
                </a:solidFill>
              </a:rPr>
              <a:t> </a:t>
            </a:r>
            <a:r>
              <a:rPr lang="fr-FR" dirty="0" err="1" smtClean="0">
                <a:solidFill>
                  <a:schemeClr val="tx1"/>
                </a:solidFill>
              </a:rPr>
              <a:t>boribus</a:t>
            </a:r>
            <a:r>
              <a:rPr lang="fr-FR" dirty="0" smtClean="0">
                <a:solidFill>
                  <a:schemeClr val="tx1"/>
                </a:solidFill>
              </a:rPr>
              <a:t>. </a:t>
            </a:r>
            <a:r>
              <a:rPr lang="fr-FR" dirty="0" err="1" smtClean="0">
                <a:solidFill>
                  <a:schemeClr val="tx1"/>
                </a:solidFill>
              </a:rPr>
              <a:t>lorepsumEctiumqu</a:t>
            </a:r>
            <a:r>
              <a:rPr lang="fr-FR" dirty="0" smtClean="0">
                <a:solidFill>
                  <a:schemeClr val="tx1"/>
                </a:solidFill>
              </a:rPr>
              <a:t> </a:t>
            </a:r>
            <a:r>
              <a:rPr lang="fr-FR" dirty="0" err="1" smtClean="0">
                <a:solidFill>
                  <a:schemeClr val="tx1"/>
                </a:solidFill>
              </a:rPr>
              <a:t>iaturio</a:t>
            </a:r>
            <a:r>
              <a:rPr lang="fr-FR" dirty="0" smtClean="0">
                <a:solidFill>
                  <a:schemeClr val="tx1"/>
                </a:solidFill>
              </a:rPr>
              <a:t> </a:t>
            </a:r>
            <a:r>
              <a:rPr lang="fr-FR" dirty="0" err="1" smtClean="0">
                <a:solidFill>
                  <a:schemeClr val="tx1"/>
                </a:solidFill>
              </a:rPr>
              <a:t>recerferum</a:t>
            </a:r>
            <a:r>
              <a:rPr lang="fr-FR" dirty="0" smtClean="0">
                <a:solidFill>
                  <a:schemeClr val="tx1"/>
                </a:solidFill>
              </a:rPr>
              <a:t> </a:t>
            </a:r>
            <a:r>
              <a:rPr lang="fr-FR" dirty="0" err="1" smtClean="0">
                <a:solidFill>
                  <a:schemeClr val="tx1"/>
                </a:solidFill>
              </a:rPr>
              <a:t>aligenda</a:t>
            </a:r>
            <a:r>
              <a:rPr lang="fr-FR" dirty="0" smtClean="0">
                <a:solidFill>
                  <a:schemeClr val="tx1"/>
                </a:solidFill>
              </a:rPr>
              <a:t> </a:t>
            </a:r>
            <a:r>
              <a:rPr lang="fr-FR" dirty="0" err="1" smtClean="0">
                <a:solidFill>
                  <a:schemeClr val="tx1"/>
                </a:solidFill>
              </a:rPr>
              <a:t>sitibus</a:t>
            </a:r>
            <a:r>
              <a:rPr lang="fr-FR" dirty="0" smtClean="0">
                <a:solidFill>
                  <a:schemeClr val="tx1"/>
                </a:solidFill>
              </a:rPr>
              <a:t> </a:t>
            </a:r>
            <a:r>
              <a:rPr lang="fr-FR" dirty="0" err="1" smtClean="0">
                <a:solidFill>
                  <a:schemeClr val="tx1"/>
                </a:solidFill>
              </a:rPr>
              <a:t>ipsunt</a:t>
            </a:r>
            <a:r>
              <a:rPr lang="fr-FR" dirty="0" smtClean="0">
                <a:solidFill>
                  <a:schemeClr val="tx1"/>
                </a:solidFill>
              </a:rPr>
              <a:t> </a:t>
            </a:r>
            <a:r>
              <a:rPr lang="fr-FR" dirty="0" err="1" smtClean="0">
                <a:solidFill>
                  <a:schemeClr val="tx1"/>
                </a:solidFill>
              </a:rPr>
              <a:t>ius</a:t>
            </a:r>
            <a:r>
              <a:rPr lang="fr-FR" dirty="0" smtClean="0">
                <a:solidFill>
                  <a:schemeClr val="tx1"/>
                </a:solidFill>
              </a:rPr>
              <a:t> </a:t>
            </a:r>
            <a:r>
              <a:rPr lang="fr-FR" dirty="0" err="1" smtClean="0">
                <a:solidFill>
                  <a:schemeClr val="tx1"/>
                </a:solidFill>
              </a:rPr>
              <a:t>magnatum</a:t>
            </a:r>
            <a:r>
              <a:rPr lang="fr-FR" dirty="0" smtClean="0">
                <a:solidFill>
                  <a:schemeClr val="tx1"/>
                </a:solidFill>
              </a:rPr>
              <a:t> quo </a:t>
            </a:r>
            <a:r>
              <a:rPr lang="fr-FR" dirty="0" err="1" smtClean="0">
                <a:solidFill>
                  <a:schemeClr val="tx1"/>
                </a:solidFill>
              </a:rPr>
              <a:t>blaboriatis</a:t>
            </a:r>
            <a:r>
              <a:rPr lang="fr-FR" dirty="0" smtClean="0">
                <a:solidFill>
                  <a:schemeClr val="tx1"/>
                </a:solidFill>
              </a:rPr>
              <a:t> et, sin et </a:t>
            </a:r>
            <a:r>
              <a:rPr lang="fr-FR" dirty="0" err="1" smtClean="0">
                <a:solidFill>
                  <a:schemeClr val="tx1"/>
                </a:solidFill>
              </a:rPr>
              <a:t>et</a:t>
            </a:r>
            <a:r>
              <a:rPr lang="fr-FR" dirty="0" smtClean="0">
                <a:solidFill>
                  <a:schemeClr val="tx1"/>
                </a:solidFill>
              </a:rPr>
              <a:t> </a:t>
            </a:r>
            <a:r>
              <a:rPr lang="fr-FR" dirty="0" err="1" smtClean="0">
                <a:solidFill>
                  <a:schemeClr val="tx1"/>
                </a:solidFill>
              </a:rPr>
              <a:t>aborehent</a:t>
            </a:r>
            <a:r>
              <a:rPr lang="fr-FR" dirty="0" smtClean="0">
                <a:solidFill>
                  <a:schemeClr val="tx1"/>
                </a:solidFill>
              </a:rPr>
              <a:t>, </a:t>
            </a:r>
            <a:r>
              <a:rPr lang="fr-FR" dirty="0" err="1" smtClean="0">
                <a:solidFill>
                  <a:schemeClr val="tx1"/>
                </a:solidFill>
              </a:rPr>
              <a:t>sunt</a:t>
            </a:r>
            <a:r>
              <a:rPr lang="fr-FR" dirty="0" smtClean="0">
                <a:solidFill>
                  <a:schemeClr val="tx1"/>
                </a:solidFill>
              </a:rPr>
              <a:t>.</a:t>
            </a:r>
          </a:p>
          <a:p>
            <a:r>
              <a:rPr lang="fr-FR" dirty="0" err="1" smtClean="0">
                <a:solidFill>
                  <a:schemeClr val="tx1"/>
                </a:solidFill>
              </a:rPr>
              <a:t>Ebis</a:t>
            </a:r>
            <a:r>
              <a:rPr lang="fr-FR" dirty="0" smtClean="0">
                <a:solidFill>
                  <a:schemeClr val="tx1"/>
                </a:solidFill>
              </a:rPr>
              <a:t> </a:t>
            </a:r>
            <a:r>
              <a:rPr lang="fr-FR" dirty="0" err="1" smtClean="0">
                <a:solidFill>
                  <a:schemeClr val="tx1"/>
                </a:solidFill>
              </a:rPr>
              <a:t>volor</a:t>
            </a:r>
            <a:r>
              <a:rPr lang="fr-FR" dirty="0" smtClean="0">
                <a:solidFill>
                  <a:schemeClr val="tx1"/>
                </a:solidFill>
              </a:rPr>
              <a:t> </a:t>
            </a:r>
            <a:r>
              <a:rPr lang="fr-FR" dirty="0" err="1" smtClean="0">
                <a:solidFill>
                  <a:schemeClr val="tx1"/>
                </a:solidFill>
              </a:rPr>
              <a:t>re</a:t>
            </a:r>
            <a:r>
              <a:rPr lang="fr-FR" dirty="0" smtClean="0">
                <a:solidFill>
                  <a:schemeClr val="tx1"/>
                </a:solidFill>
              </a:rPr>
              <a:t>, </a:t>
            </a:r>
            <a:r>
              <a:rPr lang="fr-FR" dirty="0" err="1" smtClean="0">
                <a:solidFill>
                  <a:schemeClr val="tx1"/>
                </a:solidFill>
              </a:rPr>
              <a:t>occus</a:t>
            </a:r>
            <a:r>
              <a:rPr lang="fr-FR" dirty="0" smtClean="0">
                <a:solidFill>
                  <a:schemeClr val="tx1"/>
                </a:solidFill>
              </a:rPr>
              <a:t> mi, </a:t>
            </a:r>
            <a:r>
              <a:rPr lang="fr-FR" dirty="0" err="1" smtClean="0">
                <a:solidFill>
                  <a:schemeClr val="tx1"/>
                </a:solidFill>
              </a:rPr>
              <a:t>occulla</a:t>
            </a:r>
            <a:r>
              <a:rPr lang="fr-FR" dirty="0" smtClean="0">
                <a:solidFill>
                  <a:schemeClr val="tx1"/>
                </a:solidFill>
              </a:rPr>
              <a:t> </a:t>
            </a:r>
            <a:r>
              <a:rPr lang="fr-FR" dirty="0" err="1" smtClean="0">
                <a:solidFill>
                  <a:schemeClr val="tx1"/>
                </a:solidFill>
              </a:rPr>
              <a:t>boribus</a:t>
            </a:r>
            <a:r>
              <a:rPr lang="fr-FR" dirty="0" smtClean="0">
                <a:solidFill>
                  <a:schemeClr val="tx1"/>
                </a:solidFill>
              </a:rPr>
              <a:t>. </a:t>
            </a:r>
          </a:p>
          <a:p>
            <a:endParaRPr lang="fr-FR" dirty="0"/>
          </a:p>
        </p:txBody>
      </p:sp>
      <p:pic>
        <p:nvPicPr>
          <p:cNvPr id="17" name="Picture 7" descr="D:\TRAVAIL AURELIEN\Identité visuelle DGOS\Powerpoint 2016\png\DGOS-ROUGE.png"/>
          <p:cNvPicPr>
            <a:picLocks noChangeAspect="1" noChangeArrowheads="1"/>
          </p:cNvPicPr>
          <p:nvPr userDrawn="1"/>
        </p:nvPicPr>
        <p:blipFill>
          <a:blip r:embed="rId3" cstate="print"/>
          <a:stretch>
            <a:fillRect/>
          </a:stretch>
        </p:blipFill>
        <p:spPr bwMode="auto">
          <a:xfrm>
            <a:off x="1116000" y="136800"/>
            <a:ext cx="1085850" cy="1085850"/>
          </a:xfrm>
          <a:prstGeom prst="rect">
            <a:avLst/>
          </a:prstGeom>
          <a:noFill/>
        </p:spPr>
      </p:pic>
      <p:cxnSp>
        <p:nvCxnSpPr>
          <p:cNvPr id="18" name="Connecteur droit 17"/>
          <p:cNvCxnSpPr/>
          <p:nvPr userDrawn="1"/>
        </p:nvCxnSpPr>
        <p:spPr>
          <a:xfrm>
            <a:off x="0" y="1224000"/>
            <a:ext cx="2016000" cy="0"/>
          </a:xfrm>
          <a:prstGeom prst="line">
            <a:avLst/>
          </a:prstGeom>
          <a:ln w="50800">
            <a:solidFill>
              <a:srgbClr val="8C1C7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Diapositive de titr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FFEC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CC00"/>
              </a:solidFill>
            </a:endParaRPr>
          </a:p>
        </p:txBody>
      </p:sp>
      <p:pic>
        <p:nvPicPr>
          <p:cNvPr id="4" name="Picture 3" descr="D:\TRAVAIL AURELIEN\Identité visuelle DGOS\affaires_sociales_150.jpg"/>
          <p:cNvPicPr>
            <a:picLocks noChangeAspect="1" noChangeArrowheads="1"/>
          </p:cNvPicPr>
          <p:nvPr userDrawn="1"/>
        </p:nvPicPr>
        <p:blipFill>
          <a:blip r:embed="rId2" cstate="print"/>
          <a:srcRect/>
          <a:stretch>
            <a:fillRect/>
          </a:stretch>
        </p:blipFill>
        <p:spPr bwMode="auto">
          <a:xfrm>
            <a:off x="179512" y="188640"/>
            <a:ext cx="871132" cy="856800"/>
          </a:xfrm>
          <a:prstGeom prst="rect">
            <a:avLst/>
          </a:prstGeom>
          <a:noFill/>
        </p:spPr>
      </p:pic>
      <p:cxnSp>
        <p:nvCxnSpPr>
          <p:cNvPr id="5" name="Connecteur droit 4"/>
          <p:cNvCxnSpPr/>
          <p:nvPr userDrawn="1"/>
        </p:nvCxnSpPr>
        <p:spPr>
          <a:xfrm>
            <a:off x="0" y="1224000"/>
            <a:ext cx="2016000" cy="0"/>
          </a:xfrm>
          <a:prstGeom prst="line">
            <a:avLst/>
          </a:prstGeom>
          <a:ln w="50800">
            <a:solidFill>
              <a:srgbClr val="FDC300"/>
            </a:solidFill>
          </a:ln>
        </p:spPr>
        <p:style>
          <a:lnRef idx="1">
            <a:schemeClr val="accent1"/>
          </a:lnRef>
          <a:fillRef idx="0">
            <a:schemeClr val="accent1"/>
          </a:fillRef>
          <a:effectRef idx="0">
            <a:schemeClr val="accent1"/>
          </a:effectRef>
          <a:fontRef idx="minor">
            <a:schemeClr val="tx1"/>
          </a:fontRef>
        </p:style>
      </p:cxnSp>
      <p:pic>
        <p:nvPicPr>
          <p:cNvPr id="6" name="Picture 7" descr="D:\TRAVAIL AURELIEN\Identité visuelle DGOS\Powerpoint 2016\png\DGOS-ROUGE.png"/>
          <p:cNvPicPr>
            <a:picLocks noChangeAspect="1" noChangeArrowheads="1"/>
          </p:cNvPicPr>
          <p:nvPr userDrawn="1"/>
        </p:nvPicPr>
        <p:blipFill>
          <a:blip r:embed="rId3" cstate="print"/>
          <a:stretch>
            <a:fillRect/>
          </a:stretch>
        </p:blipFill>
        <p:spPr bwMode="auto">
          <a:xfrm>
            <a:off x="1116000" y="136800"/>
            <a:ext cx="1085850" cy="1085850"/>
          </a:xfrm>
          <a:prstGeom prst="rect">
            <a:avLst/>
          </a:prstGeom>
          <a:noFill/>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Diapositive de titre">
    <p:spTree>
      <p:nvGrpSpPr>
        <p:cNvPr id="1" name=""/>
        <p:cNvGrpSpPr/>
        <p:nvPr/>
      </p:nvGrpSpPr>
      <p:grpSpPr>
        <a:xfrm>
          <a:off x="0" y="0"/>
          <a:ext cx="0" cy="0"/>
          <a:chOff x="0" y="0"/>
          <a:chExt cx="0" cy="0"/>
        </a:xfrm>
      </p:grpSpPr>
      <p:sp>
        <p:nvSpPr>
          <p:cNvPr id="21" name="Rectangle 20"/>
          <p:cNvSpPr/>
          <p:nvPr userDrawn="1"/>
        </p:nvSpPr>
        <p:spPr>
          <a:xfrm>
            <a:off x="0" y="0"/>
            <a:ext cx="9144000" cy="6858000"/>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CC00"/>
              </a:solidFill>
            </a:endParaRPr>
          </a:p>
        </p:txBody>
      </p:sp>
      <p:sp>
        <p:nvSpPr>
          <p:cNvPr id="8" name="Rectangle 7"/>
          <p:cNvSpPr/>
          <p:nvPr userDrawn="1"/>
        </p:nvSpPr>
        <p:spPr>
          <a:xfrm>
            <a:off x="683568" y="2276872"/>
            <a:ext cx="2736304" cy="3384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p:cNvSpPr txBox="1"/>
          <p:nvPr userDrawn="1"/>
        </p:nvSpPr>
        <p:spPr>
          <a:xfrm>
            <a:off x="827584" y="2492897"/>
            <a:ext cx="2448272" cy="369332"/>
          </a:xfrm>
          <a:prstGeom prst="rect">
            <a:avLst/>
          </a:prstGeom>
          <a:noFill/>
        </p:spPr>
        <p:txBody>
          <a:bodyPr wrap="square" rtlCol="0">
            <a:spAutoFit/>
          </a:bodyPr>
          <a:lstStyle/>
          <a:p>
            <a:r>
              <a:rPr lang="fr-FR" cap="all" dirty="0" smtClean="0">
                <a:solidFill>
                  <a:srgbClr val="FDC300"/>
                </a:solidFill>
                <a:latin typeface="DIN Medium" pitchFamily="18" charset="0"/>
              </a:rPr>
              <a:t>titre</a:t>
            </a:r>
            <a:r>
              <a:rPr lang="fr-FR" cap="all" baseline="0" dirty="0" smtClean="0">
                <a:solidFill>
                  <a:srgbClr val="FDC300"/>
                </a:solidFill>
                <a:latin typeface="DIN Medium" pitchFamily="18" charset="0"/>
              </a:rPr>
              <a:t> encart</a:t>
            </a:r>
            <a:endParaRPr lang="fr-FR" cap="all" dirty="0" smtClean="0">
              <a:solidFill>
                <a:srgbClr val="FDC300"/>
              </a:solidFill>
              <a:latin typeface="DIN Medium" pitchFamily="18" charset="0"/>
            </a:endParaRPr>
          </a:p>
        </p:txBody>
      </p:sp>
      <p:sp>
        <p:nvSpPr>
          <p:cNvPr id="10" name="ZoneTexte 9"/>
          <p:cNvSpPr txBox="1"/>
          <p:nvPr userDrawn="1"/>
        </p:nvSpPr>
        <p:spPr>
          <a:xfrm>
            <a:off x="827584" y="2924944"/>
            <a:ext cx="2232248" cy="2308324"/>
          </a:xfrm>
          <a:prstGeom prst="rect">
            <a:avLst/>
          </a:prstGeom>
          <a:noFill/>
        </p:spPr>
        <p:txBody>
          <a:bodyPr wrap="square" rtlCol="0">
            <a:spAutoFit/>
          </a:bodyPr>
          <a:lstStyle/>
          <a:p>
            <a:r>
              <a:rPr lang="fr-FR" dirty="0" err="1" smtClean="0"/>
              <a:t>lorepsumEctiumqu</a:t>
            </a:r>
            <a:r>
              <a:rPr lang="fr-FR" dirty="0" smtClean="0"/>
              <a:t> </a:t>
            </a:r>
            <a:r>
              <a:rPr lang="fr-FR" dirty="0" err="1" smtClean="0"/>
              <a:t>iaturio</a:t>
            </a:r>
            <a:r>
              <a:rPr lang="fr-FR" dirty="0" smtClean="0"/>
              <a:t> </a:t>
            </a:r>
            <a:r>
              <a:rPr lang="fr-FR" dirty="0" err="1" smtClean="0"/>
              <a:t>recerferum</a:t>
            </a:r>
            <a:r>
              <a:rPr lang="fr-FR" dirty="0" smtClean="0"/>
              <a:t> </a:t>
            </a:r>
            <a:r>
              <a:rPr lang="fr-FR" dirty="0" err="1" smtClean="0"/>
              <a:t>aligenda</a:t>
            </a:r>
            <a:r>
              <a:rPr lang="fr-FR" dirty="0" smtClean="0"/>
              <a:t> </a:t>
            </a:r>
            <a:r>
              <a:rPr lang="fr-FR" dirty="0" err="1" smtClean="0"/>
              <a:t>sitibus</a:t>
            </a:r>
            <a:r>
              <a:rPr lang="fr-FR" dirty="0" smtClean="0"/>
              <a:t> </a:t>
            </a:r>
            <a:r>
              <a:rPr lang="fr-FR" dirty="0" err="1" smtClean="0"/>
              <a:t>ipsunt</a:t>
            </a:r>
            <a:r>
              <a:rPr lang="fr-FR" dirty="0" smtClean="0"/>
              <a:t> </a:t>
            </a:r>
            <a:r>
              <a:rPr lang="fr-FR" dirty="0" err="1" smtClean="0"/>
              <a:t>ius</a:t>
            </a:r>
            <a:r>
              <a:rPr lang="fr-FR" dirty="0" smtClean="0"/>
              <a:t> </a:t>
            </a:r>
            <a:r>
              <a:rPr lang="fr-FR" dirty="0" err="1" smtClean="0"/>
              <a:t>magnatum</a:t>
            </a:r>
            <a:r>
              <a:rPr lang="fr-FR" dirty="0" smtClean="0"/>
              <a:t> quo </a:t>
            </a:r>
            <a:r>
              <a:rPr lang="fr-FR" dirty="0" err="1" smtClean="0"/>
              <a:t>blaboriatis</a:t>
            </a:r>
            <a:r>
              <a:rPr lang="fr-FR" dirty="0" smtClean="0"/>
              <a:t> et, sin et </a:t>
            </a:r>
            <a:r>
              <a:rPr lang="fr-FR" dirty="0" err="1" smtClean="0"/>
              <a:t>et</a:t>
            </a:r>
            <a:r>
              <a:rPr lang="fr-FR" dirty="0" smtClean="0"/>
              <a:t> </a:t>
            </a:r>
            <a:r>
              <a:rPr lang="fr-FR" dirty="0" err="1" smtClean="0"/>
              <a:t>aborehent</a:t>
            </a:r>
            <a:r>
              <a:rPr lang="fr-FR" dirty="0" smtClean="0"/>
              <a:t>, </a:t>
            </a:r>
            <a:r>
              <a:rPr lang="fr-FR" dirty="0" err="1" smtClean="0"/>
              <a:t>sunt</a:t>
            </a:r>
            <a:r>
              <a:rPr lang="fr-FR" dirty="0" smtClean="0"/>
              <a:t>.</a:t>
            </a:r>
          </a:p>
          <a:p>
            <a:r>
              <a:rPr lang="fr-FR" dirty="0" err="1" smtClean="0"/>
              <a:t>Ebis</a:t>
            </a:r>
            <a:r>
              <a:rPr lang="fr-FR" dirty="0" smtClean="0"/>
              <a:t> </a:t>
            </a:r>
            <a:r>
              <a:rPr lang="fr-FR" dirty="0" err="1" smtClean="0"/>
              <a:t>volor</a:t>
            </a:r>
            <a:r>
              <a:rPr lang="fr-FR" dirty="0" smtClean="0"/>
              <a:t> </a:t>
            </a:r>
            <a:r>
              <a:rPr lang="fr-FR" dirty="0" err="1" smtClean="0"/>
              <a:t>re</a:t>
            </a:r>
            <a:r>
              <a:rPr lang="fr-FR" dirty="0" smtClean="0"/>
              <a:t>, </a:t>
            </a:r>
            <a:r>
              <a:rPr lang="fr-FR" dirty="0" err="1" smtClean="0"/>
              <a:t>occus</a:t>
            </a:r>
            <a:r>
              <a:rPr lang="fr-FR" dirty="0" smtClean="0"/>
              <a:t> mi, </a:t>
            </a:r>
            <a:r>
              <a:rPr lang="fr-FR" dirty="0" err="1" smtClean="0"/>
              <a:t>occulla</a:t>
            </a:r>
            <a:r>
              <a:rPr lang="fr-FR" dirty="0" smtClean="0"/>
              <a:t> </a:t>
            </a:r>
            <a:r>
              <a:rPr lang="fr-FR" dirty="0" err="1" smtClean="0"/>
              <a:t>boribus</a:t>
            </a:r>
            <a:r>
              <a:rPr lang="fr-FR" dirty="0" smtClean="0"/>
              <a:t>. </a:t>
            </a:r>
            <a:endParaRPr lang="fr-FR" dirty="0"/>
          </a:p>
        </p:txBody>
      </p:sp>
      <p:cxnSp>
        <p:nvCxnSpPr>
          <p:cNvPr id="12" name="Connecteur droit 11"/>
          <p:cNvCxnSpPr/>
          <p:nvPr userDrawn="1"/>
        </p:nvCxnSpPr>
        <p:spPr>
          <a:xfrm>
            <a:off x="683568" y="5445224"/>
            <a:ext cx="2448272" cy="0"/>
          </a:xfrm>
          <a:prstGeom prst="line">
            <a:avLst/>
          </a:prstGeom>
          <a:ln w="50800">
            <a:solidFill>
              <a:srgbClr val="D80015"/>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userDrawn="1"/>
        </p:nvSpPr>
        <p:spPr>
          <a:xfrm>
            <a:off x="3851920" y="2492896"/>
            <a:ext cx="2448272" cy="369332"/>
          </a:xfrm>
          <a:prstGeom prst="rect">
            <a:avLst/>
          </a:prstGeom>
          <a:noFill/>
          <a:ln>
            <a:noFill/>
          </a:ln>
        </p:spPr>
        <p:txBody>
          <a:bodyPr wrap="square" rtlCol="0">
            <a:spAutoFit/>
          </a:bodyPr>
          <a:lstStyle/>
          <a:p>
            <a:r>
              <a:rPr lang="fr-FR" cap="all" dirty="0" smtClean="0">
                <a:solidFill>
                  <a:srgbClr val="D80015"/>
                </a:solidFill>
                <a:latin typeface="DIN Medium" pitchFamily="18" charset="0"/>
              </a:rPr>
              <a:t>titre</a:t>
            </a:r>
          </a:p>
        </p:txBody>
      </p:sp>
      <p:sp>
        <p:nvSpPr>
          <p:cNvPr id="15" name="ZoneTexte 14"/>
          <p:cNvSpPr txBox="1"/>
          <p:nvPr userDrawn="1"/>
        </p:nvSpPr>
        <p:spPr>
          <a:xfrm>
            <a:off x="3851920" y="2924944"/>
            <a:ext cx="4752528" cy="2585323"/>
          </a:xfrm>
          <a:prstGeom prst="rect">
            <a:avLst/>
          </a:prstGeom>
          <a:noFill/>
        </p:spPr>
        <p:txBody>
          <a:bodyPr wrap="square" rtlCol="0">
            <a:spAutoFit/>
          </a:bodyPr>
          <a:lstStyle/>
          <a:p>
            <a:r>
              <a:rPr lang="fr-FR" dirty="0" err="1" smtClean="0">
                <a:solidFill>
                  <a:schemeClr val="tx1"/>
                </a:solidFill>
              </a:rPr>
              <a:t>lorepsumEctiumqu</a:t>
            </a:r>
            <a:r>
              <a:rPr lang="fr-FR" dirty="0" smtClean="0">
                <a:solidFill>
                  <a:schemeClr val="tx1"/>
                </a:solidFill>
              </a:rPr>
              <a:t> </a:t>
            </a:r>
            <a:r>
              <a:rPr lang="fr-FR" dirty="0" err="1" smtClean="0">
                <a:solidFill>
                  <a:schemeClr val="tx1"/>
                </a:solidFill>
              </a:rPr>
              <a:t>iaturio</a:t>
            </a:r>
            <a:r>
              <a:rPr lang="fr-FR" dirty="0" smtClean="0">
                <a:solidFill>
                  <a:schemeClr val="tx1"/>
                </a:solidFill>
              </a:rPr>
              <a:t> </a:t>
            </a:r>
            <a:r>
              <a:rPr lang="fr-FR" dirty="0" err="1" smtClean="0">
                <a:solidFill>
                  <a:schemeClr val="tx1"/>
                </a:solidFill>
              </a:rPr>
              <a:t>recerferum</a:t>
            </a:r>
            <a:r>
              <a:rPr lang="fr-FR" dirty="0" smtClean="0">
                <a:solidFill>
                  <a:schemeClr val="tx1"/>
                </a:solidFill>
              </a:rPr>
              <a:t> </a:t>
            </a:r>
            <a:r>
              <a:rPr lang="fr-FR" dirty="0" err="1" smtClean="0">
                <a:solidFill>
                  <a:schemeClr val="tx1"/>
                </a:solidFill>
              </a:rPr>
              <a:t>aligenda</a:t>
            </a:r>
            <a:r>
              <a:rPr lang="fr-FR" dirty="0" smtClean="0">
                <a:solidFill>
                  <a:schemeClr val="tx1"/>
                </a:solidFill>
              </a:rPr>
              <a:t> </a:t>
            </a:r>
            <a:r>
              <a:rPr lang="fr-FR" dirty="0" err="1" smtClean="0">
                <a:solidFill>
                  <a:schemeClr val="tx1"/>
                </a:solidFill>
              </a:rPr>
              <a:t>sitibus</a:t>
            </a:r>
            <a:r>
              <a:rPr lang="fr-FR" dirty="0" smtClean="0">
                <a:solidFill>
                  <a:schemeClr val="tx1"/>
                </a:solidFill>
              </a:rPr>
              <a:t> </a:t>
            </a:r>
            <a:r>
              <a:rPr lang="fr-FR" dirty="0" err="1" smtClean="0">
                <a:solidFill>
                  <a:schemeClr val="tx1"/>
                </a:solidFill>
              </a:rPr>
              <a:t>ipsunt</a:t>
            </a:r>
            <a:r>
              <a:rPr lang="fr-FR" dirty="0" smtClean="0">
                <a:solidFill>
                  <a:schemeClr val="tx1"/>
                </a:solidFill>
              </a:rPr>
              <a:t> </a:t>
            </a:r>
            <a:r>
              <a:rPr lang="fr-FR" dirty="0" err="1" smtClean="0">
                <a:solidFill>
                  <a:schemeClr val="tx1"/>
                </a:solidFill>
              </a:rPr>
              <a:t>ius</a:t>
            </a:r>
            <a:r>
              <a:rPr lang="fr-FR" dirty="0" smtClean="0">
                <a:solidFill>
                  <a:schemeClr val="tx1"/>
                </a:solidFill>
              </a:rPr>
              <a:t> </a:t>
            </a:r>
            <a:r>
              <a:rPr lang="fr-FR" dirty="0" err="1" smtClean="0">
                <a:solidFill>
                  <a:schemeClr val="tx1"/>
                </a:solidFill>
              </a:rPr>
              <a:t>magnatum</a:t>
            </a:r>
            <a:r>
              <a:rPr lang="fr-FR" dirty="0" smtClean="0">
                <a:solidFill>
                  <a:schemeClr val="tx1"/>
                </a:solidFill>
              </a:rPr>
              <a:t> quo </a:t>
            </a:r>
            <a:r>
              <a:rPr lang="fr-FR" dirty="0" err="1" smtClean="0">
                <a:solidFill>
                  <a:schemeClr val="tx1"/>
                </a:solidFill>
              </a:rPr>
              <a:t>blaboriatis</a:t>
            </a:r>
            <a:r>
              <a:rPr lang="fr-FR" dirty="0" smtClean="0">
                <a:solidFill>
                  <a:schemeClr val="tx1"/>
                </a:solidFill>
              </a:rPr>
              <a:t> et, sin et </a:t>
            </a:r>
            <a:r>
              <a:rPr lang="fr-FR" dirty="0" err="1" smtClean="0">
                <a:solidFill>
                  <a:schemeClr val="tx1"/>
                </a:solidFill>
              </a:rPr>
              <a:t>et</a:t>
            </a:r>
            <a:r>
              <a:rPr lang="fr-FR" dirty="0" smtClean="0">
                <a:solidFill>
                  <a:schemeClr val="tx1"/>
                </a:solidFill>
              </a:rPr>
              <a:t> </a:t>
            </a:r>
            <a:r>
              <a:rPr lang="fr-FR" dirty="0" err="1" smtClean="0">
                <a:solidFill>
                  <a:schemeClr val="tx1"/>
                </a:solidFill>
              </a:rPr>
              <a:t>aborehent</a:t>
            </a:r>
            <a:r>
              <a:rPr lang="fr-FR" dirty="0" smtClean="0">
                <a:solidFill>
                  <a:schemeClr val="tx1"/>
                </a:solidFill>
              </a:rPr>
              <a:t>, </a:t>
            </a:r>
            <a:r>
              <a:rPr lang="fr-FR" dirty="0" err="1" smtClean="0">
                <a:solidFill>
                  <a:schemeClr val="tx1"/>
                </a:solidFill>
              </a:rPr>
              <a:t>sunt</a:t>
            </a:r>
            <a:r>
              <a:rPr lang="fr-FR" dirty="0" smtClean="0">
                <a:solidFill>
                  <a:schemeClr val="tx1"/>
                </a:solidFill>
              </a:rPr>
              <a:t>.</a:t>
            </a:r>
          </a:p>
          <a:p>
            <a:r>
              <a:rPr lang="fr-FR" dirty="0" err="1" smtClean="0">
                <a:solidFill>
                  <a:schemeClr val="tx1"/>
                </a:solidFill>
              </a:rPr>
              <a:t>Ebis</a:t>
            </a:r>
            <a:r>
              <a:rPr lang="fr-FR" dirty="0" smtClean="0">
                <a:solidFill>
                  <a:schemeClr val="tx1"/>
                </a:solidFill>
              </a:rPr>
              <a:t> </a:t>
            </a:r>
            <a:r>
              <a:rPr lang="fr-FR" dirty="0" err="1" smtClean="0">
                <a:solidFill>
                  <a:schemeClr val="tx1"/>
                </a:solidFill>
              </a:rPr>
              <a:t>volor</a:t>
            </a:r>
            <a:r>
              <a:rPr lang="fr-FR" dirty="0" smtClean="0">
                <a:solidFill>
                  <a:schemeClr val="tx1"/>
                </a:solidFill>
              </a:rPr>
              <a:t> </a:t>
            </a:r>
            <a:r>
              <a:rPr lang="fr-FR" dirty="0" err="1" smtClean="0">
                <a:solidFill>
                  <a:schemeClr val="tx1"/>
                </a:solidFill>
              </a:rPr>
              <a:t>re</a:t>
            </a:r>
            <a:r>
              <a:rPr lang="fr-FR" dirty="0" smtClean="0">
                <a:solidFill>
                  <a:schemeClr val="tx1"/>
                </a:solidFill>
              </a:rPr>
              <a:t>, </a:t>
            </a:r>
            <a:r>
              <a:rPr lang="fr-FR" dirty="0" err="1" smtClean="0">
                <a:solidFill>
                  <a:schemeClr val="tx1"/>
                </a:solidFill>
              </a:rPr>
              <a:t>occus</a:t>
            </a:r>
            <a:r>
              <a:rPr lang="fr-FR" dirty="0" smtClean="0">
                <a:solidFill>
                  <a:schemeClr val="tx1"/>
                </a:solidFill>
              </a:rPr>
              <a:t> mi, </a:t>
            </a:r>
            <a:r>
              <a:rPr lang="fr-FR" dirty="0" err="1" smtClean="0">
                <a:solidFill>
                  <a:schemeClr val="tx1"/>
                </a:solidFill>
              </a:rPr>
              <a:t>occulla</a:t>
            </a:r>
            <a:r>
              <a:rPr lang="fr-FR" dirty="0" smtClean="0">
                <a:solidFill>
                  <a:schemeClr val="tx1"/>
                </a:solidFill>
              </a:rPr>
              <a:t> </a:t>
            </a:r>
            <a:r>
              <a:rPr lang="fr-FR" dirty="0" err="1" smtClean="0">
                <a:solidFill>
                  <a:schemeClr val="tx1"/>
                </a:solidFill>
              </a:rPr>
              <a:t>boribus</a:t>
            </a:r>
            <a:r>
              <a:rPr lang="fr-FR" dirty="0" smtClean="0">
                <a:solidFill>
                  <a:schemeClr val="tx1"/>
                </a:solidFill>
              </a:rPr>
              <a:t>. </a:t>
            </a:r>
            <a:r>
              <a:rPr lang="fr-FR" dirty="0" err="1" smtClean="0">
                <a:solidFill>
                  <a:schemeClr val="tx1"/>
                </a:solidFill>
              </a:rPr>
              <a:t>lorepsumEctiumqu</a:t>
            </a:r>
            <a:r>
              <a:rPr lang="fr-FR" dirty="0" smtClean="0">
                <a:solidFill>
                  <a:schemeClr val="tx1"/>
                </a:solidFill>
              </a:rPr>
              <a:t> </a:t>
            </a:r>
            <a:r>
              <a:rPr lang="fr-FR" dirty="0" err="1" smtClean="0">
                <a:solidFill>
                  <a:schemeClr val="tx1"/>
                </a:solidFill>
              </a:rPr>
              <a:t>iaturio</a:t>
            </a:r>
            <a:r>
              <a:rPr lang="fr-FR" dirty="0" smtClean="0">
                <a:solidFill>
                  <a:schemeClr val="tx1"/>
                </a:solidFill>
              </a:rPr>
              <a:t> </a:t>
            </a:r>
            <a:r>
              <a:rPr lang="fr-FR" dirty="0" err="1" smtClean="0">
                <a:solidFill>
                  <a:schemeClr val="tx1"/>
                </a:solidFill>
              </a:rPr>
              <a:t>recerferum</a:t>
            </a:r>
            <a:r>
              <a:rPr lang="fr-FR" dirty="0" smtClean="0">
                <a:solidFill>
                  <a:schemeClr val="tx1"/>
                </a:solidFill>
              </a:rPr>
              <a:t> </a:t>
            </a:r>
            <a:r>
              <a:rPr lang="fr-FR" dirty="0" err="1" smtClean="0">
                <a:solidFill>
                  <a:schemeClr val="tx1"/>
                </a:solidFill>
              </a:rPr>
              <a:t>aligenda</a:t>
            </a:r>
            <a:r>
              <a:rPr lang="fr-FR" dirty="0" smtClean="0">
                <a:solidFill>
                  <a:schemeClr val="tx1"/>
                </a:solidFill>
              </a:rPr>
              <a:t> </a:t>
            </a:r>
            <a:r>
              <a:rPr lang="fr-FR" dirty="0" err="1" smtClean="0">
                <a:solidFill>
                  <a:schemeClr val="tx1"/>
                </a:solidFill>
              </a:rPr>
              <a:t>sitibus</a:t>
            </a:r>
            <a:r>
              <a:rPr lang="fr-FR" dirty="0" smtClean="0">
                <a:solidFill>
                  <a:schemeClr val="tx1"/>
                </a:solidFill>
              </a:rPr>
              <a:t> </a:t>
            </a:r>
            <a:r>
              <a:rPr lang="fr-FR" dirty="0" err="1" smtClean="0">
                <a:solidFill>
                  <a:schemeClr val="tx1"/>
                </a:solidFill>
              </a:rPr>
              <a:t>ipsunt</a:t>
            </a:r>
            <a:r>
              <a:rPr lang="fr-FR" dirty="0" smtClean="0">
                <a:solidFill>
                  <a:schemeClr val="tx1"/>
                </a:solidFill>
              </a:rPr>
              <a:t> </a:t>
            </a:r>
            <a:r>
              <a:rPr lang="fr-FR" dirty="0" err="1" smtClean="0">
                <a:solidFill>
                  <a:schemeClr val="tx1"/>
                </a:solidFill>
              </a:rPr>
              <a:t>ius</a:t>
            </a:r>
            <a:r>
              <a:rPr lang="fr-FR" dirty="0" smtClean="0">
                <a:solidFill>
                  <a:schemeClr val="tx1"/>
                </a:solidFill>
              </a:rPr>
              <a:t> </a:t>
            </a:r>
            <a:r>
              <a:rPr lang="fr-FR" dirty="0" err="1" smtClean="0">
                <a:solidFill>
                  <a:schemeClr val="tx1"/>
                </a:solidFill>
              </a:rPr>
              <a:t>magnatum</a:t>
            </a:r>
            <a:r>
              <a:rPr lang="fr-FR" dirty="0" smtClean="0">
                <a:solidFill>
                  <a:schemeClr val="tx1"/>
                </a:solidFill>
              </a:rPr>
              <a:t> quo </a:t>
            </a:r>
            <a:r>
              <a:rPr lang="fr-FR" dirty="0" err="1" smtClean="0">
                <a:solidFill>
                  <a:schemeClr val="tx1"/>
                </a:solidFill>
              </a:rPr>
              <a:t>blaboriatis</a:t>
            </a:r>
            <a:r>
              <a:rPr lang="fr-FR" dirty="0" smtClean="0">
                <a:solidFill>
                  <a:schemeClr val="tx1"/>
                </a:solidFill>
              </a:rPr>
              <a:t> et, sin et </a:t>
            </a:r>
            <a:r>
              <a:rPr lang="fr-FR" dirty="0" err="1" smtClean="0">
                <a:solidFill>
                  <a:schemeClr val="tx1"/>
                </a:solidFill>
              </a:rPr>
              <a:t>et</a:t>
            </a:r>
            <a:r>
              <a:rPr lang="fr-FR" dirty="0" smtClean="0">
                <a:solidFill>
                  <a:schemeClr val="tx1"/>
                </a:solidFill>
              </a:rPr>
              <a:t> </a:t>
            </a:r>
            <a:r>
              <a:rPr lang="fr-FR" dirty="0" err="1" smtClean="0">
                <a:solidFill>
                  <a:schemeClr val="tx1"/>
                </a:solidFill>
              </a:rPr>
              <a:t>aborehent</a:t>
            </a:r>
            <a:r>
              <a:rPr lang="fr-FR" dirty="0" smtClean="0">
                <a:solidFill>
                  <a:schemeClr val="tx1"/>
                </a:solidFill>
              </a:rPr>
              <a:t>, </a:t>
            </a:r>
            <a:r>
              <a:rPr lang="fr-FR" dirty="0" err="1" smtClean="0">
                <a:solidFill>
                  <a:schemeClr val="tx1"/>
                </a:solidFill>
              </a:rPr>
              <a:t>sunt</a:t>
            </a:r>
            <a:r>
              <a:rPr lang="fr-FR" dirty="0" smtClean="0">
                <a:solidFill>
                  <a:schemeClr val="tx1"/>
                </a:solidFill>
              </a:rPr>
              <a:t>.</a:t>
            </a:r>
          </a:p>
          <a:p>
            <a:r>
              <a:rPr lang="fr-FR" dirty="0" err="1" smtClean="0">
                <a:solidFill>
                  <a:schemeClr val="tx1"/>
                </a:solidFill>
              </a:rPr>
              <a:t>Ebis</a:t>
            </a:r>
            <a:r>
              <a:rPr lang="fr-FR" dirty="0" smtClean="0">
                <a:solidFill>
                  <a:schemeClr val="tx1"/>
                </a:solidFill>
              </a:rPr>
              <a:t> </a:t>
            </a:r>
            <a:r>
              <a:rPr lang="fr-FR" dirty="0" err="1" smtClean="0">
                <a:solidFill>
                  <a:schemeClr val="tx1"/>
                </a:solidFill>
              </a:rPr>
              <a:t>volor</a:t>
            </a:r>
            <a:r>
              <a:rPr lang="fr-FR" dirty="0" smtClean="0">
                <a:solidFill>
                  <a:schemeClr val="tx1"/>
                </a:solidFill>
              </a:rPr>
              <a:t> </a:t>
            </a:r>
            <a:r>
              <a:rPr lang="fr-FR" dirty="0" err="1" smtClean="0">
                <a:solidFill>
                  <a:schemeClr val="tx1"/>
                </a:solidFill>
              </a:rPr>
              <a:t>re</a:t>
            </a:r>
            <a:r>
              <a:rPr lang="fr-FR" dirty="0" smtClean="0">
                <a:solidFill>
                  <a:schemeClr val="tx1"/>
                </a:solidFill>
              </a:rPr>
              <a:t>, </a:t>
            </a:r>
            <a:r>
              <a:rPr lang="fr-FR" dirty="0" err="1" smtClean="0">
                <a:solidFill>
                  <a:schemeClr val="tx1"/>
                </a:solidFill>
              </a:rPr>
              <a:t>occus</a:t>
            </a:r>
            <a:r>
              <a:rPr lang="fr-FR" dirty="0" smtClean="0">
                <a:solidFill>
                  <a:schemeClr val="tx1"/>
                </a:solidFill>
              </a:rPr>
              <a:t> mi, </a:t>
            </a:r>
            <a:r>
              <a:rPr lang="fr-FR" dirty="0" err="1" smtClean="0">
                <a:solidFill>
                  <a:schemeClr val="tx1"/>
                </a:solidFill>
              </a:rPr>
              <a:t>occulla</a:t>
            </a:r>
            <a:r>
              <a:rPr lang="fr-FR" dirty="0" smtClean="0">
                <a:solidFill>
                  <a:schemeClr val="tx1"/>
                </a:solidFill>
              </a:rPr>
              <a:t> </a:t>
            </a:r>
            <a:r>
              <a:rPr lang="fr-FR" dirty="0" err="1" smtClean="0">
                <a:solidFill>
                  <a:schemeClr val="tx1"/>
                </a:solidFill>
              </a:rPr>
              <a:t>boribus</a:t>
            </a:r>
            <a:r>
              <a:rPr lang="fr-FR" dirty="0" smtClean="0">
                <a:solidFill>
                  <a:schemeClr val="tx1"/>
                </a:solidFill>
              </a:rPr>
              <a:t>. </a:t>
            </a:r>
          </a:p>
          <a:p>
            <a:endParaRPr lang="fr-FR" dirty="0"/>
          </a:p>
        </p:txBody>
      </p:sp>
      <p:pic>
        <p:nvPicPr>
          <p:cNvPr id="18" name="Picture 3" descr="D:\TRAVAIL AURELIEN\Identité visuelle DGOS\affaires_sociales_150.jpg"/>
          <p:cNvPicPr>
            <a:picLocks noChangeAspect="1" noChangeArrowheads="1"/>
          </p:cNvPicPr>
          <p:nvPr userDrawn="1"/>
        </p:nvPicPr>
        <p:blipFill>
          <a:blip r:embed="rId2" cstate="print"/>
          <a:srcRect/>
          <a:stretch>
            <a:fillRect/>
          </a:stretch>
        </p:blipFill>
        <p:spPr bwMode="auto">
          <a:xfrm>
            <a:off x="179512" y="188640"/>
            <a:ext cx="871132" cy="856800"/>
          </a:xfrm>
          <a:prstGeom prst="rect">
            <a:avLst/>
          </a:prstGeom>
          <a:noFill/>
        </p:spPr>
      </p:pic>
      <p:pic>
        <p:nvPicPr>
          <p:cNvPr id="20" name="Picture 7" descr="D:\TRAVAIL AURELIEN\Identité visuelle DGOS\Powerpoint 2016\png\DGOS-ROUGE.png"/>
          <p:cNvPicPr>
            <a:picLocks noChangeAspect="1" noChangeArrowheads="1"/>
          </p:cNvPicPr>
          <p:nvPr userDrawn="1"/>
        </p:nvPicPr>
        <p:blipFill>
          <a:blip r:embed="rId3" cstate="print"/>
          <a:stretch>
            <a:fillRect/>
          </a:stretch>
        </p:blipFill>
        <p:spPr bwMode="auto">
          <a:xfrm>
            <a:off x="1116000" y="136800"/>
            <a:ext cx="1085850" cy="1085850"/>
          </a:xfrm>
          <a:prstGeom prst="rect">
            <a:avLst/>
          </a:prstGeom>
          <a:noFill/>
        </p:spPr>
      </p:pic>
      <p:cxnSp>
        <p:nvCxnSpPr>
          <p:cNvPr id="22" name="Connecteur droit 21"/>
          <p:cNvCxnSpPr/>
          <p:nvPr userDrawn="1"/>
        </p:nvCxnSpPr>
        <p:spPr>
          <a:xfrm>
            <a:off x="0" y="1224000"/>
            <a:ext cx="2016000" cy="0"/>
          </a:xfrm>
          <a:prstGeom prst="line">
            <a:avLst/>
          </a:prstGeom>
          <a:ln w="50800">
            <a:solidFill>
              <a:srgbClr val="FFEC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BEDB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EB6E98"/>
              </a:solidFill>
            </a:endParaRPr>
          </a:p>
        </p:txBody>
      </p:sp>
      <p:cxnSp>
        <p:nvCxnSpPr>
          <p:cNvPr id="3" name="Connecteur droit 2"/>
          <p:cNvCxnSpPr/>
          <p:nvPr userDrawn="1"/>
        </p:nvCxnSpPr>
        <p:spPr>
          <a:xfrm>
            <a:off x="0" y="1224000"/>
            <a:ext cx="2016000" cy="0"/>
          </a:xfrm>
          <a:prstGeom prst="line">
            <a:avLst/>
          </a:prstGeom>
          <a:ln w="50800">
            <a:solidFill>
              <a:srgbClr val="006F80"/>
            </a:solidFill>
          </a:ln>
        </p:spPr>
        <p:style>
          <a:lnRef idx="1">
            <a:schemeClr val="accent1"/>
          </a:lnRef>
          <a:fillRef idx="0">
            <a:schemeClr val="accent1"/>
          </a:fillRef>
          <a:effectRef idx="0">
            <a:schemeClr val="accent1"/>
          </a:effectRef>
          <a:fontRef idx="minor">
            <a:schemeClr val="tx1"/>
          </a:fontRef>
        </p:style>
      </p:cxnSp>
      <p:pic>
        <p:nvPicPr>
          <p:cNvPr id="5" name="Picture 3" descr="D:\TRAVAIL AURELIEN\Identité visuelle DGOS\affaires_sociales_150.jpg"/>
          <p:cNvPicPr>
            <a:picLocks noChangeAspect="1" noChangeArrowheads="1"/>
          </p:cNvPicPr>
          <p:nvPr userDrawn="1"/>
        </p:nvPicPr>
        <p:blipFill>
          <a:blip r:embed="rId2" cstate="print"/>
          <a:srcRect/>
          <a:stretch>
            <a:fillRect/>
          </a:stretch>
        </p:blipFill>
        <p:spPr bwMode="auto">
          <a:xfrm>
            <a:off x="179512" y="188640"/>
            <a:ext cx="871132" cy="856800"/>
          </a:xfrm>
          <a:prstGeom prst="rect">
            <a:avLst/>
          </a:prstGeom>
          <a:noFill/>
        </p:spPr>
      </p:pic>
      <p:pic>
        <p:nvPicPr>
          <p:cNvPr id="6" name="Picture 7" descr="D:\TRAVAIL AURELIEN\Identité visuelle DGOS\Powerpoint 2016\png\DGOS-ROUGE.png"/>
          <p:cNvPicPr>
            <a:picLocks noChangeAspect="1" noChangeArrowheads="1"/>
          </p:cNvPicPr>
          <p:nvPr userDrawn="1"/>
        </p:nvPicPr>
        <p:blipFill>
          <a:blip r:embed="rId3" cstate="print"/>
          <a:stretch>
            <a:fillRect/>
          </a:stretch>
        </p:blipFill>
        <p:spPr bwMode="auto">
          <a:xfrm>
            <a:off x="1116000" y="136800"/>
            <a:ext cx="1085850" cy="1085850"/>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Diapositive de titre">
    <p:spTree>
      <p:nvGrpSpPr>
        <p:cNvPr id="1" name=""/>
        <p:cNvGrpSpPr/>
        <p:nvPr/>
      </p:nvGrpSpPr>
      <p:grpSpPr>
        <a:xfrm>
          <a:off x="0" y="0"/>
          <a:ext cx="0" cy="0"/>
          <a:chOff x="0" y="0"/>
          <a:chExt cx="0" cy="0"/>
        </a:xfrm>
      </p:grpSpPr>
      <p:sp>
        <p:nvSpPr>
          <p:cNvPr id="13" name="Rectangle 12"/>
          <p:cNvSpPr/>
          <p:nvPr userDrawn="1"/>
        </p:nvSpPr>
        <p:spPr>
          <a:xfrm>
            <a:off x="0" y="0"/>
            <a:ext cx="9144000" cy="6858000"/>
          </a:xfrm>
          <a:prstGeom prst="rect">
            <a:avLst/>
          </a:prstGeom>
          <a:solidFill>
            <a:srgbClr val="BEDB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EB6E98"/>
              </a:solidFill>
            </a:endParaRPr>
          </a:p>
        </p:txBody>
      </p:sp>
      <p:cxnSp>
        <p:nvCxnSpPr>
          <p:cNvPr id="16" name="Connecteur droit 15"/>
          <p:cNvCxnSpPr/>
          <p:nvPr userDrawn="1"/>
        </p:nvCxnSpPr>
        <p:spPr>
          <a:xfrm>
            <a:off x="0" y="1224000"/>
            <a:ext cx="2016000" cy="0"/>
          </a:xfrm>
          <a:prstGeom prst="line">
            <a:avLst/>
          </a:prstGeom>
          <a:ln w="50800">
            <a:solidFill>
              <a:srgbClr val="006F80"/>
            </a:solidFill>
          </a:ln>
        </p:spPr>
        <p:style>
          <a:lnRef idx="1">
            <a:schemeClr val="accent1"/>
          </a:lnRef>
          <a:fillRef idx="0">
            <a:schemeClr val="accent1"/>
          </a:fillRef>
          <a:effectRef idx="0">
            <a:schemeClr val="accent1"/>
          </a:effectRef>
          <a:fontRef idx="minor">
            <a:schemeClr val="tx1"/>
          </a:fontRef>
        </p:style>
      </p:cxnSp>
      <p:pic>
        <p:nvPicPr>
          <p:cNvPr id="17" name="Picture 7" descr="D:\TRAVAIL AURELIEN\Identité visuelle DGOS\Powerpoint 2016\png\DGOS-ROUGE.png"/>
          <p:cNvPicPr>
            <a:picLocks noChangeAspect="1" noChangeArrowheads="1"/>
          </p:cNvPicPr>
          <p:nvPr userDrawn="1"/>
        </p:nvPicPr>
        <p:blipFill>
          <a:blip r:embed="rId2" cstate="print"/>
          <a:stretch>
            <a:fillRect/>
          </a:stretch>
        </p:blipFill>
        <p:spPr bwMode="auto">
          <a:xfrm>
            <a:off x="1116000" y="136800"/>
            <a:ext cx="1085850" cy="1085850"/>
          </a:xfrm>
          <a:prstGeom prst="rect">
            <a:avLst/>
          </a:prstGeom>
          <a:noFill/>
        </p:spPr>
      </p:pic>
      <p:sp>
        <p:nvSpPr>
          <p:cNvPr id="8" name="Rectangle 7"/>
          <p:cNvSpPr/>
          <p:nvPr userDrawn="1"/>
        </p:nvSpPr>
        <p:spPr>
          <a:xfrm>
            <a:off x="683568" y="2276872"/>
            <a:ext cx="2736304" cy="3384376"/>
          </a:xfrm>
          <a:prstGeom prst="rect">
            <a:avLst/>
          </a:prstGeom>
          <a:solidFill>
            <a:srgbClr val="006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p:cNvSpPr txBox="1"/>
          <p:nvPr userDrawn="1"/>
        </p:nvSpPr>
        <p:spPr>
          <a:xfrm>
            <a:off x="827584" y="2492897"/>
            <a:ext cx="2448272" cy="369332"/>
          </a:xfrm>
          <a:prstGeom prst="rect">
            <a:avLst/>
          </a:prstGeom>
          <a:noFill/>
        </p:spPr>
        <p:txBody>
          <a:bodyPr wrap="square" rtlCol="0">
            <a:spAutoFit/>
          </a:bodyPr>
          <a:lstStyle/>
          <a:p>
            <a:r>
              <a:rPr lang="fr-FR" cap="all" dirty="0" smtClean="0">
                <a:solidFill>
                  <a:schemeClr val="tx1"/>
                </a:solidFill>
                <a:latin typeface="DIN Medium" pitchFamily="18" charset="0"/>
              </a:rPr>
              <a:t>titre</a:t>
            </a:r>
            <a:r>
              <a:rPr lang="fr-FR" cap="all" baseline="0" dirty="0" smtClean="0">
                <a:solidFill>
                  <a:schemeClr val="tx1"/>
                </a:solidFill>
                <a:latin typeface="DIN Medium" pitchFamily="18" charset="0"/>
              </a:rPr>
              <a:t> encart</a:t>
            </a:r>
            <a:endParaRPr lang="fr-FR" cap="all" dirty="0" smtClean="0">
              <a:solidFill>
                <a:schemeClr val="tx1"/>
              </a:solidFill>
              <a:latin typeface="DIN Medium" pitchFamily="18" charset="0"/>
            </a:endParaRPr>
          </a:p>
        </p:txBody>
      </p:sp>
      <p:sp>
        <p:nvSpPr>
          <p:cNvPr id="10" name="ZoneTexte 9"/>
          <p:cNvSpPr txBox="1"/>
          <p:nvPr userDrawn="1"/>
        </p:nvSpPr>
        <p:spPr>
          <a:xfrm>
            <a:off x="827584" y="2924944"/>
            <a:ext cx="2232248" cy="2308324"/>
          </a:xfrm>
          <a:prstGeom prst="rect">
            <a:avLst/>
          </a:prstGeom>
          <a:noFill/>
        </p:spPr>
        <p:txBody>
          <a:bodyPr wrap="square" rtlCol="0">
            <a:spAutoFit/>
          </a:bodyPr>
          <a:lstStyle/>
          <a:p>
            <a:r>
              <a:rPr lang="fr-FR" dirty="0" err="1" smtClean="0">
                <a:solidFill>
                  <a:schemeClr val="bg1"/>
                </a:solidFill>
              </a:rPr>
              <a:t>lorepsumEctiumqu</a:t>
            </a:r>
            <a:r>
              <a:rPr lang="fr-FR" dirty="0" smtClean="0">
                <a:solidFill>
                  <a:schemeClr val="bg1"/>
                </a:solidFill>
              </a:rPr>
              <a:t> </a:t>
            </a:r>
            <a:r>
              <a:rPr lang="fr-FR" dirty="0" err="1" smtClean="0">
                <a:solidFill>
                  <a:schemeClr val="bg1"/>
                </a:solidFill>
              </a:rPr>
              <a:t>iaturio</a:t>
            </a:r>
            <a:r>
              <a:rPr lang="fr-FR" dirty="0" smtClean="0">
                <a:solidFill>
                  <a:schemeClr val="bg1"/>
                </a:solidFill>
              </a:rPr>
              <a:t> </a:t>
            </a:r>
            <a:r>
              <a:rPr lang="fr-FR" dirty="0" err="1" smtClean="0">
                <a:solidFill>
                  <a:schemeClr val="bg1"/>
                </a:solidFill>
              </a:rPr>
              <a:t>recerferum</a:t>
            </a:r>
            <a:r>
              <a:rPr lang="fr-FR" dirty="0" smtClean="0">
                <a:solidFill>
                  <a:schemeClr val="bg1"/>
                </a:solidFill>
              </a:rPr>
              <a:t> </a:t>
            </a:r>
            <a:r>
              <a:rPr lang="fr-FR" dirty="0" err="1" smtClean="0">
                <a:solidFill>
                  <a:schemeClr val="bg1"/>
                </a:solidFill>
              </a:rPr>
              <a:t>aligenda</a:t>
            </a:r>
            <a:r>
              <a:rPr lang="fr-FR" dirty="0" smtClean="0">
                <a:solidFill>
                  <a:schemeClr val="bg1"/>
                </a:solidFill>
              </a:rPr>
              <a:t> </a:t>
            </a:r>
            <a:r>
              <a:rPr lang="fr-FR" dirty="0" err="1" smtClean="0">
                <a:solidFill>
                  <a:schemeClr val="bg1"/>
                </a:solidFill>
              </a:rPr>
              <a:t>sitibus</a:t>
            </a:r>
            <a:r>
              <a:rPr lang="fr-FR" dirty="0" smtClean="0">
                <a:solidFill>
                  <a:schemeClr val="bg1"/>
                </a:solidFill>
              </a:rPr>
              <a:t> </a:t>
            </a:r>
            <a:r>
              <a:rPr lang="fr-FR" dirty="0" err="1" smtClean="0">
                <a:solidFill>
                  <a:schemeClr val="bg1"/>
                </a:solidFill>
              </a:rPr>
              <a:t>ipsunt</a:t>
            </a:r>
            <a:r>
              <a:rPr lang="fr-FR" dirty="0" smtClean="0">
                <a:solidFill>
                  <a:schemeClr val="bg1"/>
                </a:solidFill>
              </a:rPr>
              <a:t> </a:t>
            </a:r>
            <a:r>
              <a:rPr lang="fr-FR" dirty="0" err="1" smtClean="0">
                <a:solidFill>
                  <a:schemeClr val="bg1"/>
                </a:solidFill>
              </a:rPr>
              <a:t>ius</a:t>
            </a:r>
            <a:r>
              <a:rPr lang="fr-FR" dirty="0" smtClean="0">
                <a:solidFill>
                  <a:schemeClr val="bg1"/>
                </a:solidFill>
              </a:rPr>
              <a:t> </a:t>
            </a:r>
            <a:r>
              <a:rPr lang="fr-FR" dirty="0" err="1" smtClean="0">
                <a:solidFill>
                  <a:schemeClr val="bg1"/>
                </a:solidFill>
              </a:rPr>
              <a:t>magnatum</a:t>
            </a:r>
            <a:r>
              <a:rPr lang="fr-FR" dirty="0" smtClean="0">
                <a:solidFill>
                  <a:schemeClr val="bg1"/>
                </a:solidFill>
              </a:rPr>
              <a:t> quo </a:t>
            </a:r>
            <a:r>
              <a:rPr lang="fr-FR" dirty="0" err="1" smtClean="0">
                <a:solidFill>
                  <a:schemeClr val="bg1"/>
                </a:solidFill>
              </a:rPr>
              <a:t>blaboriatis</a:t>
            </a:r>
            <a:r>
              <a:rPr lang="fr-FR" dirty="0" smtClean="0">
                <a:solidFill>
                  <a:schemeClr val="bg1"/>
                </a:solidFill>
              </a:rPr>
              <a:t> et, sin et </a:t>
            </a:r>
            <a:r>
              <a:rPr lang="fr-FR" dirty="0" err="1" smtClean="0">
                <a:solidFill>
                  <a:schemeClr val="bg1"/>
                </a:solidFill>
              </a:rPr>
              <a:t>et</a:t>
            </a:r>
            <a:r>
              <a:rPr lang="fr-FR" dirty="0" smtClean="0">
                <a:solidFill>
                  <a:schemeClr val="bg1"/>
                </a:solidFill>
              </a:rPr>
              <a:t> </a:t>
            </a:r>
            <a:r>
              <a:rPr lang="fr-FR" dirty="0" err="1" smtClean="0">
                <a:solidFill>
                  <a:schemeClr val="bg1"/>
                </a:solidFill>
              </a:rPr>
              <a:t>aborehent</a:t>
            </a:r>
            <a:r>
              <a:rPr lang="fr-FR" dirty="0" smtClean="0">
                <a:solidFill>
                  <a:schemeClr val="bg1"/>
                </a:solidFill>
              </a:rPr>
              <a:t>, </a:t>
            </a:r>
            <a:r>
              <a:rPr lang="fr-FR" dirty="0" err="1" smtClean="0">
                <a:solidFill>
                  <a:schemeClr val="bg1"/>
                </a:solidFill>
              </a:rPr>
              <a:t>sunt</a:t>
            </a:r>
            <a:r>
              <a:rPr lang="fr-FR" dirty="0" smtClean="0">
                <a:solidFill>
                  <a:schemeClr val="bg1"/>
                </a:solidFill>
              </a:rPr>
              <a:t>.</a:t>
            </a:r>
          </a:p>
          <a:p>
            <a:r>
              <a:rPr lang="fr-FR" dirty="0" err="1" smtClean="0">
                <a:solidFill>
                  <a:schemeClr val="bg1"/>
                </a:solidFill>
              </a:rPr>
              <a:t>Ebis</a:t>
            </a:r>
            <a:r>
              <a:rPr lang="fr-FR" dirty="0" smtClean="0">
                <a:solidFill>
                  <a:schemeClr val="bg1"/>
                </a:solidFill>
              </a:rPr>
              <a:t> </a:t>
            </a:r>
            <a:r>
              <a:rPr lang="fr-FR" dirty="0" err="1" smtClean="0">
                <a:solidFill>
                  <a:schemeClr val="bg1"/>
                </a:solidFill>
              </a:rPr>
              <a:t>volor</a:t>
            </a:r>
            <a:r>
              <a:rPr lang="fr-FR" dirty="0" smtClean="0">
                <a:solidFill>
                  <a:schemeClr val="bg1"/>
                </a:solidFill>
              </a:rPr>
              <a:t> </a:t>
            </a:r>
            <a:r>
              <a:rPr lang="fr-FR" dirty="0" err="1" smtClean="0">
                <a:solidFill>
                  <a:schemeClr val="bg1"/>
                </a:solidFill>
              </a:rPr>
              <a:t>re</a:t>
            </a:r>
            <a:r>
              <a:rPr lang="fr-FR" dirty="0" smtClean="0">
                <a:solidFill>
                  <a:schemeClr val="bg1"/>
                </a:solidFill>
              </a:rPr>
              <a:t>, </a:t>
            </a:r>
            <a:r>
              <a:rPr lang="fr-FR" dirty="0" err="1" smtClean="0">
                <a:solidFill>
                  <a:schemeClr val="bg1"/>
                </a:solidFill>
              </a:rPr>
              <a:t>occus</a:t>
            </a:r>
            <a:r>
              <a:rPr lang="fr-FR" dirty="0" smtClean="0">
                <a:solidFill>
                  <a:schemeClr val="bg1"/>
                </a:solidFill>
              </a:rPr>
              <a:t> mi, </a:t>
            </a:r>
            <a:r>
              <a:rPr lang="fr-FR" dirty="0" err="1" smtClean="0">
                <a:solidFill>
                  <a:schemeClr val="bg1"/>
                </a:solidFill>
              </a:rPr>
              <a:t>occulla</a:t>
            </a:r>
            <a:r>
              <a:rPr lang="fr-FR" dirty="0" smtClean="0">
                <a:solidFill>
                  <a:schemeClr val="bg1"/>
                </a:solidFill>
              </a:rPr>
              <a:t> </a:t>
            </a:r>
            <a:r>
              <a:rPr lang="fr-FR" dirty="0" err="1" smtClean="0">
                <a:solidFill>
                  <a:schemeClr val="bg1"/>
                </a:solidFill>
              </a:rPr>
              <a:t>boribus</a:t>
            </a:r>
            <a:r>
              <a:rPr lang="fr-FR" dirty="0" smtClean="0">
                <a:solidFill>
                  <a:schemeClr val="bg1"/>
                </a:solidFill>
              </a:rPr>
              <a:t>. </a:t>
            </a:r>
            <a:endParaRPr lang="fr-FR" dirty="0">
              <a:solidFill>
                <a:schemeClr val="bg1"/>
              </a:solidFill>
            </a:endParaRPr>
          </a:p>
        </p:txBody>
      </p:sp>
      <p:cxnSp>
        <p:nvCxnSpPr>
          <p:cNvPr id="12" name="Connecteur droit 11"/>
          <p:cNvCxnSpPr/>
          <p:nvPr userDrawn="1"/>
        </p:nvCxnSpPr>
        <p:spPr>
          <a:xfrm>
            <a:off x="683568" y="5445224"/>
            <a:ext cx="2448272" cy="0"/>
          </a:xfrm>
          <a:prstGeom prst="line">
            <a:avLst/>
          </a:prstGeom>
          <a:ln w="50800">
            <a:solidFill>
              <a:srgbClr val="01426C"/>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userDrawn="1"/>
        </p:nvSpPr>
        <p:spPr>
          <a:xfrm>
            <a:off x="3851920" y="2492896"/>
            <a:ext cx="2448272" cy="369332"/>
          </a:xfrm>
          <a:prstGeom prst="rect">
            <a:avLst/>
          </a:prstGeom>
          <a:noFill/>
          <a:ln>
            <a:noFill/>
          </a:ln>
        </p:spPr>
        <p:txBody>
          <a:bodyPr wrap="square" rtlCol="0">
            <a:spAutoFit/>
          </a:bodyPr>
          <a:lstStyle/>
          <a:p>
            <a:r>
              <a:rPr lang="fr-FR" cap="all" dirty="0" smtClean="0">
                <a:solidFill>
                  <a:srgbClr val="01426C"/>
                </a:solidFill>
                <a:latin typeface="DIN Medium" pitchFamily="18" charset="0"/>
              </a:rPr>
              <a:t>titre</a:t>
            </a:r>
          </a:p>
        </p:txBody>
      </p:sp>
      <p:sp>
        <p:nvSpPr>
          <p:cNvPr id="15" name="ZoneTexte 14"/>
          <p:cNvSpPr txBox="1"/>
          <p:nvPr userDrawn="1"/>
        </p:nvSpPr>
        <p:spPr>
          <a:xfrm>
            <a:off x="3851920" y="2924944"/>
            <a:ext cx="4752528" cy="2585323"/>
          </a:xfrm>
          <a:prstGeom prst="rect">
            <a:avLst/>
          </a:prstGeom>
          <a:noFill/>
        </p:spPr>
        <p:txBody>
          <a:bodyPr wrap="square" rtlCol="0">
            <a:spAutoFit/>
          </a:bodyPr>
          <a:lstStyle/>
          <a:p>
            <a:r>
              <a:rPr lang="fr-FR" dirty="0" err="1" smtClean="0">
                <a:solidFill>
                  <a:schemeClr val="tx1"/>
                </a:solidFill>
              </a:rPr>
              <a:t>lorepsumEctiumqu</a:t>
            </a:r>
            <a:r>
              <a:rPr lang="fr-FR" dirty="0" smtClean="0">
                <a:solidFill>
                  <a:schemeClr val="tx1"/>
                </a:solidFill>
              </a:rPr>
              <a:t> </a:t>
            </a:r>
            <a:r>
              <a:rPr lang="fr-FR" dirty="0" err="1" smtClean="0">
                <a:solidFill>
                  <a:schemeClr val="tx1"/>
                </a:solidFill>
              </a:rPr>
              <a:t>iaturio</a:t>
            </a:r>
            <a:r>
              <a:rPr lang="fr-FR" dirty="0" smtClean="0">
                <a:solidFill>
                  <a:schemeClr val="tx1"/>
                </a:solidFill>
              </a:rPr>
              <a:t> </a:t>
            </a:r>
            <a:r>
              <a:rPr lang="fr-FR" dirty="0" err="1" smtClean="0">
                <a:solidFill>
                  <a:schemeClr val="tx1"/>
                </a:solidFill>
              </a:rPr>
              <a:t>recerferum</a:t>
            </a:r>
            <a:r>
              <a:rPr lang="fr-FR" dirty="0" smtClean="0">
                <a:solidFill>
                  <a:schemeClr val="tx1"/>
                </a:solidFill>
              </a:rPr>
              <a:t> </a:t>
            </a:r>
            <a:r>
              <a:rPr lang="fr-FR" dirty="0" err="1" smtClean="0">
                <a:solidFill>
                  <a:schemeClr val="tx1"/>
                </a:solidFill>
              </a:rPr>
              <a:t>aligenda</a:t>
            </a:r>
            <a:r>
              <a:rPr lang="fr-FR" dirty="0" smtClean="0">
                <a:solidFill>
                  <a:schemeClr val="tx1"/>
                </a:solidFill>
              </a:rPr>
              <a:t> </a:t>
            </a:r>
            <a:r>
              <a:rPr lang="fr-FR" dirty="0" err="1" smtClean="0">
                <a:solidFill>
                  <a:schemeClr val="tx1"/>
                </a:solidFill>
              </a:rPr>
              <a:t>sitibus</a:t>
            </a:r>
            <a:r>
              <a:rPr lang="fr-FR" dirty="0" smtClean="0">
                <a:solidFill>
                  <a:schemeClr val="tx1"/>
                </a:solidFill>
              </a:rPr>
              <a:t> </a:t>
            </a:r>
            <a:r>
              <a:rPr lang="fr-FR" dirty="0" err="1" smtClean="0">
                <a:solidFill>
                  <a:schemeClr val="tx1"/>
                </a:solidFill>
              </a:rPr>
              <a:t>ipsunt</a:t>
            </a:r>
            <a:r>
              <a:rPr lang="fr-FR" dirty="0" smtClean="0">
                <a:solidFill>
                  <a:schemeClr val="tx1"/>
                </a:solidFill>
              </a:rPr>
              <a:t> </a:t>
            </a:r>
            <a:r>
              <a:rPr lang="fr-FR" dirty="0" err="1" smtClean="0">
                <a:solidFill>
                  <a:schemeClr val="tx1"/>
                </a:solidFill>
              </a:rPr>
              <a:t>ius</a:t>
            </a:r>
            <a:r>
              <a:rPr lang="fr-FR" dirty="0" smtClean="0">
                <a:solidFill>
                  <a:schemeClr val="tx1"/>
                </a:solidFill>
              </a:rPr>
              <a:t> </a:t>
            </a:r>
            <a:r>
              <a:rPr lang="fr-FR" dirty="0" err="1" smtClean="0">
                <a:solidFill>
                  <a:schemeClr val="tx1"/>
                </a:solidFill>
              </a:rPr>
              <a:t>magnatum</a:t>
            </a:r>
            <a:r>
              <a:rPr lang="fr-FR" dirty="0" smtClean="0">
                <a:solidFill>
                  <a:schemeClr val="tx1"/>
                </a:solidFill>
              </a:rPr>
              <a:t> quo </a:t>
            </a:r>
            <a:r>
              <a:rPr lang="fr-FR" dirty="0" err="1" smtClean="0">
                <a:solidFill>
                  <a:schemeClr val="tx1"/>
                </a:solidFill>
              </a:rPr>
              <a:t>blaboriatis</a:t>
            </a:r>
            <a:r>
              <a:rPr lang="fr-FR" dirty="0" smtClean="0">
                <a:solidFill>
                  <a:schemeClr val="tx1"/>
                </a:solidFill>
              </a:rPr>
              <a:t> et, sin et </a:t>
            </a:r>
            <a:r>
              <a:rPr lang="fr-FR" dirty="0" err="1" smtClean="0">
                <a:solidFill>
                  <a:schemeClr val="tx1"/>
                </a:solidFill>
              </a:rPr>
              <a:t>et</a:t>
            </a:r>
            <a:r>
              <a:rPr lang="fr-FR" dirty="0" smtClean="0">
                <a:solidFill>
                  <a:schemeClr val="tx1"/>
                </a:solidFill>
              </a:rPr>
              <a:t> </a:t>
            </a:r>
            <a:r>
              <a:rPr lang="fr-FR" dirty="0" err="1" smtClean="0">
                <a:solidFill>
                  <a:schemeClr val="tx1"/>
                </a:solidFill>
              </a:rPr>
              <a:t>aborehent</a:t>
            </a:r>
            <a:r>
              <a:rPr lang="fr-FR" dirty="0" smtClean="0">
                <a:solidFill>
                  <a:schemeClr val="tx1"/>
                </a:solidFill>
              </a:rPr>
              <a:t>, </a:t>
            </a:r>
            <a:r>
              <a:rPr lang="fr-FR" dirty="0" err="1" smtClean="0">
                <a:solidFill>
                  <a:schemeClr val="tx1"/>
                </a:solidFill>
              </a:rPr>
              <a:t>sunt</a:t>
            </a:r>
            <a:r>
              <a:rPr lang="fr-FR" dirty="0" smtClean="0">
                <a:solidFill>
                  <a:schemeClr val="tx1"/>
                </a:solidFill>
              </a:rPr>
              <a:t>.</a:t>
            </a:r>
          </a:p>
          <a:p>
            <a:r>
              <a:rPr lang="fr-FR" dirty="0" err="1" smtClean="0">
                <a:solidFill>
                  <a:schemeClr val="tx1"/>
                </a:solidFill>
              </a:rPr>
              <a:t>Ebis</a:t>
            </a:r>
            <a:r>
              <a:rPr lang="fr-FR" dirty="0" smtClean="0">
                <a:solidFill>
                  <a:schemeClr val="tx1"/>
                </a:solidFill>
              </a:rPr>
              <a:t> </a:t>
            </a:r>
            <a:r>
              <a:rPr lang="fr-FR" dirty="0" err="1" smtClean="0">
                <a:solidFill>
                  <a:schemeClr val="tx1"/>
                </a:solidFill>
              </a:rPr>
              <a:t>volor</a:t>
            </a:r>
            <a:r>
              <a:rPr lang="fr-FR" dirty="0" smtClean="0">
                <a:solidFill>
                  <a:schemeClr val="tx1"/>
                </a:solidFill>
              </a:rPr>
              <a:t> </a:t>
            </a:r>
            <a:r>
              <a:rPr lang="fr-FR" dirty="0" err="1" smtClean="0">
                <a:solidFill>
                  <a:schemeClr val="tx1"/>
                </a:solidFill>
              </a:rPr>
              <a:t>re</a:t>
            </a:r>
            <a:r>
              <a:rPr lang="fr-FR" dirty="0" smtClean="0">
                <a:solidFill>
                  <a:schemeClr val="tx1"/>
                </a:solidFill>
              </a:rPr>
              <a:t>, </a:t>
            </a:r>
            <a:r>
              <a:rPr lang="fr-FR" dirty="0" err="1" smtClean="0">
                <a:solidFill>
                  <a:schemeClr val="tx1"/>
                </a:solidFill>
              </a:rPr>
              <a:t>occus</a:t>
            </a:r>
            <a:r>
              <a:rPr lang="fr-FR" dirty="0" smtClean="0">
                <a:solidFill>
                  <a:schemeClr val="tx1"/>
                </a:solidFill>
              </a:rPr>
              <a:t> mi, </a:t>
            </a:r>
            <a:r>
              <a:rPr lang="fr-FR" dirty="0" err="1" smtClean="0">
                <a:solidFill>
                  <a:schemeClr val="tx1"/>
                </a:solidFill>
              </a:rPr>
              <a:t>occulla</a:t>
            </a:r>
            <a:r>
              <a:rPr lang="fr-FR" dirty="0" smtClean="0">
                <a:solidFill>
                  <a:schemeClr val="tx1"/>
                </a:solidFill>
              </a:rPr>
              <a:t> </a:t>
            </a:r>
            <a:r>
              <a:rPr lang="fr-FR" dirty="0" err="1" smtClean="0">
                <a:solidFill>
                  <a:schemeClr val="tx1"/>
                </a:solidFill>
              </a:rPr>
              <a:t>boribus</a:t>
            </a:r>
            <a:r>
              <a:rPr lang="fr-FR" dirty="0" smtClean="0">
                <a:solidFill>
                  <a:schemeClr val="tx1"/>
                </a:solidFill>
              </a:rPr>
              <a:t>. </a:t>
            </a:r>
            <a:r>
              <a:rPr lang="fr-FR" dirty="0" err="1" smtClean="0">
                <a:solidFill>
                  <a:schemeClr val="tx1"/>
                </a:solidFill>
              </a:rPr>
              <a:t>lorepsumEctiumqu</a:t>
            </a:r>
            <a:r>
              <a:rPr lang="fr-FR" dirty="0" smtClean="0">
                <a:solidFill>
                  <a:schemeClr val="tx1"/>
                </a:solidFill>
              </a:rPr>
              <a:t> </a:t>
            </a:r>
            <a:r>
              <a:rPr lang="fr-FR" dirty="0" err="1" smtClean="0">
                <a:solidFill>
                  <a:schemeClr val="tx1"/>
                </a:solidFill>
              </a:rPr>
              <a:t>iaturio</a:t>
            </a:r>
            <a:r>
              <a:rPr lang="fr-FR" dirty="0" smtClean="0">
                <a:solidFill>
                  <a:schemeClr val="tx1"/>
                </a:solidFill>
              </a:rPr>
              <a:t> </a:t>
            </a:r>
            <a:r>
              <a:rPr lang="fr-FR" dirty="0" err="1" smtClean="0">
                <a:solidFill>
                  <a:schemeClr val="tx1"/>
                </a:solidFill>
              </a:rPr>
              <a:t>recerferum</a:t>
            </a:r>
            <a:r>
              <a:rPr lang="fr-FR" dirty="0" smtClean="0">
                <a:solidFill>
                  <a:schemeClr val="tx1"/>
                </a:solidFill>
              </a:rPr>
              <a:t> </a:t>
            </a:r>
            <a:r>
              <a:rPr lang="fr-FR" dirty="0" err="1" smtClean="0">
                <a:solidFill>
                  <a:schemeClr val="tx1"/>
                </a:solidFill>
              </a:rPr>
              <a:t>aligenda</a:t>
            </a:r>
            <a:r>
              <a:rPr lang="fr-FR" dirty="0" smtClean="0">
                <a:solidFill>
                  <a:schemeClr val="tx1"/>
                </a:solidFill>
              </a:rPr>
              <a:t> </a:t>
            </a:r>
            <a:r>
              <a:rPr lang="fr-FR" dirty="0" err="1" smtClean="0">
                <a:solidFill>
                  <a:schemeClr val="tx1"/>
                </a:solidFill>
              </a:rPr>
              <a:t>sitibus</a:t>
            </a:r>
            <a:r>
              <a:rPr lang="fr-FR" dirty="0" smtClean="0">
                <a:solidFill>
                  <a:schemeClr val="tx1"/>
                </a:solidFill>
              </a:rPr>
              <a:t> </a:t>
            </a:r>
            <a:r>
              <a:rPr lang="fr-FR" dirty="0" err="1" smtClean="0">
                <a:solidFill>
                  <a:schemeClr val="tx1"/>
                </a:solidFill>
              </a:rPr>
              <a:t>ipsunt</a:t>
            </a:r>
            <a:r>
              <a:rPr lang="fr-FR" dirty="0" smtClean="0">
                <a:solidFill>
                  <a:schemeClr val="tx1"/>
                </a:solidFill>
              </a:rPr>
              <a:t> </a:t>
            </a:r>
            <a:r>
              <a:rPr lang="fr-FR" dirty="0" err="1" smtClean="0">
                <a:solidFill>
                  <a:schemeClr val="tx1"/>
                </a:solidFill>
              </a:rPr>
              <a:t>ius</a:t>
            </a:r>
            <a:r>
              <a:rPr lang="fr-FR" dirty="0" smtClean="0">
                <a:solidFill>
                  <a:schemeClr val="tx1"/>
                </a:solidFill>
              </a:rPr>
              <a:t> </a:t>
            </a:r>
            <a:r>
              <a:rPr lang="fr-FR" dirty="0" err="1" smtClean="0">
                <a:solidFill>
                  <a:schemeClr val="tx1"/>
                </a:solidFill>
              </a:rPr>
              <a:t>magnatum</a:t>
            </a:r>
            <a:r>
              <a:rPr lang="fr-FR" dirty="0" smtClean="0">
                <a:solidFill>
                  <a:schemeClr val="tx1"/>
                </a:solidFill>
              </a:rPr>
              <a:t> quo </a:t>
            </a:r>
            <a:r>
              <a:rPr lang="fr-FR" dirty="0" err="1" smtClean="0">
                <a:solidFill>
                  <a:schemeClr val="tx1"/>
                </a:solidFill>
              </a:rPr>
              <a:t>blaboriatis</a:t>
            </a:r>
            <a:r>
              <a:rPr lang="fr-FR" dirty="0" smtClean="0">
                <a:solidFill>
                  <a:schemeClr val="tx1"/>
                </a:solidFill>
              </a:rPr>
              <a:t> et, sin et </a:t>
            </a:r>
            <a:r>
              <a:rPr lang="fr-FR" dirty="0" err="1" smtClean="0">
                <a:solidFill>
                  <a:schemeClr val="tx1"/>
                </a:solidFill>
              </a:rPr>
              <a:t>et</a:t>
            </a:r>
            <a:r>
              <a:rPr lang="fr-FR" dirty="0" smtClean="0">
                <a:solidFill>
                  <a:schemeClr val="tx1"/>
                </a:solidFill>
              </a:rPr>
              <a:t> </a:t>
            </a:r>
            <a:r>
              <a:rPr lang="fr-FR" dirty="0" err="1" smtClean="0">
                <a:solidFill>
                  <a:schemeClr val="tx1"/>
                </a:solidFill>
              </a:rPr>
              <a:t>aborehent</a:t>
            </a:r>
            <a:r>
              <a:rPr lang="fr-FR" dirty="0" smtClean="0">
                <a:solidFill>
                  <a:schemeClr val="tx1"/>
                </a:solidFill>
              </a:rPr>
              <a:t>, </a:t>
            </a:r>
            <a:r>
              <a:rPr lang="fr-FR" dirty="0" err="1" smtClean="0">
                <a:solidFill>
                  <a:schemeClr val="tx1"/>
                </a:solidFill>
              </a:rPr>
              <a:t>sunt</a:t>
            </a:r>
            <a:r>
              <a:rPr lang="fr-FR" dirty="0" smtClean="0">
                <a:solidFill>
                  <a:schemeClr val="tx1"/>
                </a:solidFill>
              </a:rPr>
              <a:t>.</a:t>
            </a:r>
          </a:p>
          <a:p>
            <a:r>
              <a:rPr lang="fr-FR" dirty="0" err="1" smtClean="0">
                <a:solidFill>
                  <a:schemeClr val="tx1"/>
                </a:solidFill>
              </a:rPr>
              <a:t>Ebis</a:t>
            </a:r>
            <a:r>
              <a:rPr lang="fr-FR" dirty="0" smtClean="0">
                <a:solidFill>
                  <a:schemeClr val="tx1"/>
                </a:solidFill>
              </a:rPr>
              <a:t> </a:t>
            </a:r>
            <a:r>
              <a:rPr lang="fr-FR" dirty="0" err="1" smtClean="0">
                <a:solidFill>
                  <a:schemeClr val="tx1"/>
                </a:solidFill>
              </a:rPr>
              <a:t>volor</a:t>
            </a:r>
            <a:r>
              <a:rPr lang="fr-FR" dirty="0" smtClean="0">
                <a:solidFill>
                  <a:schemeClr val="tx1"/>
                </a:solidFill>
              </a:rPr>
              <a:t> </a:t>
            </a:r>
            <a:r>
              <a:rPr lang="fr-FR" dirty="0" err="1" smtClean="0">
                <a:solidFill>
                  <a:schemeClr val="tx1"/>
                </a:solidFill>
              </a:rPr>
              <a:t>re</a:t>
            </a:r>
            <a:r>
              <a:rPr lang="fr-FR" dirty="0" smtClean="0">
                <a:solidFill>
                  <a:schemeClr val="tx1"/>
                </a:solidFill>
              </a:rPr>
              <a:t>, </a:t>
            </a:r>
            <a:r>
              <a:rPr lang="fr-FR" dirty="0" err="1" smtClean="0">
                <a:solidFill>
                  <a:schemeClr val="tx1"/>
                </a:solidFill>
              </a:rPr>
              <a:t>occus</a:t>
            </a:r>
            <a:r>
              <a:rPr lang="fr-FR" dirty="0" smtClean="0">
                <a:solidFill>
                  <a:schemeClr val="tx1"/>
                </a:solidFill>
              </a:rPr>
              <a:t> mi, </a:t>
            </a:r>
            <a:r>
              <a:rPr lang="fr-FR" dirty="0" err="1" smtClean="0">
                <a:solidFill>
                  <a:schemeClr val="tx1"/>
                </a:solidFill>
              </a:rPr>
              <a:t>occulla</a:t>
            </a:r>
            <a:r>
              <a:rPr lang="fr-FR" dirty="0" smtClean="0">
                <a:solidFill>
                  <a:schemeClr val="tx1"/>
                </a:solidFill>
              </a:rPr>
              <a:t> </a:t>
            </a:r>
            <a:r>
              <a:rPr lang="fr-FR" dirty="0" err="1" smtClean="0">
                <a:solidFill>
                  <a:schemeClr val="tx1"/>
                </a:solidFill>
              </a:rPr>
              <a:t>boribus</a:t>
            </a:r>
            <a:r>
              <a:rPr lang="fr-FR" dirty="0" smtClean="0">
                <a:solidFill>
                  <a:schemeClr val="tx1"/>
                </a:solidFill>
              </a:rPr>
              <a:t>. </a:t>
            </a:r>
          </a:p>
          <a:p>
            <a:endParaRPr lang="fr-FR" dirty="0"/>
          </a:p>
        </p:txBody>
      </p:sp>
      <p:pic>
        <p:nvPicPr>
          <p:cNvPr id="18" name="Picture 3" descr="D:\TRAVAIL AURELIEN\Identité visuelle DGOS\affaires_sociales_150.jpg"/>
          <p:cNvPicPr>
            <a:picLocks noChangeAspect="1" noChangeArrowheads="1"/>
          </p:cNvPicPr>
          <p:nvPr userDrawn="1"/>
        </p:nvPicPr>
        <p:blipFill>
          <a:blip r:embed="rId3" cstate="print"/>
          <a:srcRect/>
          <a:stretch>
            <a:fillRect/>
          </a:stretch>
        </p:blipFill>
        <p:spPr bwMode="auto">
          <a:xfrm>
            <a:off x="179512" y="188640"/>
            <a:ext cx="871132" cy="856800"/>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F5A268E2-4F9C-438D-AFEC-54B40C724914}" type="datetimeFigureOut">
              <a:rPr lang="fr-FR" smtClean="0"/>
              <a:pPr/>
              <a:t>16/08/2018</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p>
            <a:fld id="{C5A59010-F485-4269-B2DB-677EC8B0C25B}" type="slidenum">
              <a:rPr lang="fr-FR" smtClean="0"/>
              <a:pPr/>
              <a:t>‹N°›</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p>
            <a:fld id="{F5A268E2-4F9C-438D-AFEC-54B40C724914}" type="datetimeFigureOut">
              <a:rPr lang="fr-FR" smtClean="0"/>
              <a:pPr/>
              <a:t>16/08/2018</a:t>
            </a:fld>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p>
            <a:fld id="{C5A59010-F485-4269-B2DB-677EC8B0C25B}" type="slidenum">
              <a:rPr lang="fr-FR" smtClean="0"/>
              <a:pPr/>
              <a:t>‹N°›</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a:xfrm>
            <a:off x="457200" y="6356350"/>
            <a:ext cx="2133600" cy="365125"/>
          </a:xfrm>
          <a:prstGeom prst="rect">
            <a:avLst/>
          </a:prstGeom>
        </p:spPr>
        <p:txBody>
          <a:bodyPr/>
          <a:lstStyle/>
          <a:p>
            <a:fld id="{F5A268E2-4F9C-438D-AFEC-54B40C724914}" type="datetimeFigureOut">
              <a:rPr lang="fr-FR" smtClean="0"/>
              <a:pPr/>
              <a:t>16/08/2018</a:t>
            </a:fld>
            <a:endParaRPr lang="fr-FR"/>
          </a:p>
        </p:txBody>
      </p:sp>
      <p:sp>
        <p:nvSpPr>
          <p:cNvPr id="8" name="Espace réservé du pied de page 7"/>
          <p:cNvSpPr>
            <a:spLocks noGrp="1"/>
          </p:cNvSpPr>
          <p:nvPr>
            <p:ph type="ftr" sz="quarter" idx="11"/>
          </p:nvPr>
        </p:nvSpPr>
        <p:spPr>
          <a:xfrm>
            <a:off x="3124200" y="6356350"/>
            <a:ext cx="2895600" cy="365125"/>
          </a:xfrm>
          <a:prstGeom prst="rect">
            <a:avLst/>
          </a:prstGeom>
        </p:spPr>
        <p:txBody>
          <a:bodyPr/>
          <a:lstStyle/>
          <a:p>
            <a:endParaRPr lang="fr-FR"/>
          </a:p>
        </p:txBody>
      </p:sp>
      <p:sp>
        <p:nvSpPr>
          <p:cNvPr id="9" name="Espace réservé du numéro de diapositive 8"/>
          <p:cNvSpPr>
            <a:spLocks noGrp="1"/>
          </p:cNvSpPr>
          <p:nvPr>
            <p:ph type="sldNum" sz="quarter" idx="12"/>
          </p:nvPr>
        </p:nvSpPr>
        <p:spPr>
          <a:xfrm>
            <a:off x="6553200" y="6356350"/>
            <a:ext cx="2133600" cy="365125"/>
          </a:xfrm>
          <a:prstGeom prst="rect">
            <a:avLst/>
          </a:prstGeom>
        </p:spPr>
        <p:txBody>
          <a:bodyPr/>
          <a:lstStyle/>
          <a:p>
            <a:fld id="{C5A59010-F485-4269-B2DB-677EC8B0C25B}" type="slidenum">
              <a:rPr lang="fr-FR" smtClean="0"/>
              <a:pPr/>
              <a:t>‹N°›</a:t>
            </a:fld>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a:xfrm>
            <a:off x="457200" y="6356350"/>
            <a:ext cx="2133600" cy="365125"/>
          </a:xfrm>
          <a:prstGeom prst="rect">
            <a:avLst/>
          </a:prstGeom>
        </p:spPr>
        <p:txBody>
          <a:bodyPr/>
          <a:lstStyle/>
          <a:p>
            <a:fld id="{F5A268E2-4F9C-438D-AFEC-54B40C724914}" type="datetimeFigureOut">
              <a:rPr lang="fr-FR" smtClean="0"/>
              <a:pPr/>
              <a:t>16/08/2018</a:t>
            </a:fld>
            <a:endParaRPr lang="fr-FR"/>
          </a:p>
        </p:txBody>
      </p:sp>
      <p:sp>
        <p:nvSpPr>
          <p:cNvPr id="4" name="Espace réservé du pied de page 3"/>
          <p:cNvSpPr>
            <a:spLocks noGrp="1"/>
          </p:cNvSpPr>
          <p:nvPr>
            <p:ph type="ftr" sz="quarter" idx="11"/>
          </p:nvPr>
        </p:nvSpPr>
        <p:spPr>
          <a:xfrm>
            <a:off x="3124200" y="6356350"/>
            <a:ext cx="28956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p>
            <a:fld id="{C5A59010-F485-4269-B2DB-677EC8B0C25B}" type="slidenum">
              <a:rPr lang="fr-FR" smtClean="0"/>
              <a:pPr/>
              <a:t>‹N°›</a:t>
            </a:fld>
            <a:endParaRPr lang="fr-F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6356350"/>
            <a:ext cx="2133600" cy="365125"/>
          </a:xfrm>
          <a:prstGeom prst="rect">
            <a:avLst/>
          </a:prstGeom>
        </p:spPr>
        <p:txBody>
          <a:bodyPr/>
          <a:lstStyle/>
          <a:p>
            <a:fld id="{F5A268E2-4F9C-438D-AFEC-54B40C724914}" type="datetimeFigureOut">
              <a:rPr lang="fr-FR" smtClean="0"/>
              <a:pPr/>
              <a:t>16/08/2018</a:t>
            </a:fld>
            <a:endParaRPr lang="fr-FR"/>
          </a:p>
        </p:txBody>
      </p:sp>
      <p:sp>
        <p:nvSpPr>
          <p:cNvPr id="3" name="Espace réservé du pied de page 2"/>
          <p:cNvSpPr>
            <a:spLocks noGrp="1"/>
          </p:cNvSpPr>
          <p:nvPr>
            <p:ph type="ftr" sz="quarter" idx="11"/>
          </p:nvPr>
        </p:nvSpPr>
        <p:spPr>
          <a:xfrm>
            <a:off x="3124200" y="6356350"/>
            <a:ext cx="2895600" cy="365125"/>
          </a:xfrm>
          <a:prstGeom prst="rect">
            <a:avLst/>
          </a:prstGeom>
        </p:spPr>
        <p:txBody>
          <a:bodyPr/>
          <a:lstStyle/>
          <a:p>
            <a:endParaRPr lang="fr-FR"/>
          </a:p>
        </p:txBody>
      </p:sp>
      <p:sp>
        <p:nvSpPr>
          <p:cNvPr id="4" name="Espace réservé du numéro de diapositive 3"/>
          <p:cNvSpPr>
            <a:spLocks noGrp="1"/>
          </p:cNvSpPr>
          <p:nvPr>
            <p:ph type="sldNum" sz="quarter" idx="12"/>
          </p:nvPr>
        </p:nvSpPr>
        <p:spPr>
          <a:xfrm>
            <a:off x="6553200" y="6356350"/>
            <a:ext cx="2133600" cy="365125"/>
          </a:xfrm>
          <a:prstGeom prst="rect">
            <a:avLst/>
          </a:prstGeom>
        </p:spPr>
        <p:txBody>
          <a:bodyPr/>
          <a:lstStyle/>
          <a:p>
            <a:fld id="{C5A59010-F485-4269-B2DB-677EC8B0C25B}" type="slidenum">
              <a:rPr lang="fr-FR" smtClean="0"/>
              <a:pPr/>
              <a:t>‹N°›</a:t>
            </a:fld>
            <a:endParaRPr lang="fr-F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p>
            <a:fld id="{F5A268E2-4F9C-438D-AFEC-54B40C724914}" type="datetimeFigureOut">
              <a:rPr lang="fr-FR" smtClean="0"/>
              <a:pPr/>
              <a:t>16/08/2018</a:t>
            </a:fld>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p>
            <a:fld id="{C5A59010-F485-4269-B2DB-677EC8B0C25B}" type="slidenum">
              <a:rPr lang="fr-FR" smtClean="0"/>
              <a:pPr/>
              <a:t>‹N°›</a:t>
            </a:fld>
            <a:endParaRPr lang="fr-F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p>
            <a:fld id="{F5A268E2-4F9C-438D-AFEC-54B40C724914}" type="datetimeFigureOut">
              <a:rPr lang="fr-FR" smtClean="0"/>
              <a:pPr/>
              <a:t>16/08/2018</a:t>
            </a:fld>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p>
            <a:fld id="{C5A59010-F485-4269-B2DB-677EC8B0C25B}" type="slidenum">
              <a:rPr lang="fr-FR" smtClean="0"/>
              <a:pPr/>
              <a:t>‹N°›</a:t>
            </a:fld>
            <a:endParaRPr lang="fr-F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1600200"/>
            <a:ext cx="8229600" cy="4525963"/>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F5A268E2-4F9C-438D-AFEC-54B40C724914}" type="datetimeFigureOut">
              <a:rPr lang="fr-FR" smtClean="0"/>
              <a:pPr/>
              <a:t>16/08/2018</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p>
            <a:fld id="{C5A59010-F485-4269-B2DB-677EC8B0C25B}" type="slidenum">
              <a:rPr lang="fr-FR" smtClean="0"/>
              <a:pPr/>
              <a:t>‹N°›</a:t>
            </a:fld>
            <a:endParaRPr lang="fr-F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a:prstGeom prst="rect">
            <a:avLst/>
          </a:prstGeo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F5A268E2-4F9C-438D-AFEC-54B40C724914}" type="datetimeFigureOut">
              <a:rPr lang="fr-FR" smtClean="0"/>
              <a:pPr/>
              <a:t>16/08/2018</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p>
            <a:fld id="{C5A59010-F485-4269-B2DB-677EC8B0C25B}"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65" r:id="rId2"/>
    <p:sldLayoutId id="2147483663" r:id="rId3"/>
    <p:sldLayoutId id="2147483667" r:id="rId4"/>
    <p:sldLayoutId id="2147483660" r:id="rId5"/>
    <p:sldLayoutId id="2147483666" r:id="rId6"/>
    <p:sldLayoutId id="2147483662" r:id="rId7"/>
    <p:sldLayoutId id="2147483668" r:id="rId8"/>
    <p:sldLayoutId id="2147483661" r:id="rId9"/>
    <p:sldLayoutId id="2147483669" r:id="rId10"/>
    <p:sldLayoutId id="2147483650" r:id="rId11"/>
    <p:sldLayoutId id="2147483651" r:id="rId12"/>
    <p:sldLayoutId id="2147483652" r:id="rId13"/>
    <p:sldLayoutId id="2147483653" r:id="rId14"/>
    <p:sldLayoutId id="2147483654" r:id="rId15"/>
    <p:sldLayoutId id="2147483655" r:id="rId16"/>
    <p:sldLayoutId id="2147483656" r:id="rId17"/>
    <p:sldLayoutId id="2147483657" r:id="rId18"/>
    <p:sldLayoutId id="2147483658" r:id="rId19"/>
    <p:sldLayoutId id="2147483659" r:id="rId2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259632" y="1988840"/>
            <a:ext cx="6696744" cy="1323439"/>
          </a:xfrm>
          <a:prstGeom prst="rect">
            <a:avLst/>
          </a:prstGeom>
          <a:noFill/>
        </p:spPr>
        <p:txBody>
          <a:bodyPr wrap="square" rtlCol="0">
            <a:spAutoFit/>
          </a:bodyPr>
          <a:lstStyle/>
          <a:p>
            <a:pPr algn="ctr"/>
            <a:endParaRPr lang="fr-FR" sz="1000" spc="-100" dirty="0" smtClean="0">
              <a:solidFill>
                <a:schemeClr val="tx1">
                  <a:lumMod val="95000"/>
                  <a:lumOff val="5000"/>
                </a:schemeClr>
              </a:solidFill>
              <a:latin typeface="Courier New" pitchFamily="49" charset="0"/>
              <a:ea typeface="Verdana" pitchFamily="34" charset="0"/>
              <a:cs typeface="Courier New" pitchFamily="49" charset="0"/>
            </a:endParaRPr>
          </a:p>
          <a:p>
            <a:pPr algn="ctr"/>
            <a:r>
              <a:rPr lang="fr-FR" sz="3000" b="1" spc="-100" dirty="0" smtClean="0">
                <a:solidFill>
                  <a:schemeClr val="tx1">
                    <a:lumMod val="95000"/>
                    <a:lumOff val="5000"/>
                  </a:schemeClr>
                </a:solidFill>
                <a:latin typeface="Arial" panose="020B0604020202020204" pitchFamily="34" charset="0"/>
                <a:ea typeface="Verdana" pitchFamily="34" charset="0"/>
                <a:cs typeface="Arial" panose="020B0604020202020204" pitchFamily="34" charset="0"/>
              </a:rPr>
              <a:t>Les centres de santé</a:t>
            </a:r>
            <a:r>
              <a:rPr lang="fr-FR" sz="2500" spc="-100" dirty="0" smtClean="0">
                <a:solidFill>
                  <a:schemeClr val="tx1">
                    <a:lumMod val="95000"/>
                    <a:lumOff val="5000"/>
                  </a:schemeClr>
                </a:solidFill>
                <a:latin typeface="Arial" panose="020B0604020202020204" pitchFamily="34" charset="0"/>
                <a:ea typeface="Verdana" pitchFamily="34" charset="0"/>
                <a:cs typeface="Arial" panose="020B0604020202020204" pitchFamily="34" charset="0"/>
              </a:rPr>
              <a:t/>
            </a:r>
            <a:br>
              <a:rPr lang="fr-FR" sz="2500" spc="-100" dirty="0" smtClean="0">
                <a:solidFill>
                  <a:schemeClr val="tx1">
                    <a:lumMod val="95000"/>
                    <a:lumOff val="5000"/>
                  </a:schemeClr>
                </a:solidFill>
                <a:latin typeface="Arial" panose="020B0604020202020204" pitchFamily="34" charset="0"/>
                <a:ea typeface="Verdana" pitchFamily="34" charset="0"/>
                <a:cs typeface="Arial" panose="020B0604020202020204" pitchFamily="34" charset="0"/>
              </a:rPr>
            </a:br>
            <a:r>
              <a:rPr lang="fr-FR" sz="2000" spc="-100" dirty="0" smtClean="0">
                <a:solidFill>
                  <a:schemeClr val="tx1">
                    <a:lumMod val="95000"/>
                    <a:lumOff val="5000"/>
                  </a:schemeClr>
                </a:solidFill>
                <a:latin typeface="Arial" panose="020B0604020202020204" pitchFamily="34" charset="0"/>
                <a:ea typeface="Verdana" pitchFamily="34" charset="0"/>
                <a:cs typeface="Arial" panose="020B0604020202020204" pitchFamily="34" charset="0"/>
              </a:rPr>
              <a:t>  selon la nouvelle règlementation</a:t>
            </a:r>
            <a:br>
              <a:rPr lang="fr-FR" sz="2000" spc="-100" dirty="0" smtClean="0">
                <a:solidFill>
                  <a:schemeClr val="tx1">
                    <a:lumMod val="95000"/>
                    <a:lumOff val="5000"/>
                  </a:schemeClr>
                </a:solidFill>
                <a:latin typeface="Arial" panose="020B0604020202020204" pitchFamily="34" charset="0"/>
                <a:ea typeface="Verdana" pitchFamily="34" charset="0"/>
                <a:cs typeface="Arial" panose="020B0604020202020204" pitchFamily="34" charset="0"/>
              </a:rPr>
            </a:br>
            <a:endParaRPr lang="fr-FR" sz="2000" i="1" spc="-100" dirty="0" smtClean="0">
              <a:solidFill>
                <a:schemeClr val="tx1">
                  <a:lumMod val="95000"/>
                  <a:lumOff val="5000"/>
                </a:schemeClr>
              </a:solidFill>
              <a:latin typeface="Arial" panose="020B0604020202020204" pitchFamily="34" charset="0"/>
              <a:ea typeface="Verdana" pitchFamily="34" charset="0"/>
              <a:cs typeface="Arial" panose="020B0604020202020204" pitchFamily="34" charset="0"/>
            </a:endParaRPr>
          </a:p>
        </p:txBody>
      </p:sp>
      <p:cxnSp>
        <p:nvCxnSpPr>
          <p:cNvPr id="5" name="Connecteur droit 4"/>
          <p:cNvCxnSpPr/>
          <p:nvPr/>
        </p:nvCxnSpPr>
        <p:spPr>
          <a:xfrm>
            <a:off x="2843808" y="2060848"/>
            <a:ext cx="3168352" cy="0"/>
          </a:xfrm>
          <a:prstGeom prst="line">
            <a:avLst/>
          </a:prstGeom>
          <a:ln w="1460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Connecteur droit 5"/>
          <p:cNvCxnSpPr/>
          <p:nvPr/>
        </p:nvCxnSpPr>
        <p:spPr>
          <a:xfrm>
            <a:off x="2987824" y="3843645"/>
            <a:ext cx="3240360" cy="0"/>
          </a:xfrm>
          <a:prstGeom prst="line">
            <a:avLst/>
          </a:prstGeom>
          <a:ln w="50800">
            <a:solidFill>
              <a:srgbClr val="E1088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516216" y="5013176"/>
            <a:ext cx="2627784" cy="1512168"/>
          </a:xfrm>
          <a:prstGeom prst="rect">
            <a:avLst/>
          </a:prstGeom>
          <a:solidFill>
            <a:srgbClr val="E35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6804248" y="5442228"/>
            <a:ext cx="2520280" cy="1077218"/>
          </a:xfrm>
          <a:prstGeom prst="rect">
            <a:avLst/>
          </a:prstGeom>
          <a:noFill/>
          <a:ln w="25400">
            <a:noFill/>
          </a:ln>
        </p:spPr>
        <p:txBody>
          <a:bodyPr wrap="square" rtlCol="0">
            <a:spAutoFit/>
          </a:bodyPr>
          <a:lstStyle/>
          <a:p>
            <a:r>
              <a:rPr lang="fr-FR" sz="1600" cap="all" dirty="0" smtClean="0">
                <a:solidFill>
                  <a:schemeClr val="bg1"/>
                </a:solidFill>
                <a:latin typeface="Trebuchet MS" pitchFamily="34" charset="0"/>
              </a:rPr>
              <a:t>Journée </a:t>
            </a:r>
          </a:p>
          <a:p>
            <a:r>
              <a:rPr lang="fr-FR" sz="1600" cap="all" dirty="0" smtClean="0">
                <a:solidFill>
                  <a:schemeClr val="bg1"/>
                </a:solidFill>
                <a:latin typeface="Trebuchet MS" pitchFamily="34" charset="0"/>
              </a:rPr>
              <a:t>CENTRES DE SANTE</a:t>
            </a:r>
          </a:p>
          <a:p>
            <a:r>
              <a:rPr lang="fr-FR" sz="1600" cap="all" dirty="0" smtClean="0">
                <a:solidFill>
                  <a:schemeClr val="bg1"/>
                </a:solidFill>
                <a:latin typeface="Trebuchet MS" pitchFamily="34" charset="0"/>
              </a:rPr>
              <a:t>ARS PACA</a:t>
            </a:r>
          </a:p>
          <a:p>
            <a:r>
              <a:rPr lang="fr-FR" sz="1600" cap="all" dirty="0" smtClean="0">
                <a:solidFill>
                  <a:schemeClr val="bg1"/>
                </a:solidFill>
                <a:latin typeface="Trebuchet MS" pitchFamily="34" charset="0"/>
              </a:rPr>
              <a:t>19 JUIN 2018</a:t>
            </a:r>
            <a:endParaRPr lang="fr-FR" sz="1600" cap="all" dirty="0">
              <a:solidFill>
                <a:schemeClr val="bg1"/>
              </a:solidFill>
              <a:latin typeface="Trebuchet MS" pitchFamily="34" charset="0"/>
            </a:endParaRPr>
          </a:p>
        </p:txBody>
      </p:sp>
      <p:grpSp>
        <p:nvGrpSpPr>
          <p:cNvPr id="31" name="Groupe 30"/>
          <p:cNvGrpSpPr/>
          <p:nvPr/>
        </p:nvGrpSpPr>
        <p:grpSpPr>
          <a:xfrm>
            <a:off x="6732240" y="5445224"/>
            <a:ext cx="2411760" cy="1412776"/>
            <a:chOff x="6732240" y="5445224"/>
            <a:chExt cx="2411760" cy="1412776"/>
          </a:xfrm>
        </p:grpSpPr>
        <p:cxnSp>
          <p:nvCxnSpPr>
            <p:cNvPr id="10" name="Connecteur droit 9"/>
            <p:cNvCxnSpPr/>
            <p:nvPr/>
          </p:nvCxnSpPr>
          <p:spPr>
            <a:xfrm>
              <a:off x="6732240" y="5445224"/>
              <a:ext cx="2411760" cy="0"/>
            </a:xfrm>
            <a:prstGeom prst="line">
              <a:avLst/>
            </a:prstGeom>
            <a:ln w="50800">
              <a:solidFill>
                <a:srgbClr val="7A003C"/>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flipV="1">
              <a:off x="6732240" y="5445224"/>
              <a:ext cx="0" cy="1412776"/>
            </a:xfrm>
            <a:prstGeom prst="line">
              <a:avLst/>
            </a:prstGeom>
            <a:ln w="50800">
              <a:solidFill>
                <a:srgbClr val="7A003C"/>
              </a:solidFill>
            </a:ln>
          </p:spPr>
          <p:style>
            <a:lnRef idx="1">
              <a:schemeClr val="accent1"/>
            </a:lnRef>
            <a:fillRef idx="0">
              <a:schemeClr val="accent1"/>
            </a:fillRef>
            <a:effectRef idx="0">
              <a:schemeClr val="accent1"/>
            </a:effectRef>
            <a:fontRef idx="minor">
              <a:schemeClr val="tx1"/>
            </a:fontRef>
          </p:style>
        </p:cxnSp>
      </p:grpSp>
      <p:pic>
        <p:nvPicPr>
          <p:cNvPr id="1026" name="Picture 2" descr="C:\Users\isabelle.manzi\Desktop\sans-titr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3473"/>
            <a:ext cx="864095" cy="8424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5284" y="0"/>
            <a:ext cx="7033220" cy="1340768"/>
          </a:xfrm>
          <a:prstGeom prst="rect">
            <a:avLst/>
          </a:prstGeom>
          <a:solidFill>
            <a:srgbClr val="DB4166">
              <a:alpha val="9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2090936" y="263550"/>
            <a:ext cx="6552728" cy="1077218"/>
          </a:xfrm>
          <a:prstGeom prst="rect">
            <a:avLst/>
          </a:prstGeom>
          <a:noFill/>
        </p:spPr>
        <p:txBody>
          <a:bodyPr wrap="square" rtlCol="0">
            <a:spAutoFit/>
          </a:bodyPr>
          <a:lstStyle/>
          <a:p>
            <a:r>
              <a:rPr lang="fr-FR" sz="3200" cap="all" dirty="0" smtClean="0">
                <a:solidFill>
                  <a:schemeClr val="bg1"/>
                </a:solidFill>
                <a:latin typeface="Trebuchet MS" pitchFamily="34" charset="0"/>
              </a:rPr>
              <a:t>Contexte et objectifs de la réglementatio</a:t>
            </a:r>
            <a:r>
              <a:rPr lang="fr-FR" sz="3200" cap="all" dirty="0">
                <a:solidFill>
                  <a:schemeClr val="bg1"/>
                </a:solidFill>
                <a:latin typeface="Trebuchet MS" pitchFamily="34" charset="0"/>
              </a:rPr>
              <a:t>n</a:t>
            </a:r>
            <a:endParaRPr lang="fr-FR" sz="3200" cap="all" dirty="0" smtClean="0">
              <a:solidFill>
                <a:schemeClr val="bg1"/>
              </a:solidFill>
              <a:latin typeface="Trebuchet MS" pitchFamily="34" charset="0"/>
            </a:endParaRPr>
          </a:p>
        </p:txBody>
      </p:sp>
      <p:cxnSp>
        <p:nvCxnSpPr>
          <p:cNvPr id="4" name="Connecteur droit 3"/>
          <p:cNvCxnSpPr/>
          <p:nvPr/>
        </p:nvCxnSpPr>
        <p:spPr>
          <a:xfrm>
            <a:off x="2297782" y="116632"/>
            <a:ext cx="6588224"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ZoneTexte 4"/>
          <p:cNvSpPr txBox="1"/>
          <p:nvPr/>
        </p:nvSpPr>
        <p:spPr>
          <a:xfrm>
            <a:off x="518642" y="2060848"/>
            <a:ext cx="8104112" cy="4124206"/>
          </a:xfrm>
          <a:prstGeom prst="rect">
            <a:avLst/>
          </a:prstGeom>
          <a:noFill/>
        </p:spPr>
        <p:txBody>
          <a:bodyPr wrap="square" rtlCol="0">
            <a:spAutoFit/>
          </a:bodyPr>
          <a:lstStyle/>
          <a:p>
            <a:pPr>
              <a:buClr>
                <a:srgbClr val="DC2C84"/>
              </a:buClr>
            </a:pPr>
            <a:r>
              <a:rPr lang="fr-FR" b="1" dirty="0">
                <a:latin typeface="Trebuchet MS" panose="020B0603020202020204" pitchFamily="34" charset="0"/>
              </a:rPr>
              <a:t>UNE REGLEMENTATION </a:t>
            </a:r>
            <a:endParaRPr lang="fr-FR" b="1" dirty="0" smtClean="0">
              <a:latin typeface="Trebuchet MS" panose="020B0603020202020204" pitchFamily="34" charset="0"/>
            </a:endParaRPr>
          </a:p>
          <a:p>
            <a:pPr>
              <a:buClr>
                <a:srgbClr val="DC2C84"/>
              </a:buClr>
            </a:pPr>
            <a:endParaRPr lang="fr-FR" b="1" dirty="0" smtClean="0">
              <a:latin typeface="Trebuchet MS" panose="020B0603020202020204" pitchFamily="34" charset="0"/>
            </a:endParaRPr>
          </a:p>
          <a:p>
            <a:pPr marL="285750" indent="-285750">
              <a:buClr>
                <a:srgbClr val="DC2C84"/>
              </a:buClr>
              <a:buFont typeface="Wingdings" panose="05000000000000000000" pitchFamily="2" charset="2"/>
              <a:buChar char="q"/>
            </a:pPr>
            <a:r>
              <a:rPr lang="fr-FR" sz="1600" b="1" dirty="0" smtClean="0">
                <a:latin typeface="Trebuchet MS" panose="020B0603020202020204" pitchFamily="34" charset="0"/>
              </a:rPr>
              <a:t>… QUI S’INSCRIT DANS LE CONTEXTE DU DEPLOIEMENT DU PLAN D’ACCES AUX SOINS </a:t>
            </a:r>
          </a:p>
          <a:p>
            <a:pPr marL="742950" lvl="1" indent="-285750">
              <a:buClr>
                <a:srgbClr val="DC2C84"/>
              </a:buClr>
              <a:buFont typeface="Wingdings" panose="05000000000000000000" pitchFamily="2" charset="2"/>
              <a:buChar char="Ø"/>
            </a:pPr>
            <a:r>
              <a:rPr lang="fr-FR" i="1" dirty="0" smtClean="0"/>
              <a:t>Doublement des structures d’exercice coordonné =&gt; parmi elles, les </a:t>
            </a:r>
            <a:r>
              <a:rPr lang="fr-FR" i="1" dirty="0" err="1" smtClean="0"/>
              <a:t>CdS</a:t>
            </a:r>
            <a:r>
              <a:rPr lang="fr-FR" i="1" dirty="0" smtClean="0"/>
              <a:t>, y compris dans les QPV ou à proximité immédiate</a:t>
            </a:r>
          </a:p>
          <a:p>
            <a:pPr marL="742950" lvl="1" indent="-285750">
              <a:buClr>
                <a:srgbClr val="DC2C84"/>
              </a:buClr>
              <a:buFont typeface="Wingdings" panose="05000000000000000000" pitchFamily="2" charset="2"/>
              <a:buChar char="Ø"/>
            </a:pPr>
            <a:endParaRPr lang="fr-FR" i="1" dirty="0" smtClean="0"/>
          </a:p>
          <a:p>
            <a:pPr marL="285750" lvl="1" indent="-285750">
              <a:buClr>
                <a:srgbClr val="DC2C84"/>
              </a:buClr>
              <a:buFont typeface="Wingdings" panose="05000000000000000000" pitchFamily="2" charset="2"/>
              <a:buChar char="q"/>
            </a:pPr>
            <a:r>
              <a:rPr lang="fr-FR" sz="1600" b="1" dirty="0" smtClean="0">
                <a:latin typeface="Trebuchet MS" panose="020B0603020202020204" pitchFamily="34" charset="0"/>
              </a:rPr>
              <a:t>… QUI REPOND A UN DOUBLE </a:t>
            </a:r>
            <a:r>
              <a:rPr lang="fr-FR" sz="1600" b="1" dirty="0">
                <a:latin typeface="Trebuchet MS" panose="020B0603020202020204" pitchFamily="34" charset="0"/>
              </a:rPr>
              <a:t>OBJECTIF </a:t>
            </a:r>
            <a:endParaRPr lang="fr-FR" sz="1600" b="1" dirty="0" smtClean="0">
              <a:latin typeface="Trebuchet MS" panose="020B0603020202020204" pitchFamily="34" charset="0"/>
            </a:endParaRPr>
          </a:p>
          <a:p>
            <a:pPr marL="742950" lvl="2" indent="-285750">
              <a:buClr>
                <a:srgbClr val="DC2C84"/>
              </a:buClr>
              <a:buFont typeface="Wingdings" panose="05000000000000000000" pitchFamily="2" charset="2"/>
              <a:buChar char="Ø"/>
            </a:pPr>
            <a:r>
              <a:rPr lang="fr-FR" i="1" dirty="0" smtClean="0"/>
              <a:t>Renforcer </a:t>
            </a:r>
            <a:r>
              <a:rPr lang="fr-FR" i="1" dirty="0"/>
              <a:t>l’accès aux soins des patients</a:t>
            </a:r>
          </a:p>
          <a:p>
            <a:pPr marL="742950" lvl="2" indent="-285750">
              <a:buClr>
                <a:srgbClr val="DC2C84"/>
              </a:buClr>
              <a:buFont typeface="Wingdings" panose="05000000000000000000" pitchFamily="2" charset="2"/>
              <a:buChar char="Ø"/>
            </a:pPr>
            <a:r>
              <a:rPr lang="fr-FR" i="1" dirty="0"/>
              <a:t>Améliorer la sécurité de la prise en charge des </a:t>
            </a:r>
            <a:r>
              <a:rPr lang="fr-FR" i="1" dirty="0" smtClean="0"/>
              <a:t>patients</a:t>
            </a:r>
          </a:p>
          <a:p>
            <a:pPr marL="742950" lvl="2" indent="-285750">
              <a:buClr>
                <a:srgbClr val="DC2C84"/>
              </a:buClr>
              <a:buFont typeface="Wingdings" panose="05000000000000000000" pitchFamily="2" charset="2"/>
              <a:buChar char="Ø"/>
            </a:pPr>
            <a:endParaRPr lang="fr-FR" i="1" dirty="0"/>
          </a:p>
          <a:p>
            <a:pPr marL="266700" lvl="2" indent="-266700">
              <a:buClr>
                <a:srgbClr val="DC2C84"/>
              </a:buClr>
              <a:buFont typeface="Wingdings" panose="05000000000000000000" pitchFamily="2" charset="2"/>
              <a:buChar char="q"/>
            </a:pPr>
            <a:r>
              <a:rPr lang="fr-FR" sz="1600" b="1" dirty="0" smtClean="0">
                <a:latin typeface="Trebuchet MS" panose="020B0603020202020204" pitchFamily="34" charset="0"/>
              </a:rPr>
              <a:t>… QUI </a:t>
            </a:r>
            <a:r>
              <a:rPr lang="fr-FR" sz="1600" b="1" dirty="0">
                <a:latin typeface="Trebuchet MS" panose="020B0603020202020204" pitchFamily="34" charset="0"/>
              </a:rPr>
              <a:t>RESULTE D’UN LONG PROCESSUS DE </a:t>
            </a:r>
            <a:r>
              <a:rPr lang="fr-FR" sz="1600" b="1" dirty="0" smtClean="0">
                <a:latin typeface="Trebuchet MS" panose="020B0603020202020204" pitchFamily="34" charset="0"/>
              </a:rPr>
              <a:t>CONCERTATION</a:t>
            </a:r>
          </a:p>
          <a:p>
            <a:pPr marL="742950" lvl="2" indent="-285750">
              <a:buClr>
                <a:srgbClr val="DC2C84"/>
              </a:buClr>
              <a:buFont typeface="Wingdings" panose="05000000000000000000" pitchFamily="2" charset="2"/>
              <a:buChar char="Ø"/>
            </a:pPr>
            <a:r>
              <a:rPr lang="fr-FR" i="1" dirty="0"/>
              <a:t> Initié en 2014</a:t>
            </a:r>
          </a:p>
          <a:p>
            <a:pPr marL="742950" lvl="2" indent="-285750">
              <a:buClr>
                <a:srgbClr val="DC2C84"/>
              </a:buClr>
              <a:buFont typeface="Wingdings" panose="05000000000000000000" pitchFamily="2" charset="2"/>
              <a:buChar char="Ø"/>
            </a:pPr>
            <a:r>
              <a:rPr lang="fr-FR" i="1" dirty="0"/>
              <a:t>Avec l’ensemble des acteurs concernés : centres de santé (gestionnaires et </a:t>
            </a:r>
            <a:r>
              <a:rPr lang="fr-FR" i="1" dirty="0" smtClean="0"/>
              <a:t>professionnels </a:t>
            </a:r>
            <a:r>
              <a:rPr lang="fr-FR" i="1" dirty="0"/>
              <a:t>de santé </a:t>
            </a:r>
            <a:r>
              <a:rPr lang="fr-FR" i="1" dirty="0" smtClean="0"/>
              <a:t>/ ARS / CNAM + DAC)</a:t>
            </a:r>
            <a:endParaRPr lang="fr-FR" i="1" dirty="0"/>
          </a:p>
        </p:txBody>
      </p:sp>
    </p:spTree>
    <p:extLst>
      <p:ext uri="{BB962C8B-B14F-4D97-AF65-F5344CB8AC3E}">
        <p14:creationId xmlns:p14="http://schemas.microsoft.com/office/powerpoint/2010/main" val="2379262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23728" y="260648"/>
            <a:ext cx="7020272" cy="936104"/>
          </a:xfrm>
          <a:prstGeom prst="rect">
            <a:avLst/>
          </a:prstGeom>
          <a:solidFill>
            <a:srgbClr val="01A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p:cNvSpPr txBox="1"/>
          <p:nvPr/>
        </p:nvSpPr>
        <p:spPr>
          <a:xfrm>
            <a:off x="2123728" y="478240"/>
            <a:ext cx="7020272" cy="584775"/>
          </a:xfrm>
          <a:prstGeom prst="rect">
            <a:avLst/>
          </a:prstGeom>
          <a:noFill/>
        </p:spPr>
        <p:txBody>
          <a:bodyPr wrap="square" rtlCol="0">
            <a:spAutoFit/>
          </a:bodyPr>
          <a:lstStyle/>
          <a:p>
            <a:r>
              <a:rPr lang="fr-FR" sz="3200" cap="all" dirty="0" smtClean="0">
                <a:solidFill>
                  <a:schemeClr val="bg1"/>
                </a:solidFill>
                <a:latin typeface="Trebuchet MS" pitchFamily="34" charset="0"/>
              </a:rPr>
              <a:t>CE QUI DEMEURE SANS CHANGEMENT</a:t>
            </a:r>
          </a:p>
        </p:txBody>
      </p:sp>
      <p:cxnSp>
        <p:nvCxnSpPr>
          <p:cNvPr id="5" name="Connecteur droit 4"/>
          <p:cNvCxnSpPr/>
          <p:nvPr/>
        </p:nvCxnSpPr>
        <p:spPr>
          <a:xfrm>
            <a:off x="2555776" y="476672"/>
            <a:ext cx="6588224" cy="0"/>
          </a:xfrm>
          <a:prstGeom prst="line">
            <a:avLst/>
          </a:prstGeom>
          <a:ln w="50800">
            <a:solidFill>
              <a:srgbClr val="00827A"/>
            </a:solidFill>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863080" y="1055425"/>
            <a:ext cx="8280920" cy="646331"/>
          </a:xfrm>
          <a:prstGeom prst="rect">
            <a:avLst/>
          </a:prstGeom>
          <a:noFill/>
        </p:spPr>
        <p:txBody>
          <a:bodyPr wrap="square" rtlCol="0">
            <a:spAutoFit/>
          </a:bodyPr>
          <a:lstStyle/>
          <a:p>
            <a:pPr marL="514350" indent="-514350">
              <a:buClr>
                <a:srgbClr val="00827A"/>
              </a:buClr>
              <a:buFont typeface="Wingdings" pitchFamily="2" charset="2"/>
              <a:buChar char="q"/>
              <a:defRPr/>
            </a:pPr>
            <a:endParaRPr lang="fr-FR" b="1" cap="all" dirty="0" smtClean="0">
              <a:latin typeface="Trebuchet MS" pitchFamily="34" charset="0"/>
            </a:endParaRPr>
          </a:p>
          <a:p>
            <a:endParaRPr lang="fr-FR" b="1" cap="all" dirty="0">
              <a:latin typeface="Trebuchet MS" pitchFamily="34" charset="0"/>
            </a:endParaRPr>
          </a:p>
        </p:txBody>
      </p:sp>
      <p:sp>
        <p:nvSpPr>
          <p:cNvPr id="8" name="ZoneTexte 7"/>
          <p:cNvSpPr txBox="1"/>
          <p:nvPr/>
        </p:nvSpPr>
        <p:spPr>
          <a:xfrm>
            <a:off x="691952" y="1421160"/>
            <a:ext cx="8280920" cy="646331"/>
          </a:xfrm>
          <a:prstGeom prst="rect">
            <a:avLst/>
          </a:prstGeom>
          <a:noFill/>
        </p:spPr>
        <p:txBody>
          <a:bodyPr wrap="square" rtlCol="0">
            <a:spAutoFit/>
          </a:bodyPr>
          <a:lstStyle/>
          <a:p>
            <a:pPr marL="514350" indent="-514350">
              <a:buClr>
                <a:srgbClr val="00827A"/>
              </a:buClr>
              <a:buFont typeface="Wingdings" pitchFamily="2" charset="2"/>
              <a:buChar char="q"/>
              <a:defRPr/>
            </a:pPr>
            <a:endParaRPr lang="fr-FR" b="1" cap="all" dirty="0" smtClean="0">
              <a:latin typeface="Trebuchet MS" pitchFamily="34" charset="0"/>
            </a:endParaRPr>
          </a:p>
          <a:p>
            <a:endParaRPr lang="fr-FR" b="1" cap="all" dirty="0">
              <a:latin typeface="Trebuchet MS" pitchFamily="34" charset="0"/>
            </a:endParaRPr>
          </a:p>
        </p:txBody>
      </p:sp>
      <p:sp>
        <p:nvSpPr>
          <p:cNvPr id="9" name="ZoneTexte 8"/>
          <p:cNvSpPr txBox="1"/>
          <p:nvPr/>
        </p:nvSpPr>
        <p:spPr>
          <a:xfrm>
            <a:off x="107504" y="1573559"/>
            <a:ext cx="8865368" cy="646331"/>
          </a:xfrm>
          <a:prstGeom prst="rect">
            <a:avLst/>
          </a:prstGeom>
          <a:noFill/>
        </p:spPr>
        <p:txBody>
          <a:bodyPr wrap="square" rtlCol="0">
            <a:spAutoFit/>
          </a:bodyPr>
          <a:lstStyle/>
          <a:p>
            <a:pPr marL="514350" indent="-514350">
              <a:buClr>
                <a:srgbClr val="00827A"/>
              </a:buClr>
              <a:buFont typeface="Wingdings" pitchFamily="2" charset="2"/>
              <a:buChar char="q"/>
              <a:defRPr/>
            </a:pPr>
            <a:endParaRPr lang="fr-FR" b="1" cap="all" dirty="0" smtClean="0">
              <a:latin typeface="Trebuchet MS" pitchFamily="34" charset="0"/>
            </a:endParaRPr>
          </a:p>
          <a:p>
            <a:endParaRPr lang="fr-FR" b="1" cap="all" dirty="0">
              <a:latin typeface="Trebuchet MS"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800" y="3105150"/>
            <a:ext cx="8278813"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517426" y="1744324"/>
            <a:ext cx="8193187" cy="4524315"/>
          </a:xfrm>
          <a:prstGeom prst="rect">
            <a:avLst/>
          </a:prstGeom>
          <a:noFill/>
        </p:spPr>
        <p:txBody>
          <a:bodyPr wrap="square" rtlCol="0">
            <a:spAutoFit/>
          </a:bodyPr>
          <a:lstStyle/>
          <a:p>
            <a:pPr marL="285750" indent="-285750">
              <a:buClr>
                <a:srgbClr val="01A87A"/>
              </a:buClr>
              <a:buFont typeface="Wingdings" panose="05000000000000000000" pitchFamily="2" charset="2"/>
              <a:buChar char="q"/>
            </a:pPr>
            <a:r>
              <a:rPr lang="fr-FR" sz="2400" dirty="0" smtClean="0">
                <a:latin typeface="Arial" panose="020B0604020202020204" pitchFamily="34" charset="0"/>
                <a:cs typeface="Arial" panose="020B0604020202020204" pitchFamily="34" charset="0"/>
              </a:rPr>
              <a:t>Les </a:t>
            </a:r>
            <a:r>
              <a:rPr lang="fr-FR" sz="2400" dirty="0" err="1" smtClean="0">
                <a:latin typeface="Arial" panose="020B0604020202020204" pitchFamily="34" charset="0"/>
                <a:cs typeface="Arial" panose="020B0604020202020204" pitchFamily="34" charset="0"/>
              </a:rPr>
              <a:t>CdS</a:t>
            </a:r>
            <a:r>
              <a:rPr lang="fr-FR" sz="2400" dirty="0" smtClean="0">
                <a:latin typeface="Arial" panose="020B0604020202020204" pitchFamily="34" charset="0"/>
                <a:cs typeface="Arial" panose="020B0604020202020204" pitchFamily="34" charset="0"/>
              </a:rPr>
              <a:t> sont des structures sanitaires de proximité</a:t>
            </a:r>
          </a:p>
          <a:p>
            <a:pPr marL="285750" indent="-285750">
              <a:buFont typeface="Wingdings" panose="05000000000000000000" pitchFamily="2" charset="2"/>
              <a:buChar char="q"/>
            </a:pPr>
            <a:endParaRPr lang="fr-FR" sz="2400" dirty="0">
              <a:latin typeface="Arial" panose="020B0604020202020204" pitchFamily="34" charset="0"/>
              <a:cs typeface="Arial" panose="020B0604020202020204" pitchFamily="34" charset="0"/>
            </a:endParaRPr>
          </a:p>
          <a:p>
            <a:pPr marL="285750" indent="-285750">
              <a:buClr>
                <a:srgbClr val="01A87A"/>
              </a:buClr>
              <a:buFont typeface="Wingdings" panose="05000000000000000000" pitchFamily="2" charset="2"/>
              <a:buChar char="q"/>
            </a:pPr>
            <a:r>
              <a:rPr lang="fr-FR" sz="2400" dirty="0" smtClean="0">
                <a:latin typeface="Arial" panose="020B0604020202020204" pitchFamily="34" charset="0"/>
                <a:cs typeface="Arial" panose="020B0604020202020204" pitchFamily="34" charset="0"/>
              </a:rPr>
              <a:t>Ils dispensent des soins de 1</a:t>
            </a:r>
            <a:r>
              <a:rPr lang="fr-FR" sz="2400" baseline="30000" dirty="0" smtClean="0">
                <a:latin typeface="Arial" panose="020B0604020202020204" pitchFamily="34" charset="0"/>
                <a:cs typeface="Arial" panose="020B0604020202020204" pitchFamily="34" charset="0"/>
              </a:rPr>
              <a:t>er</a:t>
            </a:r>
            <a:r>
              <a:rPr lang="fr-FR" sz="2400" dirty="0" smtClean="0">
                <a:latin typeface="Arial" panose="020B0604020202020204" pitchFamily="34" charset="0"/>
                <a:cs typeface="Arial" panose="020B0604020202020204" pitchFamily="34" charset="0"/>
              </a:rPr>
              <a:t> recours, sans hébergement</a:t>
            </a:r>
          </a:p>
          <a:p>
            <a:pPr marL="285750" indent="-285750">
              <a:buFont typeface="Wingdings" panose="05000000000000000000" pitchFamily="2" charset="2"/>
              <a:buChar char="q"/>
            </a:pPr>
            <a:endParaRPr lang="fr-FR" sz="2400" dirty="0" smtClean="0">
              <a:latin typeface="Arial" panose="020B0604020202020204" pitchFamily="34" charset="0"/>
              <a:cs typeface="Arial" panose="020B0604020202020204" pitchFamily="34" charset="0"/>
            </a:endParaRPr>
          </a:p>
          <a:p>
            <a:pPr marL="285750" indent="-285750">
              <a:buClr>
                <a:srgbClr val="00B050"/>
              </a:buClr>
              <a:buFont typeface="Wingdings" panose="05000000000000000000" pitchFamily="2" charset="2"/>
              <a:buChar char="q"/>
            </a:pPr>
            <a:r>
              <a:rPr lang="fr-FR" sz="2400" dirty="0" smtClean="0">
                <a:latin typeface="Arial" panose="020B0604020202020204" pitchFamily="34" charset="0"/>
                <a:cs typeface="Arial" panose="020B0604020202020204" pitchFamily="34" charset="0"/>
              </a:rPr>
              <a:t>Ils pratiquent le tiers payant sans dépassements d’honoraires</a:t>
            </a:r>
          </a:p>
          <a:p>
            <a:pPr marL="285750" indent="-285750">
              <a:buFont typeface="Wingdings" panose="05000000000000000000" pitchFamily="2" charset="2"/>
              <a:buChar char="q"/>
            </a:pPr>
            <a:endParaRPr lang="fr-FR" sz="2400" dirty="0" smtClean="0">
              <a:latin typeface="Arial" panose="020B0604020202020204" pitchFamily="34" charset="0"/>
              <a:cs typeface="Arial" panose="020B0604020202020204" pitchFamily="34" charset="0"/>
            </a:endParaRPr>
          </a:p>
          <a:p>
            <a:pPr marL="285750" indent="-285750">
              <a:buClr>
                <a:srgbClr val="00B050"/>
              </a:buClr>
              <a:buFont typeface="Wingdings" panose="05000000000000000000" pitchFamily="2" charset="2"/>
              <a:buChar char="q"/>
            </a:pPr>
            <a:r>
              <a:rPr lang="fr-FR" sz="2400" dirty="0" smtClean="0">
                <a:latin typeface="Arial" panose="020B0604020202020204" pitchFamily="34" charset="0"/>
                <a:cs typeface="Arial" panose="020B0604020202020204" pitchFamily="34" charset="0"/>
              </a:rPr>
              <a:t>Le projet de santé est remis au DGARS avant ouverture</a:t>
            </a:r>
          </a:p>
          <a:p>
            <a:pPr marL="285750" indent="-285750">
              <a:buFont typeface="Wingdings" panose="05000000000000000000" pitchFamily="2" charset="2"/>
              <a:buChar char="q"/>
            </a:pPr>
            <a:endParaRPr lang="fr-FR" sz="2400" dirty="0">
              <a:latin typeface="Arial" panose="020B0604020202020204" pitchFamily="34" charset="0"/>
              <a:cs typeface="Arial" panose="020B0604020202020204" pitchFamily="34" charset="0"/>
            </a:endParaRPr>
          </a:p>
          <a:p>
            <a:pPr marL="285750" indent="-285750">
              <a:buClr>
                <a:srgbClr val="00B050"/>
              </a:buClr>
              <a:buFont typeface="Wingdings" panose="05000000000000000000" pitchFamily="2" charset="2"/>
              <a:buChar char="q"/>
            </a:pPr>
            <a:r>
              <a:rPr lang="fr-FR" sz="2400" dirty="0" smtClean="0">
                <a:latin typeface="Arial" panose="020B0604020202020204" pitchFamily="34" charset="0"/>
                <a:cs typeface="Arial" panose="020B0604020202020204" pitchFamily="34" charset="0"/>
              </a:rPr>
              <a:t>Les </a:t>
            </a:r>
            <a:r>
              <a:rPr lang="fr-FR" sz="2400" dirty="0" err="1" smtClean="0">
                <a:latin typeface="Arial" panose="020B0604020202020204" pitchFamily="34" charset="0"/>
                <a:cs typeface="Arial" panose="020B0604020202020204" pitchFamily="34" charset="0"/>
              </a:rPr>
              <a:t>CdS</a:t>
            </a:r>
            <a:r>
              <a:rPr lang="fr-FR" sz="2400" dirty="0" smtClean="0">
                <a:latin typeface="Arial" panose="020B0604020202020204" pitchFamily="34" charset="0"/>
                <a:cs typeface="Arial" panose="020B0604020202020204" pitchFamily="34" charset="0"/>
              </a:rPr>
              <a:t> </a:t>
            </a:r>
            <a:r>
              <a:rPr lang="fr-FR" sz="2400" dirty="0" err="1" smtClean="0">
                <a:latin typeface="Arial" panose="020B0604020202020204" pitchFamily="34" charset="0"/>
                <a:cs typeface="Arial" panose="020B0604020202020204" pitchFamily="34" charset="0"/>
              </a:rPr>
              <a:t>pluriprofessionnels</a:t>
            </a:r>
            <a:r>
              <a:rPr lang="fr-FR" sz="2400" dirty="0" smtClean="0">
                <a:latin typeface="Arial" panose="020B0604020202020204" pitchFamily="34" charset="0"/>
                <a:cs typeface="Arial" panose="020B0604020202020204" pitchFamily="34" charset="0"/>
              </a:rPr>
              <a:t> peuvent devenir CDSPU</a:t>
            </a:r>
          </a:p>
          <a:p>
            <a:pPr marL="285750" indent="-285750">
              <a:buFont typeface="Wingdings" panose="05000000000000000000" pitchFamily="2" charset="2"/>
              <a:buChar char="q"/>
            </a:pPr>
            <a:endParaRPr lang="fr-FR" sz="2400" dirty="0">
              <a:latin typeface="Arial" panose="020B0604020202020204" pitchFamily="34" charset="0"/>
              <a:cs typeface="Arial" panose="020B0604020202020204" pitchFamily="34" charset="0"/>
            </a:endParaRPr>
          </a:p>
        </p:txBody>
      </p:sp>
      <p:pic>
        <p:nvPicPr>
          <p:cNvPr id="10" name="Picture 2" descr="C:\Users\isabelle.manzi\Desktop\sans-tit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03473"/>
            <a:ext cx="864095" cy="842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86427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p:cNvSpPr txBox="1"/>
          <p:nvPr/>
        </p:nvSpPr>
        <p:spPr>
          <a:xfrm>
            <a:off x="251520" y="1268760"/>
            <a:ext cx="8892480" cy="6017032"/>
          </a:xfrm>
          <a:prstGeom prst="rect">
            <a:avLst/>
          </a:prstGeom>
          <a:noFill/>
        </p:spPr>
        <p:txBody>
          <a:bodyPr wrap="square" rtlCol="0">
            <a:spAutoFit/>
          </a:bodyPr>
          <a:lstStyle/>
          <a:p>
            <a:pPr indent="357188">
              <a:buClr>
                <a:srgbClr val="FFC000"/>
              </a:buClr>
              <a:buFont typeface="Wingdings" pitchFamily="2" charset="2"/>
              <a:buChar char="q"/>
              <a:defRPr/>
            </a:pPr>
            <a:r>
              <a:rPr lang="fr-FR" sz="1600" b="1" cap="all" dirty="0" smtClean="0">
                <a:latin typeface="Trebuchet MS" pitchFamily="34" charset="0"/>
              </a:rPr>
              <a:t>Ils PRATIQUENT DES ACTIVITES DE PREVENTION, de DIAGNOSTIC ET de SOINS</a:t>
            </a:r>
            <a:endParaRPr lang="fr-FR" sz="1600" i="1" dirty="0" smtClean="0"/>
          </a:p>
          <a:p>
            <a:pPr marL="742950" lvl="1" indent="-285750">
              <a:buClr>
                <a:schemeClr val="tx2">
                  <a:lumMod val="60000"/>
                  <a:lumOff val="40000"/>
                </a:schemeClr>
              </a:buClr>
              <a:buFont typeface="Wingdings" panose="05000000000000000000" pitchFamily="2" charset="2"/>
              <a:buChar char="Ø"/>
              <a:defRPr/>
            </a:pPr>
            <a:r>
              <a:rPr lang="fr-FR" i="1" dirty="0" smtClean="0"/>
              <a:t>Les activités de prévention et de soins </a:t>
            </a:r>
            <a:r>
              <a:rPr lang="fr-FR" i="1" dirty="0"/>
              <a:t>sont </a:t>
            </a:r>
            <a:r>
              <a:rPr lang="fr-FR" i="1" dirty="0" smtClean="0"/>
              <a:t>indissociables</a:t>
            </a:r>
          </a:p>
          <a:p>
            <a:pPr marL="742950" lvl="1" indent="-285750">
              <a:buClr>
                <a:schemeClr val="tx2">
                  <a:lumMod val="60000"/>
                  <a:lumOff val="40000"/>
                </a:schemeClr>
              </a:buClr>
              <a:buFont typeface="Wingdings" panose="05000000000000000000" pitchFamily="2" charset="2"/>
              <a:buChar char="Ø"/>
              <a:defRPr/>
            </a:pPr>
            <a:r>
              <a:rPr lang="fr-FR" i="1" dirty="0" smtClean="0"/>
              <a:t>Ils </a:t>
            </a:r>
            <a:r>
              <a:rPr lang="fr-FR" i="1" dirty="0"/>
              <a:t>peuvent </a:t>
            </a:r>
            <a:r>
              <a:rPr lang="fr-FR" i="1" dirty="0" smtClean="0"/>
              <a:t>dispenser </a:t>
            </a:r>
            <a:r>
              <a:rPr lang="fr-FR" i="1" dirty="0"/>
              <a:t>des activités de diagnostic </a:t>
            </a:r>
            <a:r>
              <a:rPr lang="fr-FR" i="1" dirty="0" smtClean="0"/>
              <a:t>seules</a:t>
            </a:r>
          </a:p>
          <a:p>
            <a:pPr marL="742950" lvl="1" indent="-285750">
              <a:buClr>
                <a:schemeClr val="tx2">
                  <a:lumMod val="60000"/>
                  <a:lumOff val="40000"/>
                </a:schemeClr>
              </a:buClr>
              <a:buFont typeface="Wingdings" panose="05000000000000000000" pitchFamily="2" charset="2"/>
              <a:buChar char="Ø"/>
              <a:defRPr/>
            </a:pPr>
            <a:endParaRPr lang="fr-FR" sz="1100" b="1" dirty="0" smtClean="0"/>
          </a:p>
          <a:p>
            <a:pPr indent="357188">
              <a:buClr>
                <a:srgbClr val="FFC000"/>
              </a:buClr>
              <a:buFont typeface="Wingdings" pitchFamily="2" charset="2"/>
              <a:buChar char="q"/>
              <a:tabLst>
                <a:tab pos="361950" algn="l"/>
              </a:tabLst>
              <a:defRPr/>
            </a:pPr>
            <a:r>
              <a:rPr lang="fr-FR" sz="1600" b="1" cap="all" dirty="0">
                <a:latin typeface="Trebuchet MS" pitchFamily="34" charset="0"/>
              </a:rPr>
              <a:t>Les actes pratiqués doivent être majoritairement </a:t>
            </a:r>
            <a:r>
              <a:rPr lang="fr-FR" sz="1600" b="1" cap="all" dirty="0" smtClean="0">
                <a:latin typeface="Trebuchet MS" pitchFamily="34" charset="0"/>
              </a:rPr>
              <a:t>remboursables </a:t>
            </a:r>
            <a:r>
              <a:rPr lang="fr-FR" sz="1600" b="1" cap="all" dirty="0">
                <a:latin typeface="Trebuchet MS" pitchFamily="34" charset="0"/>
              </a:rPr>
              <a:t>par </a:t>
            </a:r>
            <a:r>
              <a:rPr lang="fr-FR" sz="1600" b="1" cap="all" dirty="0" smtClean="0">
                <a:latin typeface="Trebuchet MS" pitchFamily="34" charset="0"/>
              </a:rPr>
              <a:t>l’AM</a:t>
            </a:r>
            <a:endParaRPr lang="fr-FR" sz="1600" b="1" cap="all" dirty="0">
              <a:latin typeface="Trebuchet MS" pitchFamily="34" charset="0"/>
            </a:endParaRPr>
          </a:p>
          <a:p>
            <a:pPr marL="742950" lvl="1" indent="-285750">
              <a:buClr>
                <a:schemeClr val="tx2">
                  <a:lumMod val="60000"/>
                  <a:lumOff val="40000"/>
                </a:schemeClr>
              </a:buClr>
              <a:buFont typeface="Wingdings" panose="05000000000000000000" pitchFamily="2" charset="2"/>
              <a:buChar char="Ø"/>
              <a:defRPr/>
            </a:pPr>
            <a:r>
              <a:rPr lang="fr-FR" i="1" dirty="0" smtClean="0"/>
              <a:t>Il s’agit du nombre d’actes et non des montants perçus au titre de ces actes</a:t>
            </a:r>
            <a:endParaRPr lang="fr-FR" i="1" dirty="0"/>
          </a:p>
          <a:p>
            <a:pPr marL="742950" lvl="1" indent="-285750">
              <a:buClr>
                <a:schemeClr val="tx2">
                  <a:lumMod val="60000"/>
                  <a:lumOff val="40000"/>
                </a:schemeClr>
              </a:buClr>
              <a:buFont typeface="Wingdings" panose="05000000000000000000" pitchFamily="2" charset="2"/>
              <a:buChar char="Ø"/>
              <a:defRPr/>
            </a:pPr>
            <a:endParaRPr lang="fr-FR" sz="1100" i="1" dirty="0" smtClean="0"/>
          </a:p>
          <a:p>
            <a:pPr marL="0" lvl="1" indent="357188">
              <a:buClr>
                <a:srgbClr val="FFC000"/>
              </a:buClr>
              <a:buFont typeface="Wingdings" pitchFamily="2" charset="2"/>
              <a:buChar char="q"/>
              <a:tabLst>
                <a:tab pos="361950" algn="l"/>
              </a:tabLst>
              <a:defRPr/>
            </a:pPr>
            <a:r>
              <a:rPr lang="fr-FR" sz="1600" b="1" cap="all" dirty="0" smtClean="0">
                <a:latin typeface="Trebuchet MS" pitchFamily="34" charset="0"/>
              </a:rPr>
              <a:t>De nombreuses activités sont facultatives </a:t>
            </a:r>
          </a:p>
          <a:p>
            <a:pPr marL="742950" lvl="2" indent="-295275">
              <a:buClr>
                <a:schemeClr val="tx2">
                  <a:lumMod val="60000"/>
                  <a:lumOff val="40000"/>
                </a:schemeClr>
              </a:buClr>
              <a:buFont typeface="Wingdings" panose="05000000000000000000" pitchFamily="2" charset="2"/>
              <a:buChar char="Ø"/>
              <a:tabLst>
                <a:tab pos="361950" algn="l"/>
                <a:tab pos="714375" algn="l"/>
              </a:tabLst>
              <a:defRPr/>
            </a:pPr>
            <a:r>
              <a:rPr lang="fr-FR" i="1" dirty="0" smtClean="0"/>
              <a:t>Certaines sont nouvellement introduites : membres </a:t>
            </a:r>
            <a:r>
              <a:rPr lang="fr-FR" i="1" dirty="0"/>
              <a:t>de CPTS / opérateurs de PTA</a:t>
            </a:r>
          </a:p>
          <a:p>
            <a:pPr marL="742950" lvl="1" indent="-285750">
              <a:buClr>
                <a:schemeClr val="tx2">
                  <a:lumMod val="60000"/>
                  <a:lumOff val="40000"/>
                </a:schemeClr>
              </a:buClr>
              <a:buFont typeface="Wingdings" panose="05000000000000000000" pitchFamily="2" charset="2"/>
              <a:buChar char="Ø"/>
              <a:defRPr/>
            </a:pPr>
            <a:r>
              <a:rPr lang="fr-FR" i="1" dirty="0" smtClean="0"/>
              <a:t>D’autres, antérieurement obligatoires deviennent facultatives : actions de santé publique, actions sociales, formation des étudiants</a:t>
            </a:r>
          </a:p>
          <a:p>
            <a:pPr marL="742950" lvl="1" indent="-285750">
              <a:buClr>
                <a:schemeClr val="tx2">
                  <a:lumMod val="60000"/>
                  <a:lumOff val="40000"/>
                </a:schemeClr>
              </a:buClr>
              <a:buFont typeface="Wingdings" panose="05000000000000000000" pitchFamily="2" charset="2"/>
              <a:buChar char="Ø"/>
              <a:defRPr/>
            </a:pPr>
            <a:r>
              <a:rPr lang="fr-FR" i="1" dirty="0" smtClean="0"/>
              <a:t>D’autres encore, antérieurement facultatives, le demeurent : </a:t>
            </a:r>
            <a:r>
              <a:rPr lang="fr-FR" i="1" dirty="0"/>
              <a:t>ETP / PDSA / </a:t>
            </a:r>
            <a:r>
              <a:rPr lang="fr-FR" i="1" dirty="0" smtClean="0"/>
              <a:t>coopération </a:t>
            </a:r>
            <a:r>
              <a:rPr lang="fr-FR" i="1" dirty="0"/>
              <a:t>entre professionnels / IVG </a:t>
            </a:r>
            <a:endParaRPr lang="fr-FR" i="1" dirty="0" smtClean="0"/>
          </a:p>
          <a:p>
            <a:pPr marL="742950" lvl="1" indent="-285750">
              <a:buClr>
                <a:schemeClr val="tx2">
                  <a:lumMod val="60000"/>
                  <a:lumOff val="40000"/>
                </a:schemeClr>
              </a:buClr>
              <a:buFont typeface="Wingdings" panose="05000000000000000000" pitchFamily="2" charset="2"/>
              <a:buChar char="Ø"/>
              <a:defRPr/>
            </a:pPr>
            <a:endParaRPr lang="fr-FR" sz="1100" i="1" dirty="0"/>
          </a:p>
          <a:p>
            <a:pPr marL="361950" indent="-361950">
              <a:buClr>
                <a:srgbClr val="FFC000"/>
              </a:buClr>
              <a:buFont typeface="Wingdings" panose="05000000000000000000" pitchFamily="2" charset="2"/>
              <a:buChar char="q"/>
            </a:pPr>
            <a:r>
              <a:rPr lang="fr-FR" sz="1600" b="1" cap="all" dirty="0" smtClean="0">
                <a:latin typeface="Trebuchet MS" pitchFamily="34" charset="0"/>
              </a:rPr>
              <a:t>L’obligation d’ouverture à </a:t>
            </a:r>
            <a:r>
              <a:rPr lang="fr-FR" sz="1600" b="1" cap="all" dirty="0">
                <a:latin typeface="Trebuchet MS" pitchFamily="34" charset="0"/>
              </a:rPr>
              <a:t>tout </a:t>
            </a:r>
            <a:r>
              <a:rPr lang="fr-FR" sz="1600" b="1" cap="all" dirty="0" smtClean="0">
                <a:latin typeface="Trebuchet MS" pitchFamily="34" charset="0"/>
              </a:rPr>
              <a:t>public portée au niveau législatif</a:t>
            </a:r>
          </a:p>
          <a:p>
            <a:pPr marL="742950" lvl="1" indent="-285750">
              <a:buClr>
                <a:schemeClr val="tx2">
                  <a:lumMod val="60000"/>
                  <a:lumOff val="40000"/>
                </a:schemeClr>
              </a:buClr>
              <a:buFont typeface="Wingdings" panose="05000000000000000000" pitchFamily="2" charset="2"/>
              <a:buChar char="Ø"/>
              <a:defRPr/>
            </a:pPr>
            <a:r>
              <a:rPr lang="fr-FR" i="1" dirty="0"/>
              <a:t>U</a:t>
            </a:r>
            <a:r>
              <a:rPr lang="fr-FR" i="1" dirty="0" smtClean="0"/>
              <a:t>ne demande de PEC correspondant à la compétence d’un des PS exerçant au sein du </a:t>
            </a:r>
            <a:r>
              <a:rPr lang="fr-FR" i="1" dirty="0" err="1" smtClean="0"/>
              <a:t>CdS</a:t>
            </a:r>
            <a:r>
              <a:rPr lang="fr-FR" i="1" dirty="0" smtClean="0"/>
              <a:t> ne peut se voir opposer un refus</a:t>
            </a:r>
          </a:p>
          <a:p>
            <a:pPr marL="742950" lvl="1" indent="-285750">
              <a:buClr>
                <a:schemeClr val="tx2">
                  <a:lumMod val="60000"/>
                  <a:lumOff val="40000"/>
                </a:schemeClr>
              </a:buClr>
              <a:buFont typeface="Wingdings" panose="05000000000000000000" pitchFamily="2" charset="2"/>
              <a:buChar char="Ø"/>
              <a:defRPr/>
            </a:pPr>
            <a:r>
              <a:rPr lang="fr-FR" i="1" dirty="0" smtClean="0"/>
              <a:t>N’interdit pas un projet de santé avec des PEC ciblées sous réserve de l’ouverture à tous et de l’information claire du public</a:t>
            </a:r>
          </a:p>
          <a:p>
            <a:pPr marL="742950" lvl="1" indent="-285750">
              <a:buClr>
                <a:schemeClr val="tx2">
                  <a:lumMod val="60000"/>
                  <a:lumOff val="40000"/>
                </a:schemeClr>
              </a:buClr>
              <a:buFont typeface="Wingdings" panose="05000000000000000000" pitchFamily="2" charset="2"/>
              <a:buChar char="Ø"/>
              <a:defRPr/>
            </a:pPr>
            <a:r>
              <a:rPr lang="fr-FR" i="1" dirty="0" smtClean="0"/>
              <a:t>Interdit des modalités de fonctionnement et d’organisation impliquant une exclusion de facto (consultations exclusivement à domicile, fermeture du mercredi, n° surtaxé,…)</a:t>
            </a:r>
            <a:endParaRPr lang="fr-FR" i="1" dirty="0"/>
          </a:p>
          <a:p>
            <a:pPr marL="742950" lvl="1" indent="-285750">
              <a:buClr>
                <a:schemeClr val="tx2">
                  <a:lumMod val="60000"/>
                  <a:lumOff val="40000"/>
                </a:schemeClr>
              </a:buClr>
              <a:buFont typeface="Wingdings" panose="05000000000000000000" pitchFamily="2" charset="2"/>
              <a:buChar char="Ø"/>
              <a:defRPr/>
            </a:pPr>
            <a:endParaRPr lang="fr-FR" i="1" dirty="0"/>
          </a:p>
          <a:p>
            <a:endParaRPr lang="fr-FR" dirty="0"/>
          </a:p>
        </p:txBody>
      </p:sp>
      <p:sp>
        <p:nvSpPr>
          <p:cNvPr id="14" name="Rectangle 13"/>
          <p:cNvSpPr/>
          <p:nvPr/>
        </p:nvSpPr>
        <p:spPr>
          <a:xfrm>
            <a:off x="2267744" y="203558"/>
            <a:ext cx="6876256"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5" name="Connecteur droit 14"/>
          <p:cNvCxnSpPr/>
          <p:nvPr/>
        </p:nvCxnSpPr>
        <p:spPr>
          <a:xfrm>
            <a:off x="2555776" y="476672"/>
            <a:ext cx="6588224" cy="0"/>
          </a:xfrm>
          <a:prstGeom prst="line">
            <a:avLst/>
          </a:prstGeom>
          <a:ln w="50800">
            <a:solidFill>
              <a:srgbClr val="D80015"/>
            </a:solidFill>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2483768" y="476672"/>
            <a:ext cx="6552728" cy="630942"/>
          </a:xfrm>
          <a:prstGeom prst="rect">
            <a:avLst/>
          </a:prstGeom>
          <a:noFill/>
        </p:spPr>
        <p:txBody>
          <a:bodyPr wrap="square" rtlCol="0">
            <a:spAutoFit/>
          </a:bodyPr>
          <a:lstStyle/>
          <a:p>
            <a:r>
              <a:rPr lang="fr-FR" sz="3500" cap="all" dirty="0" smtClean="0">
                <a:solidFill>
                  <a:srgbClr val="FDC300"/>
                </a:solidFill>
                <a:latin typeface="Trebuchet MS" pitchFamily="34" charset="0"/>
              </a:rPr>
              <a:t>CE QUI EVOLUE : Les activités</a:t>
            </a:r>
          </a:p>
        </p:txBody>
      </p:sp>
      <p:pic>
        <p:nvPicPr>
          <p:cNvPr id="6" name="Picture 2" descr="C:\Users\isabelle.manzi\Desktop\sans-titr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3473"/>
            <a:ext cx="864095" cy="8424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p:cNvSpPr txBox="1"/>
          <p:nvPr/>
        </p:nvSpPr>
        <p:spPr>
          <a:xfrm>
            <a:off x="251520" y="1988840"/>
            <a:ext cx="8892480" cy="4785926"/>
          </a:xfrm>
          <a:prstGeom prst="rect">
            <a:avLst/>
          </a:prstGeom>
          <a:noFill/>
        </p:spPr>
        <p:txBody>
          <a:bodyPr wrap="square" rtlCol="0">
            <a:spAutoFit/>
          </a:bodyPr>
          <a:lstStyle/>
          <a:p>
            <a:pPr indent="357188">
              <a:buClr>
                <a:srgbClr val="FFC000"/>
              </a:buClr>
              <a:buFont typeface="Wingdings" pitchFamily="2" charset="2"/>
              <a:buChar char="q"/>
              <a:defRPr/>
            </a:pPr>
            <a:r>
              <a:rPr lang="fr-FR" sz="2000" b="1" cap="all" dirty="0" smtClean="0">
                <a:latin typeface="Trebuchet MS" pitchFamily="34" charset="0"/>
              </a:rPr>
              <a:t>Le SALARIAT POUR TOUS LES professionnels… </a:t>
            </a:r>
          </a:p>
          <a:p>
            <a:pPr indent="357188">
              <a:buClr>
                <a:srgbClr val="FFC000"/>
              </a:buClr>
              <a:buFont typeface="Wingdings" pitchFamily="2" charset="2"/>
              <a:buChar char="q"/>
              <a:defRPr/>
            </a:pPr>
            <a:endParaRPr lang="fr-FR" sz="2000" i="1" dirty="0" smtClean="0"/>
          </a:p>
          <a:p>
            <a:pPr marL="742950" lvl="1" indent="-285750">
              <a:buClr>
                <a:schemeClr val="tx2">
                  <a:lumMod val="60000"/>
                  <a:lumOff val="40000"/>
                </a:schemeClr>
              </a:buClr>
              <a:buFont typeface="Wingdings" panose="05000000000000000000" pitchFamily="2" charset="2"/>
              <a:buChar char="Ø"/>
              <a:defRPr/>
            </a:pPr>
            <a:r>
              <a:rPr lang="fr-FR" i="1" dirty="0" smtClean="0"/>
              <a:t>Jusque-là, la loi n’imposait le statut de salariés qu’aux médecins, désormais tous les professionnels sont visés (PS et non PS –psychologues, chiropracteurs,…)</a:t>
            </a:r>
          </a:p>
          <a:p>
            <a:pPr marL="742950" lvl="1" indent="-285750">
              <a:buClr>
                <a:schemeClr val="tx2">
                  <a:lumMod val="60000"/>
                  <a:lumOff val="40000"/>
                </a:schemeClr>
              </a:buClr>
              <a:buFont typeface="Wingdings" panose="05000000000000000000" pitchFamily="2" charset="2"/>
              <a:buChar char="Ø"/>
              <a:defRPr/>
            </a:pPr>
            <a:endParaRPr lang="fr-FR" i="1" dirty="0" smtClean="0"/>
          </a:p>
          <a:p>
            <a:pPr marL="742950" lvl="1" indent="-285750">
              <a:buClr>
                <a:schemeClr val="tx2">
                  <a:lumMod val="60000"/>
                  <a:lumOff val="40000"/>
                </a:schemeClr>
              </a:buClr>
              <a:buFont typeface="Wingdings" panose="05000000000000000000" pitchFamily="2" charset="2"/>
              <a:buChar char="Ø"/>
              <a:defRPr/>
            </a:pPr>
            <a:endParaRPr lang="fr-FR" sz="1100" b="1" dirty="0" smtClean="0"/>
          </a:p>
          <a:p>
            <a:pPr indent="357188">
              <a:buClr>
                <a:srgbClr val="FFC000"/>
              </a:buClr>
              <a:buFont typeface="Wingdings" pitchFamily="2" charset="2"/>
              <a:buChar char="q"/>
              <a:tabLst>
                <a:tab pos="361950" algn="l"/>
              </a:tabLst>
              <a:defRPr/>
            </a:pPr>
            <a:r>
              <a:rPr lang="fr-FR" sz="2000" b="1" cap="all" dirty="0" smtClean="0">
                <a:latin typeface="Trebuchet MS" pitchFamily="34" charset="0"/>
              </a:rPr>
              <a:t>… SANS </a:t>
            </a:r>
            <a:r>
              <a:rPr lang="fr-FR" sz="2000" b="1" cap="all" dirty="0">
                <a:latin typeface="Trebuchet MS" pitchFamily="34" charset="0"/>
              </a:rPr>
              <a:t>INTERDIRE LE </a:t>
            </a:r>
            <a:r>
              <a:rPr lang="fr-FR" sz="2000" b="1" cap="all" dirty="0" smtClean="0">
                <a:latin typeface="Trebuchet MS" pitchFamily="34" charset="0"/>
              </a:rPr>
              <a:t>BENEVOLAT</a:t>
            </a:r>
          </a:p>
          <a:p>
            <a:pPr indent="357188">
              <a:buClr>
                <a:srgbClr val="FFC000"/>
              </a:buClr>
              <a:buFont typeface="Wingdings" pitchFamily="2" charset="2"/>
              <a:buChar char="q"/>
              <a:tabLst>
                <a:tab pos="361950" algn="l"/>
              </a:tabLst>
              <a:defRPr/>
            </a:pPr>
            <a:endParaRPr lang="fr-FR" sz="2000" b="1" cap="all" dirty="0">
              <a:latin typeface="Trebuchet MS" pitchFamily="34" charset="0"/>
            </a:endParaRPr>
          </a:p>
          <a:p>
            <a:pPr marL="742950" lvl="1" indent="-285750">
              <a:buClr>
                <a:schemeClr val="tx2">
                  <a:lumMod val="60000"/>
                  <a:lumOff val="40000"/>
                </a:schemeClr>
              </a:buClr>
              <a:buFont typeface="Wingdings" panose="05000000000000000000" pitchFamily="2" charset="2"/>
              <a:buChar char="Ø"/>
              <a:defRPr/>
            </a:pPr>
            <a:r>
              <a:rPr lang="fr-FR" i="1" dirty="0" smtClean="0"/>
              <a:t>Les actes pratiqués par les PS bénévoles peuvent être facturés à l’assurance maladie</a:t>
            </a:r>
          </a:p>
          <a:p>
            <a:pPr marL="742950" lvl="1" indent="-285750">
              <a:buClr>
                <a:schemeClr val="tx2">
                  <a:lumMod val="60000"/>
                  <a:lumOff val="40000"/>
                </a:schemeClr>
              </a:buClr>
              <a:buFont typeface="Wingdings" panose="05000000000000000000" pitchFamily="2" charset="2"/>
              <a:buChar char="Ø"/>
              <a:defRPr/>
            </a:pPr>
            <a:endParaRPr lang="fr-FR" sz="1200" i="1" dirty="0" smtClean="0"/>
          </a:p>
          <a:p>
            <a:pPr marL="742950" lvl="1" indent="-285750">
              <a:buClr>
                <a:schemeClr val="tx2">
                  <a:lumMod val="60000"/>
                  <a:lumOff val="40000"/>
                </a:schemeClr>
              </a:buClr>
              <a:buFont typeface="Wingdings" panose="05000000000000000000" pitchFamily="2" charset="2"/>
              <a:buChar char="Ø"/>
              <a:defRPr/>
            </a:pPr>
            <a:r>
              <a:rPr lang="fr-FR" i="1" dirty="0" smtClean="0"/>
              <a:t>Pas de lien de subordination entre le gestionnaire et les PS bénévoles </a:t>
            </a:r>
          </a:p>
          <a:p>
            <a:pPr marL="742950" lvl="1" indent="-285750">
              <a:buClr>
                <a:schemeClr val="tx2">
                  <a:lumMod val="60000"/>
                  <a:lumOff val="40000"/>
                </a:schemeClr>
              </a:buClr>
              <a:buFont typeface="Wingdings" panose="05000000000000000000" pitchFamily="2" charset="2"/>
              <a:buChar char="Ø"/>
              <a:defRPr/>
            </a:pPr>
            <a:endParaRPr lang="fr-FR" sz="1100" i="1" dirty="0" smtClean="0"/>
          </a:p>
          <a:p>
            <a:pPr marL="742950" lvl="1" indent="-285750">
              <a:buClr>
                <a:schemeClr val="tx2">
                  <a:lumMod val="60000"/>
                  <a:lumOff val="40000"/>
                </a:schemeClr>
              </a:buClr>
              <a:buFont typeface="Wingdings" panose="05000000000000000000" pitchFamily="2" charset="2"/>
              <a:buChar char="Ø"/>
              <a:defRPr/>
            </a:pPr>
            <a:r>
              <a:rPr lang="fr-FR" i="1" dirty="0" smtClean="0"/>
              <a:t>Les PS bénévoles sont soumis à l’ensemble des règles qui s’imposent à tout PS (notamment déontologiques)</a:t>
            </a:r>
          </a:p>
          <a:p>
            <a:pPr lvl="1">
              <a:buClr>
                <a:schemeClr val="tx2">
                  <a:lumMod val="60000"/>
                  <a:lumOff val="40000"/>
                </a:schemeClr>
              </a:buClr>
              <a:defRPr/>
            </a:pPr>
            <a:endParaRPr lang="fr-FR" i="1" dirty="0"/>
          </a:p>
          <a:p>
            <a:pPr marL="742950" lvl="1" indent="-285750">
              <a:buClr>
                <a:schemeClr val="tx2">
                  <a:lumMod val="60000"/>
                  <a:lumOff val="40000"/>
                </a:schemeClr>
              </a:buClr>
              <a:buFont typeface="Wingdings" panose="05000000000000000000" pitchFamily="2" charset="2"/>
              <a:buChar char="Ø"/>
              <a:defRPr/>
            </a:pPr>
            <a:endParaRPr lang="fr-FR" sz="1100" i="1" dirty="0" smtClean="0"/>
          </a:p>
          <a:p>
            <a:pPr marL="742950" lvl="1" indent="-285750">
              <a:buClr>
                <a:schemeClr val="tx2">
                  <a:lumMod val="60000"/>
                  <a:lumOff val="40000"/>
                </a:schemeClr>
              </a:buClr>
              <a:buFont typeface="Wingdings" panose="05000000000000000000" pitchFamily="2" charset="2"/>
              <a:buChar char="Ø"/>
              <a:defRPr/>
            </a:pPr>
            <a:endParaRPr lang="fr-FR" i="1" dirty="0"/>
          </a:p>
          <a:p>
            <a:endParaRPr lang="fr-FR" dirty="0"/>
          </a:p>
        </p:txBody>
      </p:sp>
      <p:sp>
        <p:nvSpPr>
          <p:cNvPr id="14" name="Rectangle 13"/>
          <p:cNvSpPr/>
          <p:nvPr/>
        </p:nvSpPr>
        <p:spPr>
          <a:xfrm>
            <a:off x="2267744" y="203558"/>
            <a:ext cx="6876256" cy="12003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5" name="Connecteur droit 14"/>
          <p:cNvCxnSpPr/>
          <p:nvPr/>
        </p:nvCxnSpPr>
        <p:spPr>
          <a:xfrm>
            <a:off x="2555776" y="332656"/>
            <a:ext cx="6588224" cy="0"/>
          </a:xfrm>
          <a:prstGeom prst="line">
            <a:avLst/>
          </a:prstGeom>
          <a:ln w="50800">
            <a:solidFill>
              <a:srgbClr val="D80015"/>
            </a:solidFill>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2411971" y="326664"/>
            <a:ext cx="6552728" cy="1077218"/>
          </a:xfrm>
          <a:prstGeom prst="rect">
            <a:avLst/>
          </a:prstGeom>
          <a:noFill/>
        </p:spPr>
        <p:txBody>
          <a:bodyPr wrap="square" rtlCol="0">
            <a:spAutoFit/>
          </a:bodyPr>
          <a:lstStyle/>
          <a:p>
            <a:r>
              <a:rPr lang="fr-FR" sz="3200" cap="all" dirty="0" smtClean="0">
                <a:solidFill>
                  <a:srgbClr val="FDC300"/>
                </a:solidFill>
                <a:latin typeface="Trebuchet MS" pitchFamily="34" charset="0"/>
              </a:rPr>
              <a:t>CE QUI EVOLUE : LE STATUT DES PROFESSIONNELS</a:t>
            </a:r>
          </a:p>
        </p:txBody>
      </p:sp>
      <p:pic>
        <p:nvPicPr>
          <p:cNvPr id="6" name="Picture 2" descr="C:\Users\isabelle.manzi\Desktop\sans-titr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3473"/>
            <a:ext cx="864095" cy="842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82047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p:cNvSpPr txBox="1"/>
          <p:nvPr/>
        </p:nvSpPr>
        <p:spPr>
          <a:xfrm>
            <a:off x="107504" y="1484784"/>
            <a:ext cx="8929042" cy="5047536"/>
          </a:xfrm>
          <a:prstGeom prst="rect">
            <a:avLst/>
          </a:prstGeom>
          <a:noFill/>
        </p:spPr>
        <p:txBody>
          <a:bodyPr wrap="square" rtlCol="0">
            <a:spAutoFit/>
          </a:bodyPr>
          <a:lstStyle/>
          <a:p>
            <a:pPr indent="357188">
              <a:buClr>
                <a:srgbClr val="FFC000"/>
              </a:buClr>
              <a:buFont typeface="Wingdings" pitchFamily="2" charset="2"/>
              <a:buChar char="q"/>
              <a:defRPr/>
            </a:pPr>
            <a:r>
              <a:rPr lang="fr-FR" sz="1600" b="1" cap="all" dirty="0" smtClean="0">
                <a:latin typeface="Trebuchet MS" pitchFamily="34" charset="0"/>
              </a:rPr>
              <a:t>LES gestionnaires traditionnels demeurent</a:t>
            </a:r>
            <a:endParaRPr lang="fr-FR" sz="1600" i="1" dirty="0" smtClean="0"/>
          </a:p>
          <a:p>
            <a:pPr marL="742950" lvl="1" indent="-285750">
              <a:buClr>
                <a:schemeClr val="tx2">
                  <a:lumMod val="60000"/>
                  <a:lumOff val="40000"/>
                </a:schemeClr>
              </a:buClr>
              <a:buFont typeface="Wingdings" panose="05000000000000000000" pitchFamily="2" charset="2"/>
              <a:buChar char="Ø"/>
              <a:defRPr/>
            </a:pPr>
            <a:r>
              <a:rPr lang="fr-FR" i="1" dirty="0" smtClean="0"/>
              <a:t>Collectivités territoriales / EPCI / organismes à but non lucratif / </a:t>
            </a:r>
            <a:r>
              <a:rPr lang="fr-FR" i="1" dirty="0"/>
              <a:t>établissements </a:t>
            </a:r>
            <a:r>
              <a:rPr lang="fr-FR" i="1" dirty="0" smtClean="0"/>
              <a:t>de santé</a:t>
            </a:r>
          </a:p>
          <a:p>
            <a:pPr marL="1200150" lvl="2" indent="-285750">
              <a:buClr>
                <a:schemeClr val="tx2">
                  <a:lumMod val="60000"/>
                  <a:lumOff val="40000"/>
                </a:schemeClr>
              </a:buClr>
              <a:buFont typeface="Wingdings" panose="05000000000000000000" pitchFamily="2" charset="2"/>
              <a:buChar char="§"/>
              <a:defRPr/>
            </a:pPr>
            <a:r>
              <a:rPr lang="fr-FR" i="1" dirty="0" smtClean="0"/>
              <a:t>Cas particulier les conseils départementaux</a:t>
            </a:r>
          </a:p>
          <a:p>
            <a:pPr marL="1200150" lvl="2" indent="-285750">
              <a:buClr>
                <a:schemeClr val="tx2">
                  <a:lumMod val="60000"/>
                  <a:lumOff val="40000"/>
                </a:schemeClr>
              </a:buClr>
              <a:buFont typeface="Wingdings" panose="05000000000000000000" pitchFamily="2" charset="2"/>
              <a:buChar char="§"/>
              <a:defRPr/>
            </a:pPr>
            <a:endParaRPr lang="fr-FR" sz="1400" b="1" dirty="0" smtClean="0"/>
          </a:p>
          <a:p>
            <a:pPr indent="357188">
              <a:buClr>
                <a:srgbClr val="FFC000"/>
              </a:buClr>
              <a:buFont typeface="Wingdings" pitchFamily="2" charset="2"/>
              <a:buChar char="q"/>
              <a:tabLst>
                <a:tab pos="361950" algn="l"/>
              </a:tabLst>
              <a:defRPr/>
            </a:pPr>
            <a:r>
              <a:rPr lang="fr-FR" sz="1600" b="1" cap="all" dirty="0" smtClean="0">
                <a:latin typeface="Trebuchet MS" pitchFamily="34" charset="0"/>
              </a:rPr>
              <a:t>La clarification de la gestion par des établissements de santé</a:t>
            </a:r>
            <a:endParaRPr lang="fr-FR" sz="1600" b="1" cap="all" dirty="0">
              <a:latin typeface="Trebuchet MS" pitchFamily="34" charset="0"/>
            </a:endParaRPr>
          </a:p>
          <a:p>
            <a:pPr marL="742950" lvl="1" indent="-285750">
              <a:buClr>
                <a:schemeClr val="tx2">
                  <a:lumMod val="60000"/>
                  <a:lumOff val="40000"/>
                </a:schemeClr>
              </a:buClr>
              <a:buFont typeface="Wingdings" panose="05000000000000000000" pitchFamily="2" charset="2"/>
              <a:buChar char="Ø"/>
              <a:defRPr/>
            </a:pPr>
            <a:r>
              <a:rPr lang="fr-FR" i="1" dirty="0" smtClean="0"/>
              <a:t>Il s’agit des établissements publics de santé ou des gestionnaires des établissements privés, qu’ils soient à but lucratif ou non</a:t>
            </a:r>
            <a:endParaRPr lang="fr-FR" i="1" dirty="0"/>
          </a:p>
          <a:p>
            <a:pPr marL="742950" lvl="1" indent="-285750">
              <a:buClr>
                <a:schemeClr val="tx2">
                  <a:lumMod val="60000"/>
                  <a:lumOff val="40000"/>
                </a:schemeClr>
              </a:buClr>
              <a:buFont typeface="Wingdings" panose="05000000000000000000" pitchFamily="2" charset="2"/>
              <a:buChar char="Ø"/>
              <a:defRPr/>
            </a:pPr>
            <a:endParaRPr lang="fr-FR" sz="1400" i="1" dirty="0" smtClean="0"/>
          </a:p>
          <a:p>
            <a:pPr marL="0" lvl="1" indent="357188">
              <a:buClr>
                <a:srgbClr val="FFC000"/>
              </a:buClr>
              <a:buFont typeface="Wingdings" pitchFamily="2" charset="2"/>
              <a:buChar char="q"/>
              <a:tabLst>
                <a:tab pos="361950" algn="l"/>
              </a:tabLst>
              <a:defRPr/>
            </a:pPr>
            <a:r>
              <a:rPr lang="fr-FR" sz="1600" b="1" cap="all" dirty="0" smtClean="0">
                <a:latin typeface="Trebuchet MS" pitchFamily="34" charset="0"/>
              </a:rPr>
              <a:t>L’extension de la gestion aux SCIC</a:t>
            </a:r>
            <a:endParaRPr lang="fr-FR" sz="1600" b="1" cap="all" dirty="0">
              <a:latin typeface="Trebuchet MS" pitchFamily="34" charset="0"/>
            </a:endParaRPr>
          </a:p>
          <a:p>
            <a:pPr marL="742950" lvl="1" indent="-285750">
              <a:buClr>
                <a:schemeClr val="tx2">
                  <a:lumMod val="60000"/>
                  <a:lumOff val="40000"/>
                </a:schemeClr>
              </a:buClr>
              <a:buFont typeface="Wingdings" panose="05000000000000000000" pitchFamily="2" charset="2"/>
              <a:buChar char="Ø"/>
              <a:defRPr/>
            </a:pPr>
            <a:r>
              <a:rPr lang="fr-FR" i="1" dirty="0" smtClean="0"/>
              <a:t>Au titre des personnes physiques, pourront être associés à une SCIC les PS, les usagers, des bénévoles</a:t>
            </a:r>
          </a:p>
          <a:p>
            <a:pPr marL="742950" lvl="1" indent="-285750">
              <a:buClr>
                <a:schemeClr val="tx2">
                  <a:lumMod val="60000"/>
                  <a:lumOff val="40000"/>
                </a:schemeClr>
              </a:buClr>
              <a:buFont typeface="Wingdings" panose="05000000000000000000" pitchFamily="2" charset="2"/>
              <a:buChar char="Ø"/>
              <a:defRPr/>
            </a:pPr>
            <a:r>
              <a:rPr lang="fr-FR" i="1" dirty="0" smtClean="0"/>
              <a:t>Au titre des personnes morales, seules les personnes morales habilitées à gérer un centre pourront être associées à une SCIC</a:t>
            </a:r>
          </a:p>
          <a:p>
            <a:pPr marL="742950" lvl="1" indent="-285750">
              <a:buClr>
                <a:schemeClr val="tx2">
                  <a:lumMod val="60000"/>
                  <a:lumOff val="40000"/>
                </a:schemeClr>
              </a:buClr>
              <a:buFont typeface="Wingdings" panose="05000000000000000000" pitchFamily="2" charset="2"/>
              <a:buChar char="Ø"/>
              <a:defRPr/>
            </a:pPr>
            <a:endParaRPr lang="fr-FR" sz="1400" i="1" dirty="0"/>
          </a:p>
          <a:p>
            <a:pPr marL="361950" indent="-361950">
              <a:buClr>
                <a:srgbClr val="FDC300"/>
              </a:buClr>
              <a:buFont typeface="Wingdings" panose="05000000000000000000" pitchFamily="2" charset="2"/>
              <a:buChar char="q"/>
              <a:defRPr/>
            </a:pPr>
            <a:r>
              <a:rPr lang="fr-FR" sz="1600" b="1" cap="all" dirty="0" smtClean="0">
                <a:latin typeface="Trebuchet MS" pitchFamily="34" charset="0"/>
              </a:rPr>
              <a:t>Le caractère non lucratif de la gestion</a:t>
            </a:r>
            <a:endParaRPr lang="fr-FR" i="1" dirty="0" smtClean="0"/>
          </a:p>
          <a:p>
            <a:pPr marL="447675">
              <a:buClr>
                <a:schemeClr val="tx2">
                  <a:lumMod val="60000"/>
                  <a:lumOff val="40000"/>
                </a:schemeClr>
              </a:buClr>
              <a:buFont typeface="Wingdings" panose="05000000000000000000" pitchFamily="2" charset="2"/>
              <a:buChar char="Ø"/>
            </a:pPr>
            <a:r>
              <a:rPr lang="fr-FR" i="1" dirty="0"/>
              <a:t> </a:t>
            </a:r>
            <a:r>
              <a:rPr lang="fr-FR" i="1" dirty="0" smtClean="0"/>
              <a:t>quel que soit le statut du gestionnaire, la gestion du centre devra être non lucrative (impartageabilité des bénéfices)</a:t>
            </a:r>
            <a:endParaRPr lang="fr-FR" sz="1400" i="1" dirty="0"/>
          </a:p>
          <a:p>
            <a:endParaRPr lang="fr-FR" dirty="0"/>
          </a:p>
        </p:txBody>
      </p:sp>
      <p:sp>
        <p:nvSpPr>
          <p:cNvPr id="14" name="Rectangle 13"/>
          <p:cNvSpPr/>
          <p:nvPr/>
        </p:nvSpPr>
        <p:spPr>
          <a:xfrm>
            <a:off x="2267744" y="260648"/>
            <a:ext cx="6876256"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5" name="Connecteur droit 14"/>
          <p:cNvCxnSpPr/>
          <p:nvPr/>
        </p:nvCxnSpPr>
        <p:spPr>
          <a:xfrm>
            <a:off x="2555776" y="476672"/>
            <a:ext cx="6588224" cy="0"/>
          </a:xfrm>
          <a:prstGeom prst="line">
            <a:avLst/>
          </a:prstGeom>
          <a:ln w="50800">
            <a:solidFill>
              <a:srgbClr val="D80015"/>
            </a:solidFill>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2267744" y="476672"/>
            <a:ext cx="6984776" cy="584775"/>
          </a:xfrm>
          <a:prstGeom prst="rect">
            <a:avLst/>
          </a:prstGeom>
          <a:noFill/>
        </p:spPr>
        <p:txBody>
          <a:bodyPr wrap="square" rtlCol="0">
            <a:spAutoFit/>
          </a:bodyPr>
          <a:lstStyle/>
          <a:p>
            <a:r>
              <a:rPr lang="fr-FR" sz="3200" cap="all" dirty="0" smtClean="0">
                <a:solidFill>
                  <a:srgbClr val="FDC300"/>
                </a:solidFill>
                <a:latin typeface="Trebuchet MS" pitchFamily="34" charset="0"/>
              </a:rPr>
              <a:t>CE QUI EVOLUE : Les gestionnaires</a:t>
            </a:r>
          </a:p>
        </p:txBody>
      </p:sp>
      <p:pic>
        <p:nvPicPr>
          <p:cNvPr id="6" name="Picture 2" descr="C:\Users\isabelle.manzi\Desktop\sans-titr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3473"/>
            <a:ext cx="864095" cy="842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78168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p:cNvSpPr txBox="1"/>
          <p:nvPr/>
        </p:nvSpPr>
        <p:spPr>
          <a:xfrm>
            <a:off x="107504" y="1556792"/>
            <a:ext cx="8929042" cy="5170646"/>
          </a:xfrm>
          <a:prstGeom prst="rect">
            <a:avLst/>
          </a:prstGeom>
          <a:noFill/>
        </p:spPr>
        <p:txBody>
          <a:bodyPr wrap="square" rtlCol="0">
            <a:spAutoFit/>
          </a:bodyPr>
          <a:lstStyle/>
          <a:p>
            <a:pPr indent="357188">
              <a:buClr>
                <a:srgbClr val="FFC000"/>
              </a:buClr>
              <a:buFont typeface="Wingdings" pitchFamily="2" charset="2"/>
              <a:buChar char="q"/>
              <a:defRPr/>
            </a:pPr>
            <a:r>
              <a:rPr lang="fr-FR" sz="1600" b="1" cap="all" dirty="0" smtClean="0">
                <a:latin typeface="Trebuchet MS" pitchFamily="34" charset="0"/>
              </a:rPr>
              <a:t>Un </a:t>
            </a:r>
            <a:r>
              <a:rPr lang="fr-FR" sz="1600" b="1" cap="all" dirty="0" err="1" smtClean="0">
                <a:latin typeface="Trebuchet MS" pitchFamily="34" charset="0"/>
              </a:rPr>
              <a:t>PdS</a:t>
            </a:r>
            <a:r>
              <a:rPr lang="fr-FR" sz="1600" b="1" cap="all" dirty="0" smtClean="0">
                <a:latin typeface="Trebuchet MS" pitchFamily="34" charset="0"/>
              </a:rPr>
              <a:t> Idéalement conçu en lien avec l’ARS et avec les PS</a:t>
            </a:r>
            <a:endParaRPr lang="fr-FR" sz="1600" i="1" dirty="0" smtClean="0"/>
          </a:p>
          <a:p>
            <a:pPr marL="742950" lvl="1" indent="-285750">
              <a:buClr>
                <a:schemeClr val="tx2">
                  <a:lumMod val="60000"/>
                  <a:lumOff val="40000"/>
                </a:schemeClr>
              </a:buClr>
              <a:buFont typeface="Wingdings" panose="05000000000000000000" pitchFamily="2" charset="2"/>
              <a:buChar char="Ø"/>
              <a:defRPr/>
            </a:pPr>
            <a:r>
              <a:rPr lang="fr-FR" i="1" dirty="0" smtClean="0"/>
              <a:t>Pour </a:t>
            </a:r>
            <a:r>
              <a:rPr lang="fr-FR" i="1" dirty="0"/>
              <a:t>l’établissement du diagnostic </a:t>
            </a:r>
            <a:r>
              <a:rPr lang="fr-FR" i="1" dirty="0" smtClean="0"/>
              <a:t>territorial, l’accompagnement des ARS est particulièrement utile ; cette aide pourra se poursuivre au-delà ;</a:t>
            </a:r>
          </a:p>
          <a:p>
            <a:pPr marL="742950" lvl="1" indent="-285750">
              <a:buClr>
                <a:schemeClr val="tx2">
                  <a:lumMod val="60000"/>
                  <a:lumOff val="40000"/>
                </a:schemeClr>
              </a:buClr>
              <a:buFont typeface="Wingdings" panose="05000000000000000000" pitchFamily="2" charset="2"/>
              <a:buChar char="Ø"/>
              <a:defRPr/>
            </a:pPr>
            <a:r>
              <a:rPr lang="fr-FR" i="1" dirty="0" smtClean="0"/>
              <a:t>Le </a:t>
            </a:r>
            <a:r>
              <a:rPr lang="fr-FR" i="1" dirty="0" err="1" smtClean="0"/>
              <a:t>PdS</a:t>
            </a:r>
            <a:r>
              <a:rPr lang="fr-FR" i="1" dirty="0" smtClean="0"/>
              <a:t> est établi par le gestionnaire ; il doit cependant dans toute la mesure du possible associer les </a:t>
            </a:r>
            <a:r>
              <a:rPr lang="fr-FR" i="1" dirty="0"/>
              <a:t>PS du </a:t>
            </a:r>
            <a:r>
              <a:rPr lang="fr-FR" i="1" dirty="0" err="1" smtClean="0"/>
              <a:t>CdS</a:t>
            </a:r>
            <a:r>
              <a:rPr lang="fr-FR" i="1" dirty="0" smtClean="0"/>
              <a:t> à son élaboration ou, </a:t>
            </a:r>
            <a:r>
              <a:rPr lang="fr-FR" i="1" dirty="0"/>
              <a:t>selon le </a:t>
            </a:r>
            <a:r>
              <a:rPr lang="fr-FR" i="1" dirty="0" smtClean="0"/>
              <a:t>cas, le porter à leur connaissance</a:t>
            </a:r>
            <a:endParaRPr lang="fr-FR" i="1" dirty="0"/>
          </a:p>
          <a:p>
            <a:pPr marL="742950" lvl="1" indent="-285750">
              <a:buClr>
                <a:schemeClr val="tx2">
                  <a:lumMod val="60000"/>
                  <a:lumOff val="40000"/>
                </a:schemeClr>
              </a:buClr>
              <a:buFont typeface="Wingdings" panose="05000000000000000000" pitchFamily="2" charset="2"/>
              <a:buChar char="Ø"/>
              <a:defRPr/>
            </a:pPr>
            <a:endParaRPr lang="fr-FR" sz="1400" b="1" dirty="0" smtClean="0"/>
          </a:p>
          <a:p>
            <a:pPr indent="357188">
              <a:buClr>
                <a:srgbClr val="FFC000"/>
              </a:buClr>
              <a:buFont typeface="Wingdings" pitchFamily="2" charset="2"/>
              <a:buChar char="q"/>
              <a:tabLst>
                <a:tab pos="361950" algn="l"/>
              </a:tabLst>
              <a:defRPr/>
            </a:pPr>
            <a:r>
              <a:rPr lang="fr-FR" sz="1600" b="1" cap="all" dirty="0" smtClean="0">
                <a:latin typeface="Trebuchet MS" pitchFamily="34" charset="0"/>
              </a:rPr>
              <a:t>Le contenu du projet de santé</a:t>
            </a:r>
            <a:endParaRPr lang="fr-FR" sz="1600" b="1" cap="all" dirty="0">
              <a:latin typeface="Trebuchet MS" pitchFamily="34" charset="0"/>
            </a:endParaRPr>
          </a:p>
          <a:p>
            <a:pPr marL="742950" lvl="1" indent="-285750">
              <a:buClr>
                <a:schemeClr val="tx2">
                  <a:lumMod val="60000"/>
                  <a:lumOff val="40000"/>
                </a:schemeClr>
              </a:buClr>
              <a:buFont typeface="Wingdings" panose="05000000000000000000" pitchFamily="2" charset="2"/>
              <a:buChar char="Ø"/>
              <a:defRPr/>
            </a:pPr>
            <a:r>
              <a:rPr lang="fr-FR" i="1" dirty="0" smtClean="0"/>
              <a:t>Le règlement de fonctionnement (RF) est désormais annexé au </a:t>
            </a:r>
            <a:r>
              <a:rPr lang="fr-FR" i="1" dirty="0" err="1" smtClean="0"/>
              <a:t>PdS</a:t>
            </a:r>
            <a:endParaRPr lang="fr-FR" i="1" dirty="0" smtClean="0"/>
          </a:p>
          <a:p>
            <a:pPr marL="742950" lvl="1" indent="-285750">
              <a:buClr>
                <a:schemeClr val="tx2">
                  <a:lumMod val="60000"/>
                  <a:lumOff val="40000"/>
                </a:schemeClr>
              </a:buClr>
              <a:buFont typeface="Wingdings" panose="05000000000000000000" pitchFamily="2" charset="2"/>
              <a:buChar char="Ø"/>
              <a:defRPr/>
            </a:pPr>
            <a:r>
              <a:rPr lang="fr-FR" i="1" dirty="0" smtClean="0"/>
              <a:t>Le contenu du </a:t>
            </a:r>
            <a:r>
              <a:rPr lang="fr-FR" i="1" dirty="0" err="1" smtClean="0"/>
              <a:t>PdS</a:t>
            </a:r>
            <a:r>
              <a:rPr lang="fr-FR" i="1" dirty="0" smtClean="0"/>
              <a:t> et du RF est plus précisément décliné qu’antérieurement </a:t>
            </a:r>
          </a:p>
          <a:p>
            <a:pPr marL="742950" lvl="1" indent="-285750">
              <a:buClr>
                <a:schemeClr val="tx2">
                  <a:lumMod val="60000"/>
                  <a:lumOff val="40000"/>
                </a:schemeClr>
              </a:buClr>
              <a:buFont typeface="Wingdings" panose="05000000000000000000" pitchFamily="2" charset="2"/>
              <a:buChar char="Ø"/>
              <a:defRPr/>
            </a:pPr>
            <a:r>
              <a:rPr lang="fr-FR" i="1" dirty="0" smtClean="0"/>
              <a:t>Le </a:t>
            </a:r>
            <a:r>
              <a:rPr lang="fr-FR" i="1" dirty="0" err="1" smtClean="0"/>
              <a:t>PdS</a:t>
            </a:r>
            <a:r>
              <a:rPr lang="fr-FR" i="1" dirty="0" smtClean="0"/>
              <a:t> atteste notamment la coordination en interne et avec l’extérieur. L’articulation de cette exigence avec le nombre de PS doit être pensée en tenant compte des exigences de l’offre de soin</a:t>
            </a:r>
          </a:p>
          <a:p>
            <a:pPr marL="742950" lvl="1" indent="-285750">
              <a:buClr>
                <a:schemeClr val="tx2">
                  <a:lumMod val="60000"/>
                  <a:lumOff val="40000"/>
                </a:schemeClr>
              </a:buClr>
              <a:buFont typeface="Wingdings" panose="05000000000000000000" pitchFamily="2" charset="2"/>
              <a:buChar char="Ø"/>
              <a:defRPr/>
            </a:pPr>
            <a:r>
              <a:rPr lang="fr-FR" i="1" dirty="0" smtClean="0"/>
              <a:t>Le </a:t>
            </a:r>
            <a:r>
              <a:rPr lang="fr-FR" i="1" dirty="0" err="1" smtClean="0"/>
              <a:t>PdS</a:t>
            </a:r>
            <a:r>
              <a:rPr lang="fr-FR" i="1" dirty="0" smtClean="0"/>
              <a:t> comportant des données à caractère personnel qui implique des modalités de conservation particulières (base active jusqu’au départ du PS puis base intermédiaire pendant 5 ans avant suppression définitive)</a:t>
            </a:r>
          </a:p>
          <a:p>
            <a:pPr marL="742950" lvl="1" indent="-285750">
              <a:buClr>
                <a:schemeClr val="tx2">
                  <a:lumMod val="60000"/>
                  <a:lumOff val="40000"/>
                </a:schemeClr>
              </a:buClr>
              <a:buFont typeface="Wingdings" panose="05000000000000000000" pitchFamily="2" charset="2"/>
              <a:buChar char="Ø"/>
              <a:defRPr/>
            </a:pPr>
            <a:endParaRPr lang="fr-FR" i="1" dirty="0"/>
          </a:p>
          <a:p>
            <a:pPr marL="742950" lvl="1" indent="-285750">
              <a:buClr>
                <a:schemeClr val="tx2">
                  <a:lumMod val="60000"/>
                  <a:lumOff val="40000"/>
                </a:schemeClr>
              </a:buClr>
              <a:buFont typeface="Wingdings" panose="05000000000000000000" pitchFamily="2" charset="2"/>
              <a:buChar char="Ø"/>
              <a:defRPr/>
            </a:pPr>
            <a:endParaRPr lang="fr-FR" sz="1400" i="1" dirty="0" smtClean="0"/>
          </a:p>
          <a:p>
            <a:endParaRPr lang="fr-FR" dirty="0"/>
          </a:p>
        </p:txBody>
      </p:sp>
      <p:sp>
        <p:nvSpPr>
          <p:cNvPr id="14" name="Rectangle 13"/>
          <p:cNvSpPr/>
          <p:nvPr/>
        </p:nvSpPr>
        <p:spPr>
          <a:xfrm>
            <a:off x="2267744" y="260648"/>
            <a:ext cx="6876256"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5" name="Connecteur droit 14"/>
          <p:cNvCxnSpPr/>
          <p:nvPr/>
        </p:nvCxnSpPr>
        <p:spPr>
          <a:xfrm>
            <a:off x="2555776" y="476672"/>
            <a:ext cx="6588224" cy="0"/>
          </a:xfrm>
          <a:prstGeom prst="line">
            <a:avLst/>
          </a:prstGeom>
          <a:ln w="50800">
            <a:solidFill>
              <a:srgbClr val="D80015"/>
            </a:solidFill>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2267744" y="476672"/>
            <a:ext cx="6984776" cy="553998"/>
          </a:xfrm>
          <a:prstGeom prst="rect">
            <a:avLst/>
          </a:prstGeom>
          <a:noFill/>
        </p:spPr>
        <p:txBody>
          <a:bodyPr wrap="square" rtlCol="0">
            <a:spAutoFit/>
          </a:bodyPr>
          <a:lstStyle/>
          <a:p>
            <a:r>
              <a:rPr lang="fr-FR" sz="3000" cap="all" dirty="0" smtClean="0">
                <a:solidFill>
                  <a:srgbClr val="FDC300"/>
                </a:solidFill>
                <a:latin typeface="Trebuchet MS" pitchFamily="34" charset="0"/>
              </a:rPr>
              <a:t>CE QUI EVOLUE : Le Projet de santé</a:t>
            </a:r>
          </a:p>
        </p:txBody>
      </p:sp>
    </p:spTree>
    <p:extLst>
      <p:ext uri="{BB962C8B-B14F-4D97-AF65-F5344CB8AC3E}">
        <p14:creationId xmlns:p14="http://schemas.microsoft.com/office/powerpoint/2010/main" val="42014194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p:cNvSpPr txBox="1"/>
          <p:nvPr/>
        </p:nvSpPr>
        <p:spPr>
          <a:xfrm>
            <a:off x="107504" y="1844824"/>
            <a:ext cx="9234772" cy="4616648"/>
          </a:xfrm>
          <a:prstGeom prst="rect">
            <a:avLst/>
          </a:prstGeom>
          <a:noFill/>
        </p:spPr>
        <p:txBody>
          <a:bodyPr wrap="square" rtlCol="0">
            <a:spAutoFit/>
          </a:bodyPr>
          <a:lstStyle/>
          <a:p>
            <a:pPr indent="357188">
              <a:buClr>
                <a:srgbClr val="FFC000"/>
              </a:buClr>
              <a:buFont typeface="Wingdings" pitchFamily="2" charset="2"/>
              <a:buChar char="q"/>
              <a:defRPr/>
            </a:pPr>
            <a:r>
              <a:rPr lang="fr-FR" sz="1600" b="1" cap="all" dirty="0" smtClean="0">
                <a:latin typeface="Trebuchet MS" pitchFamily="34" charset="0"/>
              </a:rPr>
              <a:t>Un élargissement des manquements pris en compte</a:t>
            </a:r>
            <a:endParaRPr lang="fr-FR" sz="1600" i="1" dirty="0" smtClean="0"/>
          </a:p>
          <a:p>
            <a:pPr marL="742950" lvl="1" indent="-285750">
              <a:buClr>
                <a:schemeClr val="tx2">
                  <a:lumMod val="60000"/>
                  <a:lumOff val="40000"/>
                </a:schemeClr>
              </a:buClr>
              <a:buFont typeface="Wingdings" panose="05000000000000000000" pitchFamily="2" charset="2"/>
              <a:buChar char="Ø"/>
              <a:defRPr/>
            </a:pPr>
            <a:r>
              <a:rPr lang="fr-FR" i="1" dirty="0" smtClean="0"/>
              <a:t>Au-delà des manquement à la qualité et la sécurité des soins :</a:t>
            </a:r>
          </a:p>
          <a:p>
            <a:pPr marL="1200150" lvl="2" indent="-285750">
              <a:buClr>
                <a:schemeClr val="tx2">
                  <a:lumMod val="60000"/>
                  <a:lumOff val="40000"/>
                </a:schemeClr>
              </a:buClr>
              <a:buFont typeface="Wingdings" panose="05000000000000000000" pitchFamily="2" charset="2"/>
              <a:buChar char="§"/>
              <a:defRPr/>
            </a:pPr>
            <a:r>
              <a:rPr lang="fr-FR" i="1" dirty="0" smtClean="0"/>
              <a:t>Non transmission de l’engagement de conformité </a:t>
            </a:r>
          </a:p>
          <a:p>
            <a:pPr marL="1200150" lvl="2" indent="-285750">
              <a:buClr>
                <a:schemeClr val="tx2">
                  <a:lumMod val="60000"/>
                  <a:lumOff val="40000"/>
                </a:schemeClr>
              </a:buClr>
              <a:buFont typeface="Wingdings" panose="05000000000000000000" pitchFamily="2" charset="2"/>
              <a:buChar char="§"/>
              <a:defRPr/>
            </a:pPr>
            <a:r>
              <a:rPr lang="fr-FR" i="1" dirty="0" smtClean="0"/>
              <a:t>Non-conformité à la règlementation</a:t>
            </a:r>
          </a:p>
          <a:p>
            <a:pPr marL="1200150" lvl="2" indent="-285750">
              <a:buClr>
                <a:schemeClr val="tx2">
                  <a:lumMod val="60000"/>
                  <a:lumOff val="40000"/>
                </a:schemeClr>
              </a:buClr>
              <a:buFont typeface="Wingdings" panose="05000000000000000000" pitchFamily="2" charset="2"/>
              <a:buChar char="§"/>
              <a:defRPr/>
            </a:pPr>
            <a:r>
              <a:rPr lang="fr-FR" i="1" dirty="0" smtClean="0"/>
              <a:t>Abus et fraude à l’encontre d’un organisme de la sécurité sociale</a:t>
            </a:r>
          </a:p>
          <a:p>
            <a:pPr marL="742950" lvl="1" indent="-285750">
              <a:buClr>
                <a:schemeClr val="tx2">
                  <a:lumMod val="60000"/>
                  <a:lumOff val="40000"/>
                </a:schemeClr>
              </a:buClr>
              <a:buFont typeface="Wingdings" panose="05000000000000000000" pitchFamily="2" charset="2"/>
              <a:buChar char="Ø"/>
              <a:defRPr/>
            </a:pPr>
            <a:endParaRPr lang="fr-FR" sz="1400" b="1" dirty="0" smtClean="0"/>
          </a:p>
          <a:p>
            <a:pPr indent="357188">
              <a:buClr>
                <a:srgbClr val="FFC000"/>
              </a:buClr>
              <a:buFont typeface="Wingdings" pitchFamily="2" charset="2"/>
              <a:buChar char="q"/>
              <a:tabLst>
                <a:tab pos="361950" algn="l"/>
              </a:tabLst>
              <a:defRPr/>
            </a:pPr>
            <a:r>
              <a:rPr lang="fr-FR" sz="1600" b="1" cap="all" dirty="0" smtClean="0">
                <a:latin typeface="Trebuchet MS" pitchFamily="34" charset="0"/>
              </a:rPr>
              <a:t>Un élargissement des mesures pouvant aller jusqu’à la fermeture </a:t>
            </a:r>
          </a:p>
          <a:p>
            <a:pPr marL="742950" lvl="1" indent="-285750">
              <a:buClr>
                <a:schemeClr val="tx2">
                  <a:lumMod val="60000"/>
                  <a:lumOff val="40000"/>
                </a:schemeClr>
              </a:buClr>
              <a:buFont typeface="Wingdings" panose="05000000000000000000" pitchFamily="2" charset="2"/>
              <a:buChar char="Ø"/>
              <a:defRPr/>
            </a:pPr>
            <a:r>
              <a:rPr lang="fr-FR" i="1" dirty="0"/>
              <a:t>Au-delà de la suspension des activités, la fermeture du </a:t>
            </a:r>
            <a:r>
              <a:rPr lang="fr-FR" i="1" dirty="0" err="1"/>
              <a:t>CdS</a:t>
            </a:r>
            <a:r>
              <a:rPr lang="fr-FR" i="1" dirty="0"/>
              <a:t> est possible</a:t>
            </a:r>
          </a:p>
          <a:p>
            <a:pPr marL="742950" lvl="1" indent="-285750">
              <a:buClr>
                <a:schemeClr val="tx2">
                  <a:lumMod val="60000"/>
                  <a:lumOff val="40000"/>
                </a:schemeClr>
              </a:buClr>
              <a:buFont typeface="Wingdings" panose="05000000000000000000" pitchFamily="2" charset="2"/>
              <a:buChar char="Ø"/>
              <a:defRPr/>
            </a:pPr>
            <a:r>
              <a:rPr lang="fr-FR" i="1" dirty="0" smtClean="0"/>
              <a:t>Maintien du principe de gradation des mesures (injonction / suspension - totale ou partielle- des activités / fermeture), sauf en cas d’urgence (la suspension peut alors être immédiate)</a:t>
            </a:r>
          </a:p>
          <a:p>
            <a:pPr marL="742950" lvl="1" indent="-285750">
              <a:buClr>
                <a:schemeClr val="tx2">
                  <a:lumMod val="60000"/>
                  <a:lumOff val="40000"/>
                </a:schemeClr>
              </a:buClr>
              <a:buFont typeface="Wingdings" panose="05000000000000000000" pitchFamily="2" charset="2"/>
              <a:buChar char="Ø"/>
              <a:defRPr/>
            </a:pPr>
            <a:r>
              <a:rPr lang="fr-FR" i="1" dirty="0" smtClean="0"/>
              <a:t>Principe de la proportionnalité de la mesure aux faits reprochés</a:t>
            </a:r>
          </a:p>
          <a:p>
            <a:pPr marL="742950" lvl="1" indent="-285750">
              <a:buClr>
                <a:schemeClr val="tx2">
                  <a:lumMod val="60000"/>
                  <a:lumOff val="40000"/>
                </a:schemeClr>
              </a:buClr>
              <a:buFont typeface="Wingdings" panose="05000000000000000000" pitchFamily="2" charset="2"/>
              <a:buChar char="Ø"/>
              <a:defRPr/>
            </a:pPr>
            <a:r>
              <a:rPr lang="fr-FR" i="1" dirty="0" smtClean="0"/>
              <a:t>La fermeture du </a:t>
            </a:r>
            <a:r>
              <a:rPr lang="fr-FR" i="1" dirty="0" err="1" smtClean="0"/>
              <a:t>CdS</a:t>
            </a:r>
            <a:r>
              <a:rPr lang="fr-FR" i="1" dirty="0" smtClean="0"/>
              <a:t> =&gt; fermeture de facto de l’antenne ; la suspension d’une </a:t>
            </a:r>
            <a:r>
              <a:rPr lang="fr-FR" i="1" dirty="0" err="1" smtClean="0"/>
              <a:t>activté</a:t>
            </a:r>
            <a:r>
              <a:rPr lang="fr-FR" i="1" dirty="0" smtClean="0"/>
              <a:t> ne justifie pas forcément la suspension de l’activité de l’antenne</a:t>
            </a:r>
          </a:p>
          <a:p>
            <a:pPr marL="742950" lvl="1" indent="-285750">
              <a:buClr>
                <a:schemeClr val="tx2">
                  <a:lumMod val="60000"/>
                  <a:lumOff val="40000"/>
                </a:schemeClr>
              </a:buClr>
              <a:buFont typeface="Wingdings" panose="05000000000000000000" pitchFamily="2" charset="2"/>
              <a:buChar char="Ø"/>
              <a:defRPr/>
            </a:pPr>
            <a:endParaRPr lang="fr-FR" i="1" dirty="0"/>
          </a:p>
          <a:p>
            <a:pPr marL="742950" lvl="1" indent="-285750">
              <a:buClr>
                <a:schemeClr val="tx2">
                  <a:lumMod val="60000"/>
                  <a:lumOff val="40000"/>
                </a:schemeClr>
              </a:buClr>
              <a:buFont typeface="Wingdings" panose="05000000000000000000" pitchFamily="2" charset="2"/>
              <a:buChar char="Ø"/>
              <a:defRPr/>
            </a:pPr>
            <a:endParaRPr lang="fr-FR" sz="1400" i="1" dirty="0" smtClean="0"/>
          </a:p>
          <a:p>
            <a:endParaRPr lang="fr-FR" dirty="0"/>
          </a:p>
        </p:txBody>
      </p:sp>
      <p:sp>
        <p:nvSpPr>
          <p:cNvPr id="14" name="Rectangle 13"/>
          <p:cNvSpPr/>
          <p:nvPr/>
        </p:nvSpPr>
        <p:spPr>
          <a:xfrm>
            <a:off x="2267744" y="116632"/>
            <a:ext cx="6876256" cy="1224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5" name="Connecteur droit 14"/>
          <p:cNvCxnSpPr/>
          <p:nvPr/>
        </p:nvCxnSpPr>
        <p:spPr>
          <a:xfrm>
            <a:off x="2555776" y="332656"/>
            <a:ext cx="6588224" cy="0"/>
          </a:xfrm>
          <a:prstGeom prst="line">
            <a:avLst/>
          </a:prstGeom>
          <a:ln w="50800">
            <a:solidFill>
              <a:srgbClr val="D80015"/>
            </a:solidFill>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2357500" y="404664"/>
            <a:ext cx="6984776" cy="1015663"/>
          </a:xfrm>
          <a:prstGeom prst="rect">
            <a:avLst/>
          </a:prstGeom>
          <a:noFill/>
        </p:spPr>
        <p:txBody>
          <a:bodyPr wrap="square" rtlCol="0">
            <a:spAutoFit/>
          </a:bodyPr>
          <a:lstStyle/>
          <a:p>
            <a:r>
              <a:rPr lang="fr-FR" sz="3000" cap="all" dirty="0" smtClean="0">
                <a:solidFill>
                  <a:srgbClr val="FDC300"/>
                </a:solidFill>
                <a:latin typeface="Trebuchet MS" pitchFamily="34" charset="0"/>
              </a:rPr>
              <a:t>CE QUI EVOLUE : LES MESURES EN CAS DE MANQUEMENT</a:t>
            </a:r>
          </a:p>
        </p:txBody>
      </p:sp>
    </p:spTree>
    <p:extLst>
      <p:ext uri="{BB962C8B-B14F-4D97-AF65-F5344CB8AC3E}">
        <p14:creationId xmlns:p14="http://schemas.microsoft.com/office/powerpoint/2010/main" val="23246115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p:cNvSpPr txBox="1"/>
          <p:nvPr/>
        </p:nvSpPr>
        <p:spPr>
          <a:xfrm>
            <a:off x="107504" y="1628800"/>
            <a:ext cx="9036496" cy="4616648"/>
          </a:xfrm>
          <a:prstGeom prst="rect">
            <a:avLst/>
          </a:prstGeom>
          <a:noFill/>
        </p:spPr>
        <p:txBody>
          <a:bodyPr wrap="square" rtlCol="0">
            <a:spAutoFit/>
          </a:bodyPr>
          <a:lstStyle/>
          <a:p>
            <a:pPr indent="357188">
              <a:buClr>
                <a:srgbClr val="FFC000"/>
              </a:buClr>
              <a:buFont typeface="Wingdings" pitchFamily="2" charset="2"/>
              <a:buChar char="q"/>
              <a:defRPr/>
            </a:pPr>
            <a:r>
              <a:rPr lang="fr-FR" sz="1600" b="1" cap="all" dirty="0" smtClean="0">
                <a:latin typeface="Trebuchet MS" pitchFamily="34" charset="0"/>
              </a:rPr>
              <a:t>L’information DES USAGERS</a:t>
            </a:r>
            <a:endParaRPr lang="fr-FR" sz="1600" i="1" dirty="0" smtClean="0"/>
          </a:p>
          <a:p>
            <a:pPr marL="628650" lvl="1" indent="-266700">
              <a:buClr>
                <a:schemeClr val="tx2">
                  <a:lumMod val="60000"/>
                  <a:lumOff val="40000"/>
                </a:schemeClr>
              </a:buClr>
              <a:buFont typeface="Wingdings" panose="05000000000000000000" pitchFamily="2" charset="2"/>
              <a:buChar char="Ø"/>
              <a:defRPr/>
            </a:pPr>
            <a:r>
              <a:rPr lang="fr-FR" i="1" dirty="0" smtClean="0"/>
              <a:t>Information de l’usager sur le </a:t>
            </a:r>
            <a:r>
              <a:rPr lang="fr-FR" i="1" dirty="0" err="1" smtClean="0"/>
              <a:t>CdS</a:t>
            </a:r>
            <a:r>
              <a:rPr lang="fr-FR" i="1" dirty="0" smtClean="0"/>
              <a:t> :</a:t>
            </a:r>
          </a:p>
          <a:p>
            <a:pPr marL="809625" lvl="2" indent="-180975">
              <a:buClr>
                <a:schemeClr val="tx2">
                  <a:lumMod val="60000"/>
                  <a:lumOff val="40000"/>
                </a:schemeClr>
              </a:buClr>
              <a:buFont typeface="Wingdings" panose="05000000000000000000" pitchFamily="2" charset="2"/>
              <a:buChar char="§"/>
              <a:defRPr/>
            </a:pPr>
            <a:r>
              <a:rPr lang="fr-FR" i="1" dirty="0" smtClean="0"/>
              <a:t>Elle doit permettre l’identification du centre en tant que « lieu de soins » et porte sur l’ensemble des informations utiles au patient</a:t>
            </a:r>
          </a:p>
          <a:p>
            <a:pPr marL="809625" lvl="2" indent="-180975">
              <a:buClr>
                <a:schemeClr val="tx2">
                  <a:lumMod val="60000"/>
                  <a:lumOff val="40000"/>
                </a:schemeClr>
              </a:buClr>
              <a:buFont typeface="Wingdings" panose="05000000000000000000" pitchFamily="2" charset="2"/>
              <a:buChar char="§"/>
              <a:defRPr/>
            </a:pPr>
            <a:r>
              <a:rPr lang="fr-FR" i="1" dirty="0" smtClean="0"/>
              <a:t>Elle ne doit en aucun cas revêtir un caractère publicitaire</a:t>
            </a:r>
          </a:p>
          <a:p>
            <a:pPr marL="628650" lvl="1" indent="-266700">
              <a:buClr>
                <a:schemeClr val="tx2">
                  <a:lumMod val="60000"/>
                  <a:lumOff val="40000"/>
                </a:schemeClr>
              </a:buClr>
              <a:buFont typeface="Wingdings" panose="05000000000000000000" pitchFamily="2" charset="2"/>
              <a:buChar char="Ø"/>
              <a:defRPr/>
            </a:pPr>
            <a:r>
              <a:rPr lang="fr-FR" i="1" dirty="0"/>
              <a:t>Information </a:t>
            </a:r>
            <a:r>
              <a:rPr lang="fr-FR" i="1" dirty="0" smtClean="0"/>
              <a:t>de l’usager sur les conditions de sa prise en charge en cas de réorientation</a:t>
            </a:r>
          </a:p>
          <a:p>
            <a:pPr marL="809625" lvl="2" indent="-180975">
              <a:buClr>
                <a:schemeClr val="tx2">
                  <a:lumMod val="60000"/>
                  <a:lumOff val="40000"/>
                </a:schemeClr>
              </a:buClr>
              <a:buFont typeface="Wingdings" panose="05000000000000000000" pitchFamily="2" charset="2"/>
              <a:buChar char="§"/>
              <a:defRPr/>
            </a:pPr>
            <a:r>
              <a:rPr lang="fr-FR" i="1" dirty="0" smtClean="0"/>
              <a:t>Il s’agit d’indiquer au patient les tarifs et les conditions de paiement retenus par l’offreur de soins vers lequel il est orienté. Ces informations sont tracées dans le DM</a:t>
            </a:r>
          </a:p>
          <a:p>
            <a:pPr marL="809625" lvl="2" indent="-180975">
              <a:buClr>
                <a:schemeClr val="tx2">
                  <a:lumMod val="60000"/>
                  <a:lumOff val="40000"/>
                </a:schemeClr>
              </a:buClr>
              <a:buFont typeface="Wingdings" panose="05000000000000000000" pitchFamily="2" charset="2"/>
              <a:buChar char="§"/>
              <a:defRPr/>
            </a:pPr>
            <a:r>
              <a:rPr lang="fr-FR" i="1" dirty="0" smtClean="0"/>
              <a:t>Le gestionnaire pourra utilement mettre à leur disposition un document recensant les structures et PS environnants.</a:t>
            </a:r>
            <a:endParaRPr lang="fr-FR" i="1" dirty="0"/>
          </a:p>
          <a:p>
            <a:pPr marL="742950" lvl="1" indent="-285750">
              <a:buClr>
                <a:schemeClr val="tx2">
                  <a:lumMod val="60000"/>
                  <a:lumOff val="40000"/>
                </a:schemeClr>
              </a:buClr>
              <a:buFont typeface="Wingdings" panose="05000000000000000000" pitchFamily="2" charset="2"/>
              <a:buChar char="Ø"/>
              <a:defRPr/>
            </a:pPr>
            <a:endParaRPr lang="fr-FR" sz="1400" b="1" dirty="0" smtClean="0"/>
          </a:p>
          <a:p>
            <a:pPr indent="357188">
              <a:buClr>
                <a:srgbClr val="FFC000"/>
              </a:buClr>
              <a:buFont typeface="Wingdings" pitchFamily="2" charset="2"/>
              <a:buChar char="q"/>
              <a:tabLst>
                <a:tab pos="361950" algn="l"/>
              </a:tabLst>
              <a:defRPr/>
            </a:pPr>
            <a:r>
              <a:rPr lang="fr-FR" sz="1600" b="1" cap="all" dirty="0" smtClean="0">
                <a:latin typeface="Trebuchet MS" pitchFamily="34" charset="0"/>
              </a:rPr>
              <a:t>La traçabilité du dossier médical</a:t>
            </a:r>
          </a:p>
          <a:p>
            <a:pPr marL="742950" lvl="1" indent="-285750">
              <a:buClr>
                <a:schemeClr val="tx2">
                  <a:lumMod val="60000"/>
                  <a:lumOff val="40000"/>
                </a:schemeClr>
              </a:buClr>
              <a:buFont typeface="Wingdings" panose="05000000000000000000" pitchFamily="2" charset="2"/>
              <a:buChar char="Ø"/>
              <a:defRPr/>
            </a:pPr>
            <a:r>
              <a:rPr lang="fr-FR" i="1" dirty="0" smtClean="0"/>
              <a:t>Le dossier médical doit garantir la traçabilité de la PEC tant au regard du PS que des actes, des prescriptions délivrées ou des informations échangées</a:t>
            </a:r>
            <a:endParaRPr lang="fr-FR" i="1" dirty="0"/>
          </a:p>
          <a:p>
            <a:pPr marL="742950" lvl="1" indent="-285750">
              <a:buClr>
                <a:schemeClr val="tx2">
                  <a:lumMod val="60000"/>
                  <a:lumOff val="40000"/>
                </a:schemeClr>
              </a:buClr>
              <a:buFont typeface="Wingdings" panose="05000000000000000000" pitchFamily="2" charset="2"/>
              <a:buChar char="Ø"/>
              <a:defRPr/>
            </a:pPr>
            <a:endParaRPr lang="fr-FR" i="1" dirty="0"/>
          </a:p>
          <a:p>
            <a:pPr marL="742950" lvl="1" indent="-285750">
              <a:buClr>
                <a:schemeClr val="tx2">
                  <a:lumMod val="60000"/>
                  <a:lumOff val="40000"/>
                </a:schemeClr>
              </a:buClr>
              <a:buFont typeface="Wingdings" panose="05000000000000000000" pitchFamily="2" charset="2"/>
              <a:buChar char="Ø"/>
              <a:defRPr/>
            </a:pPr>
            <a:endParaRPr lang="fr-FR" sz="1400" i="1" dirty="0" smtClean="0"/>
          </a:p>
          <a:p>
            <a:endParaRPr lang="fr-FR" dirty="0"/>
          </a:p>
        </p:txBody>
      </p:sp>
      <p:sp>
        <p:nvSpPr>
          <p:cNvPr id="14" name="Rectangle 13"/>
          <p:cNvSpPr/>
          <p:nvPr/>
        </p:nvSpPr>
        <p:spPr>
          <a:xfrm>
            <a:off x="2267744" y="116632"/>
            <a:ext cx="6876256" cy="1224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5" name="Connecteur droit 14"/>
          <p:cNvCxnSpPr/>
          <p:nvPr/>
        </p:nvCxnSpPr>
        <p:spPr>
          <a:xfrm>
            <a:off x="2555776" y="332656"/>
            <a:ext cx="6588224" cy="0"/>
          </a:xfrm>
          <a:prstGeom prst="line">
            <a:avLst/>
          </a:prstGeom>
          <a:ln w="50800">
            <a:solidFill>
              <a:srgbClr val="D80015"/>
            </a:solidFill>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2357500" y="404664"/>
            <a:ext cx="6984776" cy="1015663"/>
          </a:xfrm>
          <a:prstGeom prst="rect">
            <a:avLst/>
          </a:prstGeom>
          <a:noFill/>
        </p:spPr>
        <p:txBody>
          <a:bodyPr wrap="square" rtlCol="0">
            <a:spAutoFit/>
          </a:bodyPr>
          <a:lstStyle/>
          <a:p>
            <a:r>
              <a:rPr lang="fr-FR" sz="3000" cap="all" dirty="0" smtClean="0">
                <a:solidFill>
                  <a:srgbClr val="FDC300"/>
                </a:solidFill>
                <a:latin typeface="Trebuchet MS" pitchFamily="34" charset="0"/>
              </a:rPr>
              <a:t>CE QUI EVOLUE </a:t>
            </a:r>
            <a:r>
              <a:rPr lang="fr-FR" sz="3000" cap="all" dirty="0">
                <a:solidFill>
                  <a:srgbClr val="FDC300"/>
                </a:solidFill>
                <a:latin typeface="Trebuchet MS" pitchFamily="34" charset="0"/>
              </a:rPr>
              <a:t>: </a:t>
            </a:r>
            <a:r>
              <a:rPr lang="fr-FR" sz="3000" cap="all" dirty="0" smtClean="0">
                <a:solidFill>
                  <a:srgbClr val="FDC300"/>
                </a:solidFill>
                <a:latin typeface="Trebuchet MS" pitchFamily="34" charset="0"/>
              </a:rPr>
              <a:t>l’information DES USAGERS et le DOSSIER MEDICAL</a:t>
            </a:r>
            <a:endParaRPr lang="fr-FR" sz="3000" cap="all" dirty="0">
              <a:solidFill>
                <a:srgbClr val="FDC300"/>
              </a:solidFill>
              <a:latin typeface="Trebuchet MS" pitchFamily="34" charset="0"/>
            </a:endParaRPr>
          </a:p>
        </p:txBody>
      </p:sp>
      <p:sp>
        <p:nvSpPr>
          <p:cNvPr id="2" name="Rectangle 1"/>
          <p:cNvSpPr/>
          <p:nvPr/>
        </p:nvSpPr>
        <p:spPr>
          <a:xfrm>
            <a:off x="467544" y="5733256"/>
            <a:ext cx="8280920" cy="64807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i="1" dirty="0" smtClean="0">
                <a:solidFill>
                  <a:srgbClr val="EBF1DE"/>
                </a:solidFill>
              </a:rPr>
              <a:t> </a:t>
            </a:r>
            <a:r>
              <a:rPr lang="fr-FR" i="1" dirty="0" smtClean="0">
                <a:solidFill>
                  <a:schemeClr val="tx1"/>
                </a:solidFill>
              </a:rPr>
              <a:t>Le gestionnaire doit </a:t>
            </a:r>
            <a:r>
              <a:rPr lang="fr-FR" i="1" dirty="0">
                <a:solidFill>
                  <a:schemeClr val="tx1"/>
                </a:solidFill>
              </a:rPr>
              <a:t>s’assurer de la </a:t>
            </a:r>
            <a:r>
              <a:rPr lang="fr-FR" i="1" dirty="0" smtClean="0">
                <a:solidFill>
                  <a:schemeClr val="tx1"/>
                </a:solidFill>
              </a:rPr>
              <a:t>bonne information </a:t>
            </a:r>
            <a:r>
              <a:rPr lang="fr-FR" i="1" dirty="0">
                <a:solidFill>
                  <a:schemeClr val="tx1"/>
                </a:solidFill>
              </a:rPr>
              <a:t>des PS sur leurs obligations </a:t>
            </a:r>
            <a:r>
              <a:rPr lang="fr-FR" i="1" dirty="0" smtClean="0">
                <a:solidFill>
                  <a:schemeClr val="tx1"/>
                </a:solidFill>
              </a:rPr>
              <a:t>et décrire le dispositif mis en œuvre dans le règlement de fonctionnement.</a:t>
            </a:r>
            <a:endParaRPr lang="fr-FR" dirty="0">
              <a:solidFill>
                <a:schemeClr val="tx1"/>
              </a:solidFill>
            </a:endParaRPr>
          </a:p>
        </p:txBody>
      </p:sp>
      <p:pic>
        <p:nvPicPr>
          <p:cNvPr id="7" name="Picture 2" descr="C:\Users\isabelle.manzi\Desktop\sans-tit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03473"/>
            <a:ext cx="864095" cy="842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1101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267744" y="260648"/>
            <a:ext cx="6876256" cy="1152128"/>
          </a:xfrm>
          <a:prstGeom prst="rect">
            <a:avLst/>
          </a:prstGeom>
          <a:solidFill>
            <a:srgbClr val="006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p:cNvSpPr txBox="1"/>
          <p:nvPr/>
        </p:nvSpPr>
        <p:spPr>
          <a:xfrm>
            <a:off x="179512" y="1628800"/>
            <a:ext cx="8856984" cy="5970865"/>
          </a:xfrm>
          <a:prstGeom prst="rect">
            <a:avLst/>
          </a:prstGeom>
          <a:noFill/>
        </p:spPr>
        <p:txBody>
          <a:bodyPr wrap="square" rtlCol="0">
            <a:spAutoFit/>
          </a:bodyPr>
          <a:lstStyle/>
          <a:p>
            <a:pPr marL="354013" lvl="1" indent="-354013">
              <a:buClr>
                <a:srgbClr val="01426C"/>
              </a:buClr>
              <a:buFont typeface="Wingdings" pitchFamily="2" charset="2"/>
              <a:buChar char="q"/>
              <a:defRPr/>
            </a:pPr>
            <a:r>
              <a:rPr lang="fr-FR" sz="1600" b="1" cap="all" dirty="0" smtClean="0">
                <a:latin typeface="Trebuchet MS" pitchFamily="34" charset="0"/>
                <a:ea typeface="Verdana" pitchFamily="34" charset="0"/>
                <a:cs typeface="Arial" pitchFamily="34" charset="0"/>
              </a:rPr>
              <a:t>L’ouverture du centre est subordonnée à la transmission d’un engagement </a:t>
            </a:r>
            <a:r>
              <a:rPr lang="fr-FR" sz="1600" b="1" cap="all" dirty="0">
                <a:latin typeface="Trebuchet MS" pitchFamily="34" charset="0"/>
                <a:ea typeface="Verdana" pitchFamily="34" charset="0"/>
                <a:cs typeface="Arial" pitchFamily="34" charset="0"/>
              </a:rPr>
              <a:t>de </a:t>
            </a:r>
            <a:r>
              <a:rPr lang="fr-FR" sz="1600" b="1" cap="all" dirty="0" smtClean="0">
                <a:latin typeface="Trebuchet MS" pitchFamily="34" charset="0"/>
                <a:ea typeface="Verdana" pitchFamily="34" charset="0"/>
                <a:cs typeface="Arial" pitchFamily="34" charset="0"/>
              </a:rPr>
              <a:t>conformité outre le projet </a:t>
            </a:r>
            <a:r>
              <a:rPr lang="fr-FR" sz="1600" b="1" cap="all" dirty="0">
                <a:latin typeface="Trebuchet MS" pitchFamily="34" charset="0"/>
                <a:ea typeface="Verdana" pitchFamily="34" charset="0"/>
                <a:cs typeface="Arial" pitchFamily="34" charset="0"/>
              </a:rPr>
              <a:t>de santé </a:t>
            </a:r>
            <a:endParaRPr lang="fr-FR" sz="1600" b="1" cap="all" dirty="0" smtClean="0">
              <a:latin typeface="Trebuchet MS" pitchFamily="34" charset="0"/>
              <a:ea typeface="Verdana" pitchFamily="34" charset="0"/>
              <a:cs typeface="Arial" pitchFamily="34" charset="0"/>
            </a:endParaRPr>
          </a:p>
          <a:p>
            <a:pPr marL="354013" lvl="1" indent="-354013">
              <a:buClr>
                <a:srgbClr val="01426C"/>
              </a:buClr>
              <a:buFont typeface="Wingdings" pitchFamily="2" charset="2"/>
              <a:buChar char="q"/>
              <a:defRPr/>
            </a:pPr>
            <a:endParaRPr lang="fr-FR" sz="1600" b="1" cap="all" dirty="0" smtClean="0">
              <a:latin typeface="Trebuchet MS" pitchFamily="34" charset="0"/>
              <a:ea typeface="Verdana" pitchFamily="34" charset="0"/>
              <a:cs typeface="Arial" pitchFamily="34" charset="0"/>
            </a:endParaRPr>
          </a:p>
          <a:p>
            <a:pPr marL="285750" lvl="1" indent="76200">
              <a:buClr>
                <a:srgbClr val="01426C"/>
              </a:buClr>
              <a:buFont typeface="Wingdings" panose="05000000000000000000" pitchFamily="2" charset="2"/>
              <a:buChar char="Ø"/>
              <a:defRPr/>
            </a:pPr>
            <a:r>
              <a:rPr lang="fr-FR" b="1" cap="all" dirty="0" smtClean="0">
                <a:latin typeface="Trebuchet MS" pitchFamily="34" charset="0"/>
                <a:ea typeface="Verdana" pitchFamily="34" charset="0"/>
                <a:cs typeface="Arial" pitchFamily="34" charset="0"/>
              </a:rPr>
              <a:t> </a:t>
            </a:r>
            <a:r>
              <a:rPr lang="fr-FR" sz="2000" i="1" dirty="0" smtClean="0"/>
              <a:t>modèle d’engagement de conformité à la règlementation</a:t>
            </a:r>
          </a:p>
          <a:p>
            <a:pPr marL="285750" lvl="1" indent="76200">
              <a:buClr>
                <a:srgbClr val="01426C"/>
              </a:buClr>
              <a:buFont typeface="Wingdings" panose="05000000000000000000" pitchFamily="2" charset="2"/>
              <a:buChar char="Ø"/>
              <a:defRPr/>
            </a:pPr>
            <a:endParaRPr lang="fr-FR" i="1" dirty="0" smtClean="0"/>
          </a:p>
          <a:p>
            <a:pPr marL="285750" lvl="1" indent="76200">
              <a:buClr>
                <a:srgbClr val="01426C"/>
              </a:buClr>
              <a:buFont typeface="Wingdings" panose="05000000000000000000" pitchFamily="2" charset="2"/>
              <a:buChar char="Ø"/>
              <a:defRPr/>
            </a:pPr>
            <a:r>
              <a:rPr lang="fr-FR" sz="2000" i="1" dirty="0" smtClean="0"/>
              <a:t>Récépissé (= autorisation de dispenser des soins) avec un n° </a:t>
            </a:r>
            <a:r>
              <a:rPr lang="fr-FR" sz="2000" i="1" dirty="0" err="1" smtClean="0"/>
              <a:t>Finess</a:t>
            </a:r>
            <a:r>
              <a:rPr lang="fr-FR" sz="2000" i="1" dirty="0" smtClean="0"/>
              <a:t> (sauf pour les antennes) dans les 2 mois (si possible avant)</a:t>
            </a:r>
          </a:p>
          <a:p>
            <a:pPr marL="1028700" lvl="2" indent="-285750">
              <a:buClr>
                <a:srgbClr val="01426C"/>
              </a:buClr>
              <a:buFont typeface="Wingdings" panose="05000000000000000000" pitchFamily="2" charset="2"/>
              <a:buChar char="§"/>
              <a:defRPr/>
            </a:pPr>
            <a:r>
              <a:rPr lang="fr-FR" i="1" dirty="0" smtClean="0"/>
              <a:t>L’ARS n’est pas fondée à retarder l’ouverture du centre en n’établissant pas le récépissé (mais contrôle après ouverture toujours possible)</a:t>
            </a:r>
          </a:p>
          <a:p>
            <a:pPr marL="1028700" lvl="2" indent="-285750">
              <a:buClr>
                <a:srgbClr val="01426C"/>
              </a:buClr>
              <a:buFont typeface="Wingdings" panose="05000000000000000000" pitchFamily="2" charset="2"/>
              <a:buChar char="§"/>
              <a:defRPr/>
            </a:pPr>
            <a:endParaRPr lang="fr-FR" i="1" dirty="0" smtClean="0"/>
          </a:p>
          <a:p>
            <a:pPr marL="542925" lvl="2" indent="-276225">
              <a:buClr>
                <a:srgbClr val="01426C"/>
              </a:buClr>
              <a:buFont typeface="Wingdings" panose="05000000000000000000" pitchFamily="2" charset="2"/>
              <a:buChar char="Ø"/>
              <a:defRPr/>
            </a:pPr>
            <a:r>
              <a:rPr lang="fr-FR" sz="2000" i="1" dirty="0" smtClean="0"/>
              <a:t>Pour les </a:t>
            </a:r>
            <a:r>
              <a:rPr lang="fr-FR" sz="2000" i="1" dirty="0" err="1" smtClean="0"/>
              <a:t>CdS</a:t>
            </a:r>
            <a:r>
              <a:rPr lang="fr-FR" sz="2000" i="1" dirty="0" smtClean="0"/>
              <a:t> en fonctionnement avant 1</a:t>
            </a:r>
            <a:r>
              <a:rPr lang="fr-FR" sz="2000" i="1" baseline="30000" dirty="0" smtClean="0"/>
              <a:t>er</a:t>
            </a:r>
            <a:r>
              <a:rPr lang="fr-FR" sz="2000" i="1" dirty="0" smtClean="0"/>
              <a:t> mars 2018 : </a:t>
            </a:r>
          </a:p>
          <a:p>
            <a:pPr marL="1066800" lvl="3" indent="-342900">
              <a:buClr>
                <a:srgbClr val="01426C"/>
              </a:buClr>
              <a:buFont typeface="Wingdings" panose="05000000000000000000" pitchFamily="2" charset="2"/>
              <a:buChar char="§"/>
              <a:defRPr/>
            </a:pPr>
            <a:r>
              <a:rPr lang="fr-FR" i="1" dirty="0" smtClean="0"/>
              <a:t>délai d’un an accordé (1</a:t>
            </a:r>
            <a:r>
              <a:rPr lang="fr-FR" i="1" baseline="30000" dirty="0" smtClean="0"/>
              <a:t>er</a:t>
            </a:r>
            <a:r>
              <a:rPr lang="fr-FR" i="1" dirty="0" smtClean="0"/>
              <a:t> mars 2019) pour se mettre en conformité avec la réglementation. Rappel nécessaire des ARS fin 2018</a:t>
            </a:r>
          </a:p>
          <a:p>
            <a:pPr marL="1066800" lvl="3" indent="-342900">
              <a:buClr>
                <a:srgbClr val="01426C"/>
              </a:buClr>
              <a:buFont typeface="Wingdings" panose="05000000000000000000" pitchFamily="2" charset="2"/>
              <a:buChar char="§"/>
              <a:defRPr/>
            </a:pPr>
            <a:r>
              <a:rPr lang="fr-FR" i="1" dirty="0" smtClean="0"/>
              <a:t>Possibilité d’activer la procédure de suspension / fermeture pour non respect de </a:t>
            </a:r>
            <a:r>
              <a:rPr lang="fr-FR" i="1" smtClean="0"/>
              <a:t>la règlementation, </a:t>
            </a:r>
            <a:r>
              <a:rPr lang="fr-FR" i="1" dirty="0" smtClean="0"/>
              <a:t>dès envoi du récépissé de l’engagement de conformité ou au plus tard 1</a:t>
            </a:r>
            <a:r>
              <a:rPr lang="fr-FR" i="1" baseline="30000" dirty="0" smtClean="0"/>
              <a:t>er</a:t>
            </a:r>
            <a:r>
              <a:rPr lang="fr-FR" i="1" dirty="0" smtClean="0"/>
              <a:t> mars 2019</a:t>
            </a:r>
          </a:p>
          <a:p>
            <a:pPr marL="1066800" lvl="3" indent="-342900">
              <a:buClr>
                <a:srgbClr val="01426C"/>
              </a:buClr>
              <a:buFont typeface="Wingdings" panose="05000000000000000000" pitchFamily="2" charset="2"/>
              <a:buChar char="§"/>
              <a:defRPr/>
            </a:pPr>
            <a:r>
              <a:rPr lang="fr-FR" i="1" dirty="0" smtClean="0"/>
              <a:t>Pas de projet de santé à joindre</a:t>
            </a:r>
          </a:p>
          <a:p>
            <a:pPr marL="542925" lvl="2" indent="-276225">
              <a:buClr>
                <a:srgbClr val="01426C"/>
              </a:buClr>
              <a:buFont typeface="Wingdings" panose="05000000000000000000" pitchFamily="2" charset="2"/>
              <a:buChar char="Ø"/>
              <a:defRPr/>
            </a:pPr>
            <a:endParaRPr lang="fr-FR" sz="2000" i="1" dirty="0" smtClean="0"/>
          </a:p>
          <a:p>
            <a:pPr marL="354013" lvl="1" indent="-354013">
              <a:buClr>
                <a:srgbClr val="01426C"/>
              </a:buClr>
              <a:buFont typeface="Wingdings" pitchFamily="2" charset="2"/>
              <a:buChar char="q"/>
              <a:defRPr/>
            </a:pPr>
            <a:endParaRPr lang="fr-FR" b="1" cap="all" dirty="0" smtClean="0">
              <a:latin typeface="Trebuchet MS" pitchFamily="34" charset="0"/>
              <a:ea typeface="Verdana" pitchFamily="34" charset="0"/>
              <a:cs typeface="Arial" pitchFamily="34" charset="0"/>
            </a:endParaRPr>
          </a:p>
          <a:p>
            <a:endParaRPr lang="fr-FR" dirty="0" smtClean="0">
              <a:solidFill>
                <a:schemeClr val="tx1"/>
              </a:solidFill>
            </a:endParaRPr>
          </a:p>
          <a:p>
            <a:endParaRPr lang="fr-FR" dirty="0"/>
          </a:p>
        </p:txBody>
      </p:sp>
      <p:cxnSp>
        <p:nvCxnSpPr>
          <p:cNvPr id="8" name="Connecteur droit 7"/>
          <p:cNvCxnSpPr/>
          <p:nvPr/>
        </p:nvCxnSpPr>
        <p:spPr>
          <a:xfrm>
            <a:off x="2555776" y="476672"/>
            <a:ext cx="6588224" cy="0"/>
          </a:xfrm>
          <a:prstGeom prst="line">
            <a:avLst/>
          </a:prstGeom>
          <a:ln w="50800">
            <a:solidFill>
              <a:srgbClr val="01426C"/>
            </a:solidFill>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2331418" y="476672"/>
            <a:ext cx="7497166" cy="1015663"/>
          </a:xfrm>
          <a:prstGeom prst="rect">
            <a:avLst/>
          </a:prstGeom>
          <a:noFill/>
        </p:spPr>
        <p:txBody>
          <a:bodyPr wrap="square" rtlCol="0">
            <a:spAutoFit/>
          </a:bodyPr>
          <a:lstStyle/>
          <a:p>
            <a:r>
              <a:rPr lang="fr-FR" sz="3000" cap="all" dirty="0" smtClean="0">
                <a:solidFill>
                  <a:schemeClr val="bg1"/>
                </a:solidFill>
                <a:latin typeface="Trebuchet MS" pitchFamily="34" charset="0"/>
              </a:rPr>
              <a:t>CE qui change : l’engagement de </a:t>
            </a:r>
          </a:p>
          <a:p>
            <a:r>
              <a:rPr lang="fr-FR" sz="3000" cap="all" dirty="0" smtClean="0">
                <a:solidFill>
                  <a:schemeClr val="bg1"/>
                </a:solidFill>
                <a:latin typeface="Trebuchet MS" pitchFamily="34" charset="0"/>
              </a:rPr>
              <a:t>conformité</a:t>
            </a:r>
          </a:p>
        </p:txBody>
      </p:sp>
      <p:pic>
        <p:nvPicPr>
          <p:cNvPr id="6" name="Picture 2" descr="C:\Users\isabelle.manzi\Desktop\sans-titr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3473"/>
            <a:ext cx="864095" cy="8424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267744" y="260648"/>
            <a:ext cx="6876256" cy="1080120"/>
          </a:xfrm>
          <a:prstGeom prst="rect">
            <a:avLst/>
          </a:prstGeom>
          <a:solidFill>
            <a:srgbClr val="006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p:cNvSpPr txBox="1"/>
          <p:nvPr/>
        </p:nvSpPr>
        <p:spPr>
          <a:xfrm>
            <a:off x="179512" y="1772816"/>
            <a:ext cx="8856984" cy="5386090"/>
          </a:xfrm>
          <a:prstGeom prst="rect">
            <a:avLst/>
          </a:prstGeom>
          <a:noFill/>
        </p:spPr>
        <p:txBody>
          <a:bodyPr wrap="square" rtlCol="0">
            <a:spAutoFit/>
          </a:bodyPr>
          <a:lstStyle/>
          <a:p>
            <a:pPr marL="354013" lvl="1" indent="-354013">
              <a:buClr>
                <a:srgbClr val="01426C"/>
              </a:buClr>
              <a:buFont typeface="Wingdings" pitchFamily="2" charset="2"/>
              <a:buChar char="q"/>
              <a:defRPr/>
            </a:pPr>
            <a:r>
              <a:rPr lang="fr-FR" sz="1600" b="1" cap="all" dirty="0" smtClean="0">
                <a:latin typeface="Trebuchet MS" pitchFamily="34" charset="0"/>
                <a:ea typeface="Verdana" pitchFamily="34" charset="0"/>
                <a:cs typeface="Arial" pitchFamily="34" charset="0"/>
              </a:rPr>
              <a:t>Un centre peut disposer d’antennes</a:t>
            </a:r>
          </a:p>
          <a:p>
            <a:pPr marL="811213" lvl="2" indent="-354013">
              <a:buClr>
                <a:srgbClr val="01426C"/>
              </a:buClr>
              <a:buFont typeface="Wingdings" panose="05000000000000000000" pitchFamily="2" charset="2"/>
              <a:buChar char="Ø"/>
              <a:defRPr/>
            </a:pPr>
            <a:r>
              <a:rPr lang="fr-FR" i="1" dirty="0"/>
              <a:t>Le numéro </a:t>
            </a:r>
            <a:r>
              <a:rPr lang="fr-FR" i="1" dirty="0" err="1"/>
              <a:t>Finess</a:t>
            </a:r>
            <a:r>
              <a:rPr lang="fr-FR" i="1" dirty="0"/>
              <a:t> de l’antenne est celui du centre</a:t>
            </a:r>
          </a:p>
          <a:p>
            <a:pPr marL="811213" lvl="2" indent="-354013">
              <a:buClr>
                <a:srgbClr val="01426C"/>
              </a:buClr>
              <a:buFont typeface="Wingdings" panose="05000000000000000000" pitchFamily="2" charset="2"/>
              <a:buChar char="Ø"/>
              <a:defRPr/>
            </a:pPr>
            <a:r>
              <a:rPr lang="fr-FR" i="1" dirty="0"/>
              <a:t>Chaque antenne est soumise à l’ensemble des obligations pesant sur les </a:t>
            </a:r>
            <a:r>
              <a:rPr lang="fr-FR" i="1" dirty="0" err="1"/>
              <a:t>CdS</a:t>
            </a:r>
            <a:endParaRPr lang="fr-FR" i="1" dirty="0"/>
          </a:p>
          <a:p>
            <a:pPr marL="0" lvl="1">
              <a:buClr>
                <a:srgbClr val="01426C"/>
              </a:buClr>
              <a:defRPr/>
            </a:pPr>
            <a:endParaRPr lang="fr-FR" sz="1600" b="1" cap="all" dirty="0" smtClean="0">
              <a:latin typeface="Trebuchet MS" pitchFamily="34" charset="0"/>
              <a:ea typeface="Verdana" pitchFamily="34" charset="0"/>
              <a:cs typeface="Arial" pitchFamily="34" charset="0"/>
            </a:endParaRPr>
          </a:p>
          <a:p>
            <a:pPr marL="354013" lvl="1" indent="-354013">
              <a:buClr>
                <a:srgbClr val="01426C"/>
              </a:buClr>
              <a:buFont typeface="Wingdings" pitchFamily="2" charset="2"/>
              <a:buChar char="q"/>
              <a:defRPr/>
            </a:pPr>
            <a:r>
              <a:rPr lang="fr-FR" sz="1600" b="1" cap="all" dirty="0" smtClean="0">
                <a:latin typeface="Trebuchet MS" pitchFamily="34" charset="0"/>
                <a:ea typeface="Verdana" pitchFamily="34" charset="0"/>
                <a:cs typeface="Arial" pitchFamily="34" charset="0"/>
              </a:rPr>
              <a:t>Les antennes présentent des caractéristiques SPECIFIQUES</a:t>
            </a:r>
          </a:p>
          <a:p>
            <a:pPr marL="811213" lvl="2" indent="-354013">
              <a:buClr>
                <a:srgbClr val="01426C"/>
              </a:buClr>
              <a:buFont typeface="Wingdings" panose="05000000000000000000" pitchFamily="2" charset="2"/>
              <a:buChar char="Ø"/>
              <a:defRPr/>
            </a:pPr>
            <a:r>
              <a:rPr lang="fr-FR" i="1" dirty="0"/>
              <a:t>Rattachées à un centre </a:t>
            </a:r>
            <a:r>
              <a:rPr lang="fr-FR" i="1" dirty="0" smtClean="0"/>
              <a:t>principal </a:t>
            </a:r>
            <a:r>
              <a:rPr lang="fr-FR" i="1" dirty="0" smtClean="0">
                <a:sym typeface="Wingdings" panose="05000000000000000000" pitchFamily="2" charset="2"/>
              </a:rPr>
              <a:t> pas d’autonomie de gestion</a:t>
            </a:r>
            <a:endParaRPr lang="fr-FR" i="1" dirty="0"/>
          </a:p>
          <a:p>
            <a:pPr marL="811213" lvl="2" indent="-354013">
              <a:buClr>
                <a:srgbClr val="01426C"/>
              </a:buClr>
              <a:buFont typeface="Wingdings" panose="05000000000000000000" pitchFamily="2" charset="2"/>
              <a:buChar char="Ø"/>
              <a:defRPr/>
            </a:pPr>
            <a:r>
              <a:rPr lang="fr-FR" i="1" dirty="0"/>
              <a:t>Ouverture 20h/</a:t>
            </a:r>
            <a:r>
              <a:rPr lang="fr-FR" i="1" dirty="0" err="1"/>
              <a:t>sem</a:t>
            </a:r>
            <a:r>
              <a:rPr lang="fr-FR" i="1" dirty="0"/>
              <a:t> au maximum</a:t>
            </a:r>
          </a:p>
          <a:p>
            <a:pPr marL="811213" lvl="2" indent="-354013">
              <a:buClr>
                <a:srgbClr val="01426C"/>
              </a:buClr>
              <a:buFont typeface="Wingdings" panose="05000000000000000000" pitchFamily="2" charset="2"/>
              <a:buChar char="Ø"/>
              <a:defRPr/>
            </a:pPr>
            <a:r>
              <a:rPr lang="fr-FR" i="1" dirty="0"/>
              <a:t>Implantées à 30 minutes du </a:t>
            </a:r>
            <a:r>
              <a:rPr lang="fr-FR" i="1" dirty="0" err="1"/>
              <a:t>CdS</a:t>
            </a:r>
            <a:r>
              <a:rPr lang="fr-FR" i="1" dirty="0"/>
              <a:t> principal (distancier </a:t>
            </a:r>
            <a:r>
              <a:rPr lang="fr-FR" i="1" dirty="0" smtClean="0"/>
              <a:t>partagé à mettre en ligne sur le site </a:t>
            </a:r>
            <a:r>
              <a:rPr lang="fr-FR" i="1" smtClean="0"/>
              <a:t>des ARS)</a:t>
            </a:r>
            <a:endParaRPr lang="fr-FR" i="1" dirty="0" smtClean="0"/>
          </a:p>
          <a:p>
            <a:pPr marL="811213" lvl="2" indent="-354013">
              <a:buClr>
                <a:srgbClr val="01426C"/>
              </a:buClr>
              <a:buFont typeface="Wingdings" panose="05000000000000000000" pitchFamily="2" charset="2"/>
              <a:buChar char="Ø"/>
              <a:defRPr/>
            </a:pPr>
            <a:r>
              <a:rPr lang="fr-FR" i="1" dirty="0" smtClean="0"/>
              <a:t>SI partagé avec le </a:t>
            </a:r>
            <a:r>
              <a:rPr lang="fr-FR" i="1" dirty="0" err="1" smtClean="0"/>
              <a:t>CdS</a:t>
            </a:r>
            <a:r>
              <a:rPr lang="fr-FR" i="1" dirty="0" smtClean="0"/>
              <a:t> principal</a:t>
            </a:r>
          </a:p>
          <a:p>
            <a:pPr marL="457200" lvl="2">
              <a:buClr>
                <a:srgbClr val="01426C"/>
              </a:buClr>
              <a:defRPr/>
            </a:pPr>
            <a:endParaRPr lang="fr-FR" i="1" dirty="0"/>
          </a:p>
          <a:p>
            <a:pPr marL="354013" lvl="1" indent="-354013">
              <a:buClr>
                <a:srgbClr val="01426C"/>
              </a:buClr>
              <a:buFont typeface="Wingdings" pitchFamily="2" charset="2"/>
              <a:buChar char="q"/>
              <a:defRPr/>
            </a:pPr>
            <a:r>
              <a:rPr lang="fr-FR" sz="1600" b="1" cap="all" dirty="0" smtClean="0">
                <a:latin typeface="Trebuchet MS" pitchFamily="34" charset="0"/>
                <a:ea typeface="Verdana" pitchFamily="34" charset="0"/>
                <a:cs typeface="Arial" pitchFamily="34" charset="0"/>
              </a:rPr>
              <a:t>Il peut être dérogé à certaines de ces caractéristiques</a:t>
            </a:r>
          </a:p>
          <a:p>
            <a:pPr marL="811213" lvl="2" indent="-354013">
              <a:buClr>
                <a:srgbClr val="01426C"/>
              </a:buClr>
              <a:buFont typeface="Wingdings" panose="05000000000000000000" pitchFamily="2" charset="2"/>
              <a:buChar char="Ø"/>
              <a:defRPr/>
            </a:pPr>
            <a:r>
              <a:rPr lang="fr-FR" i="1" dirty="0"/>
              <a:t>En cas de ressource médicale ou paramédicale insuffisante</a:t>
            </a:r>
          </a:p>
          <a:p>
            <a:pPr marL="811213" lvl="2" indent="-354013">
              <a:buClr>
                <a:srgbClr val="01426C"/>
              </a:buClr>
              <a:buFont typeface="Wingdings" panose="05000000000000000000" pitchFamily="2" charset="2"/>
              <a:buChar char="Ø"/>
              <a:defRPr/>
            </a:pPr>
            <a:r>
              <a:rPr lang="fr-FR" i="1" dirty="0" smtClean="0"/>
              <a:t>Seules certaines </a:t>
            </a:r>
            <a:r>
              <a:rPr lang="fr-FR" i="1" dirty="0"/>
              <a:t>caractéristiques </a:t>
            </a:r>
            <a:r>
              <a:rPr lang="fr-FR" i="1" dirty="0" smtClean="0"/>
              <a:t>peuvent faire l’objet de dérogation</a:t>
            </a:r>
          </a:p>
          <a:p>
            <a:pPr marL="1268413" lvl="3" indent="-354013">
              <a:buClr>
                <a:srgbClr val="01426C"/>
              </a:buClr>
              <a:buFont typeface="Wingdings" panose="05000000000000000000" pitchFamily="2" charset="2"/>
              <a:buChar char="§"/>
              <a:defRPr/>
            </a:pPr>
            <a:r>
              <a:rPr lang="fr-FR" i="1" dirty="0" smtClean="0"/>
              <a:t>Temps d’ouverture hebdomadaire / implantation</a:t>
            </a:r>
          </a:p>
          <a:p>
            <a:pPr marL="1268413" lvl="3" indent="-354013">
              <a:buClr>
                <a:srgbClr val="01426C"/>
              </a:buClr>
              <a:buFont typeface="Wingdings" panose="05000000000000000000" pitchFamily="2" charset="2"/>
              <a:buChar char="§"/>
              <a:defRPr/>
            </a:pPr>
            <a:r>
              <a:rPr lang="fr-FR" i="1" dirty="0" smtClean="0"/>
              <a:t>Une dérogation sur le SI ne pourra être que temporaire</a:t>
            </a:r>
            <a:endParaRPr lang="fr-FR" i="1" dirty="0"/>
          </a:p>
          <a:p>
            <a:pPr marL="811213" lvl="2" indent="-354013">
              <a:buClr>
                <a:srgbClr val="01426C"/>
              </a:buClr>
              <a:buFont typeface="Wingdings" panose="05000000000000000000" pitchFamily="2" charset="2"/>
              <a:buChar char="Ø"/>
              <a:defRPr/>
            </a:pPr>
            <a:r>
              <a:rPr lang="fr-FR" i="1" dirty="0" smtClean="0"/>
              <a:t>Avis de </a:t>
            </a:r>
            <a:r>
              <a:rPr lang="fr-FR" i="1" dirty="0"/>
              <a:t>la </a:t>
            </a:r>
            <a:r>
              <a:rPr lang="fr-FR" i="1" dirty="0" smtClean="0"/>
              <a:t>CPAM </a:t>
            </a:r>
            <a:r>
              <a:rPr lang="fr-FR" i="1" dirty="0"/>
              <a:t>à recueillir </a:t>
            </a:r>
            <a:r>
              <a:rPr lang="fr-FR" i="1" dirty="0" smtClean="0"/>
              <a:t>avant toute dérogation</a:t>
            </a:r>
            <a:endParaRPr lang="fr-FR" i="1" dirty="0"/>
          </a:p>
          <a:p>
            <a:pPr marL="354013" lvl="1" indent="-354013">
              <a:buClr>
                <a:srgbClr val="01426C"/>
              </a:buClr>
              <a:buFont typeface="Wingdings" pitchFamily="2" charset="2"/>
              <a:buChar char="q"/>
              <a:defRPr/>
            </a:pPr>
            <a:endParaRPr lang="fr-FR" sz="1600" b="1" cap="all" dirty="0" smtClean="0">
              <a:latin typeface="Trebuchet MS" pitchFamily="34" charset="0"/>
              <a:ea typeface="Verdana" pitchFamily="34" charset="0"/>
              <a:cs typeface="Arial" pitchFamily="34" charset="0"/>
            </a:endParaRPr>
          </a:p>
          <a:p>
            <a:pPr marL="285750" lvl="1" indent="76200">
              <a:buClr>
                <a:srgbClr val="01426C"/>
              </a:buClr>
              <a:buFont typeface="Wingdings" panose="05000000000000000000" pitchFamily="2" charset="2"/>
              <a:buChar char="Ø"/>
              <a:defRPr/>
            </a:pPr>
            <a:endParaRPr lang="fr-FR" b="1" cap="all" dirty="0" smtClean="0">
              <a:latin typeface="Trebuchet MS" pitchFamily="34" charset="0"/>
              <a:ea typeface="Verdana" pitchFamily="34" charset="0"/>
              <a:cs typeface="Arial" pitchFamily="34" charset="0"/>
            </a:endParaRPr>
          </a:p>
        </p:txBody>
      </p:sp>
      <p:cxnSp>
        <p:nvCxnSpPr>
          <p:cNvPr id="8" name="Connecteur droit 7"/>
          <p:cNvCxnSpPr/>
          <p:nvPr/>
        </p:nvCxnSpPr>
        <p:spPr>
          <a:xfrm>
            <a:off x="2555776" y="476672"/>
            <a:ext cx="6588224" cy="0"/>
          </a:xfrm>
          <a:prstGeom prst="line">
            <a:avLst/>
          </a:prstGeom>
          <a:ln w="50800">
            <a:solidFill>
              <a:srgbClr val="01426C"/>
            </a:solidFill>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2331418" y="476672"/>
            <a:ext cx="7497166" cy="584775"/>
          </a:xfrm>
          <a:prstGeom prst="rect">
            <a:avLst/>
          </a:prstGeom>
          <a:noFill/>
        </p:spPr>
        <p:txBody>
          <a:bodyPr wrap="square" rtlCol="0">
            <a:spAutoFit/>
          </a:bodyPr>
          <a:lstStyle/>
          <a:p>
            <a:r>
              <a:rPr lang="fr-FR" sz="3200" cap="all" dirty="0" smtClean="0">
                <a:solidFill>
                  <a:schemeClr val="bg1"/>
                </a:solidFill>
                <a:latin typeface="Trebuchet MS" pitchFamily="34" charset="0"/>
              </a:rPr>
              <a:t>CE qui change : LES ANTENNES</a:t>
            </a:r>
          </a:p>
        </p:txBody>
      </p:sp>
      <p:pic>
        <p:nvPicPr>
          <p:cNvPr id="6" name="Picture 2" descr="C:\Users\isabelle.manzi\Desktop\sans-titr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3473"/>
            <a:ext cx="864095" cy="842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627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339751" y="188639"/>
            <a:ext cx="6814567" cy="1064637"/>
          </a:xfrm>
          <a:prstGeom prst="rect">
            <a:avLst/>
          </a:prstGeom>
          <a:solidFill>
            <a:srgbClr val="006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p:cNvSpPr txBox="1"/>
          <p:nvPr/>
        </p:nvSpPr>
        <p:spPr>
          <a:xfrm>
            <a:off x="179512" y="1434996"/>
            <a:ext cx="8856984" cy="5724644"/>
          </a:xfrm>
          <a:prstGeom prst="rect">
            <a:avLst/>
          </a:prstGeom>
          <a:noFill/>
        </p:spPr>
        <p:txBody>
          <a:bodyPr wrap="square" rtlCol="0">
            <a:spAutoFit/>
          </a:bodyPr>
          <a:lstStyle/>
          <a:p>
            <a:pPr marL="354013" lvl="1" indent="-354013">
              <a:buClr>
                <a:srgbClr val="01426C"/>
              </a:buClr>
              <a:buFont typeface="Wingdings" pitchFamily="2" charset="2"/>
              <a:buChar char="q"/>
              <a:defRPr/>
            </a:pPr>
            <a:r>
              <a:rPr lang="fr-FR" sz="1600" b="1" cap="all" dirty="0">
                <a:latin typeface="Trebuchet MS" pitchFamily="34" charset="0"/>
                <a:ea typeface="Verdana" pitchFamily="34" charset="0"/>
                <a:cs typeface="Arial" pitchFamily="34" charset="0"/>
              </a:rPr>
              <a:t>Une actualisation annuelle via la plateforme de l’observatoire</a:t>
            </a:r>
          </a:p>
          <a:p>
            <a:pPr marL="811213" lvl="2" indent="-354013">
              <a:buClr>
                <a:srgbClr val="01426C"/>
              </a:buClr>
              <a:buFont typeface="Wingdings" panose="05000000000000000000" pitchFamily="2" charset="2"/>
              <a:buChar char="Ø"/>
              <a:defRPr/>
            </a:pPr>
            <a:r>
              <a:rPr lang="fr-FR" i="1" dirty="0" smtClean="0"/>
              <a:t>Obligation </a:t>
            </a:r>
            <a:r>
              <a:rPr lang="fr-FR" i="1" dirty="0"/>
              <a:t>pour TOUS les </a:t>
            </a:r>
            <a:r>
              <a:rPr lang="fr-FR" i="1" dirty="0" err="1" smtClean="0"/>
              <a:t>CdS</a:t>
            </a:r>
            <a:r>
              <a:rPr lang="fr-FR" i="1" dirty="0" smtClean="0"/>
              <a:t> (adhérant </a:t>
            </a:r>
            <a:r>
              <a:rPr lang="fr-FR" i="1" dirty="0"/>
              <a:t>ou non à l’accord </a:t>
            </a:r>
            <a:r>
              <a:rPr lang="fr-FR" i="1" dirty="0" smtClean="0"/>
              <a:t>national) :</a:t>
            </a:r>
          </a:p>
          <a:p>
            <a:pPr marL="1268413" lvl="3" indent="-354013">
              <a:buClr>
                <a:srgbClr val="01426C"/>
              </a:buClr>
              <a:buFont typeface="Wingdings" panose="05000000000000000000" pitchFamily="2" charset="2"/>
              <a:buChar char="§"/>
              <a:defRPr/>
            </a:pPr>
            <a:r>
              <a:rPr lang="fr-FR" i="1" dirty="0" smtClean="0"/>
              <a:t>renseigner l’observatoire (sauf les indicateurs liés à l’AN ou la ROSP / les pièces justificatives de ces indicateurs / les informations à fournir par l’assurance maladie et par la CNAMTS)</a:t>
            </a:r>
            <a:endParaRPr lang="fr-FR" i="1" dirty="0"/>
          </a:p>
          <a:p>
            <a:pPr marL="811213" lvl="2" indent="-354013">
              <a:buClr>
                <a:srgbClr val="01426C"/>
              </a:buClr>
              <a:buFont typeface="Wingdings" panose="05000000000000000000" pitchFamily="2" charset="2"/>
              <a:buChar char="Ø"/>
              <a:defRPr/>
            </a:pPr>
            <a:r>
              <a:rPr lang="fr-FR" i="1" dirty="0" smtClean="0"/>
              <a:t>Obligation pour les ARS :</a:t>
            </a:r>
          </a:p>
          <a:p>
            <a:pPr marL="1268413" lvl="3" indent="-354013">
              <a:buClr>
                <a:srgbClr val="01426C"/>
              </a:buClr>
              <a:buFont typeface="Wingdings" panose="05000000000000000000" pitchFamily="2" charset="2"/>
              <a:buChar char="§"/>
              <a:defRPr/>
            </a:pPr>
            <a:r>
              <a:rPr lang="fr-FR" i="1" dirty="0" smtClean="0"/>
              <a:t>mettre à jour </a:t>
            </a:r>
            <a:r>
              <a:rPr lang="fr-FR" i="1" dirty="0" err="1" smtClean="0"/>
              <a:t>Finess</a:t>
            </a:r>
            <a:r>
              <a:rPr lang="fr-FR" i="1" dirty="0" smtClean="0"/>
              <a:t> au plus tard le 15/12 (à partir du fichier adressé par l’ATIH avant le 15/11)</a:t>
            </a:r>
          </a:p>
          <a:p>
            <a:pPr marL="1268413" lvl="3" indent="-354013">
              <a:buClr>
                <a:srgbClr val="01426C"/>
              </a:buClr>
              <a:buFont typeface="Wingdings" panose="05000000000000000000" pitchFamily="2" charset="2"/>
              <a:buChar char="§"/>
              <a:defRPr/>
            </a:pPr>
            <a:r>
              <a:rPr lang="fr-FR" i="1" dirty="0" smtClean="0"/>
              <a:t>renseigner l’observatoire pour la partie leur incombant (zone d’implantation / financements accordés)</a:t>
            </a:r>
          </a:p>
          <a:p>
            <a:pPr marL="733425" lvl="3" indent="-285750">
              <a:buClr>
                <a:srgbClr val="01426C"/>
              </a:buClr>
              <a:buFont typeface="Wingdings" panose="05000000000000000000" pitchFamily="2" charset="2"/>
              <a:buChar char="Ø"/>
              <a:tabLst>
                <a:tab pos="895350" algn="l"/>
              </a:tabLst>
              <a:defRPr/>
            </a:pPr>
            <a:r>
              <a:rPr lang="fr-FR" i="1" dirty="0"/>
              <a:t>Recueil des informations de n-1, entre le 2 janvier et le 28 (ou 29) février</a:t>
            </a:r>
          </a:p>
          <a:p>
            <a:pPr marL="811213" lvl="2" indent="-354013">
              <a:buClr>
                <a:srgbClr val="01426C"/>
              </a:buClr>
              <a:buFont typeface="Wingdings" panose="05000000000000000000" pitchFamily="2" charset="2"/>
              <a:buChar char="Ø"/>
              <a:defRPr/>
            </a:pPr>
            <a:endParaRPr lang="fr-FR" sz="1000" i="1" dirty="0"/>
          </a:p>
          <a:p>
            <a:pPr marL="354013" lvl="1" indent="-354013">
              <a:buClr>
                <a:srgbClr val="01426C"/>
              </a:buClr>
              <a:buFont typeface="Wingdings" pitchFamily="2" charset="2"/>
              <a:buChar char="q"/>
              <a:defRPr/>
            </a:pPr>
            <a:r>
              <a:rPr lang="fr-FR" sz="1600" b="1" cap="all" dirty="0" smtClean="0">
                <a:latin typeface="Trebuchet MS" pitchFamily="34" charset="0"/>
                <a:ea typeface="Verdana" pitchFamily="34" charset="0"/>
                <a:cs typeface="Arial" pitchFamily="34" charset="0"/>
              </a:rPr>
              <a:t>Une actualisation au fil de l’eau pour les modifications substantielles</a:t>
            </a:r>
          </a:p>
          <a:p>
            <a:pPr marL="811213" lvl="2" indent="-354013">
              <a:buClr>
                <a:srgbClr val="01426C"/>
              </a:buClr>
              <a:buFont typeface="Wingdings" panose="05000000000000000000" pitchFamily="2" charset="2"/>
              <a:buChar char="Ø"/>
              <a:defRPr/>
            </a:pPr>
            <a:r>
              <a:rPr lang="fr-FR" i="1" dirty="0" smtClean="0"/>
              <a:t>Pas de nouveau projet de santé à remettre à l’ARS en cas de modification substantielle mais information de la modification dans les 15 jours de sa réalisation </a:t>
            </a:r>
          </a:p>
          <a:p>
            <a:pPr marL="811213" lvl="2" indent="-354013">
              <a:buClr>
                <a:srgbClr val="01426C"/>
              </a:buClr>
              <a:buFont typeface="Wingdings" panose="05000000000000000000" pitchFamily="2" charset="2"/>
              <a:buChar char="Ø"/>
              <a:defRPr/>
            </a:pPr>
            <a:r>
              <a:rPr lang="fr-FR" i="1" dirty="0"/>
              <a:t>Les modifications concernent aussi bien le projet de santé (changement de gestionnaire, implantation </a:t>
            </a:r>
            <a:r>
              <a:rPr lang="fr-FR" i="1" dirty="0" smtClean="0"/>
              <a:t>géographique, fermeture d’antenne) que </a:t>
            </a:r>
            <a:r>
              <a:rPr lang="fr-FR" i="1" dirty="0"/>
              <a:t>le règlement de </a:t>
            </a:r>
            <a:r>
              <a:rPr lang="fr-FR" i="1" dirty="0" smtClean="0"/>
              <a:t>fonctionnement (plateau technique</a:t>
            </a:r>
            <a:r>
              <a:rPr lang="fr-FR" i="1" dirty="0"/>
              <a:t>)</a:t>
            </a:r>
            <a:endParaRPr lang="fr-FR" i="1" dirty="0" smtClean="0"/>
          </a:p>
          <a:p>
            <a:pPr marL="811213" lvl="2" indent="-354013">
              <a:buClr>
                <a:srgbClr val="01426C"/>
              </a:buClr>
              <a:buFont typeface="Wingdings" panose="05000000000000000000" pitchFamily="2" charset="2"/>
              <a:buChar char="Ø"/>
              <a:defRPr/>
            </a:pPr>
            <a:r>
              <a:rPr lang="fr-FR" i="1" dirty="0" smtClean="0"/>
              <a:t>Selon </a:t>
            </a:r>
            <a:r>
              <a:rPr lang="fr-FR" i="1" dirty="0"/>
              <a:t>l’objet de la modification, le DGARS </a:t>
            </a:r>
            <a:r>
              <a:rPr lang="fr-FR" i="1" dirty="0" smtClean="0"/>
              <a:t>peut </a:t>
            </a:r>
            <a:r>
              <a:rPr lang="fr-FR" i="1" dirty="0"/>
              <a:t>demander une confirmation de la validité de l’engagement initial au </a:t>
            </a:r>
            <a:r>
              <a:rPr lang="fr-FR" i="1" dirty="0" err="1"/>
              <a:t>CdS</a:t>
            </a:r>
            <a:endParaRPr lang="fr-FR" i="1" dirty="0"/>
          </a:p>
          <a:p>
            <a:pPr marL="457200" lvl="2">
              <a:buClr>
                <a:srgbClr val="01426C"/>
              </a:buClr>
              <a:defRPr/>
            </a:pPr>
            <a:endParaRPr lang="fr-FR" i="1" dirty="0"/>
          </a:p>
        </p:txBody>
      </p:sp>
      <p:cxnSp>
        <p:nvCxnSpPr>
          <p:cNvPr id="8" name="Connecteur droit 7"/>
          <p:cNvCxnSpPr/>
          <p:nvPr/>
        </p:nvCxnSpPr>
        <p:spPr>
          <a:xfrm>
            <a:off x="2555776" y="299170"/>
            <a:ext cx="6588224" cy="0"/>
          </a:xfrm>
          <a:prstGeom prst="line">
            <a:avLst/>
          </a:prstGeom>
          <a:ln w="50800">
            <a:solidFill>
              <a:srgbClr val="01426C"/>
            </a:solidFill>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2339752" y="299170"/>
            <a:ext cx="7488832" cy="954107"/>
          </a:xfrm>
          <a:prstGeom prst="rect">
            <a:avLst/>
          </a:prstGeom>
          <a:noFill/>
        </p:spPr>
        <p:txBody>
          <a:bodyPr wrap="square" rtlCol="0">
            <a:spAutoFit/>
          </a:bodyPr>
          <a:lstStyle/>
          <a:p>
            <a:r>
              <a:rPr lang="fr-FR" sz="2800" cap="all" dirty="0" smtClean="0">
                <a:solidFill>
                  <a:schemeClr val="bg1"/>
                </a:solidFill>
                <a:latin typeface="Trebuchet MS" pitchFamily="34" charset="0"/>
              </a:rPr>
              <a:t>CE qui change : les modalités d’actualisation du projet de santé</a:t>
            </a:r>
          </a:p>
        </p:txBody>
      </p:sp>
      <p:pic>
        <p:nvPicPr>
          <p:cNvPr id="6" name="Picture 2" descr="C:\Users\isabelle.manzi\Desktop\sans-titr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3473"/>
            <a:ext cx="864095" cy="842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2145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3106E6B442BF643B751AF735B9623DF" ma:contentTypeVersion="1" ma:contentTypeDescription="Crée un document." ma:contentTypeScope="" ma:versionID="b866a2d88abdb9aeb3ebd3238878abb7">
  <xsd:schema xmlns:xsd="http://www.w3.org/2001/XMLSchema" xmlns:xs="http://www.w3.org/2001/XMLSchema" xmlns:p="http://schemas.microsoft.com/office/2006/metadata/properties" xmlns:ns1="http://schemas.microsoft.com/sharepoint/v3" xmlns:ns2="7b4e5cf4-0fc5-48ee-950b-8270790171f4" xmlns:ns3="7f020e4e-05e3-4854-bed3-e96f0ff1d633" targetNamespace="http://schemas.microsoft.com/office/2006/metadata/properties" ma:root="true" ma:fieldsID="3ffbec32b648b209ce331a6b4b87e67d" ns1:_="" ns2:_="" ns3:_="">
    <xsd:import namespace="http://schemas.microsoft.com/sharepoint/v3"/>
    <xsd:import namespace="7b4e5cf4-0fc5-48ee-950b-8270790171f4"/>
    <xsd:import namespace="7f020e4e-05e3-4854-bed3-e96f0ff1d633"/>
    <xsd:element name="properties">
      <xsd:complexType>
        <xsd:sequence>
          <xsd:element name="documentManagement">
            <xsd:complexType>
              <xsd:all>
                <xsd:element ref="ns2:_dlc_DocId" minOccurs="0"/>
                <xsd:element ref="ns2:_dlc_DocIdUrl" minOccurs="0"/>
                <xsd:element ref="ns2:_dlc_DocIdPersistId" minOccurs="0"/>
                <xsd:element ref="ns3:PACo_NiveauDeConfidentialiteTaxHTField0" minOccurs="0"/>
                <xsd:element ref="ns2:TaxCatchAll" minOccurs="0"/>
                <xsd:element ref="ns2:TaxCatchAllLabel"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5"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16"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b4e5cf4-0fc5-48ee-950b-8270790171f4"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Conserver l’ID" ma:description="Conserver l’ID lors de l’ajout." ma:hidden="true" ma:internalName="_dlc_DocIdPersistId" ma:readOnly="true">
      <xsd:simpleType>
        <xsd:restriction base="dms:Boolean"/>
      </xsd:simpleType>
    </xsd:element>
    <xsd:element name="TaxCatchAll" ma:index="12" nillable="true" ma:displayName="Colonne Attraper tout de Taxonomie" ma:description="" ma:hidden="true" ma:list="{d832e24f-c8ee-45ec-b83f-6d52fe3e122c}" ma:internalName="TaxCatchAll" ma:showField="CatchAllData" ma:web="7b4e5cf4-0fc5-48ee-950b-8270790171f4">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Colonne Attraper tout de Taxonomie1" ma:description="" ma:hidden="true" ma:list="{d832e24f-c8ee-45ec-b83f-6d52fe3e122c}" ma:internalName="TaxCatchAllLabel" ma:readOnly="true" ma:showField="CatchAllDataLabel" ma:web="7b4e5cf4-0fc5-48ee-950b-8270790171f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f020e4e-05e3-4854-bed3-e96f0ff1d633" elementFormDefault="qualified">
    <xsd:import namespace="http://schemas.microsoft.com/office/2006/documentManagement/types"/>
    <xsd:import namespace="http://schemas.microsoft.com/office/infopath/2007/PartnerControls"/>
    <xsd:element name="PACo_NiveauDeConfidentialiteTaxHTField0" ma:index="11" ma:taxonomy="true" ma:internalName="PACo_NiveauDeConfidentialiteTaxHTField0" ma:taxonomyFieldName="PACo_NiveauDeConfidentialite" ma:displayName="Niveau de confidentialité" ma:default="1;#Public|43a73bf0-6fa9-439e-9f01-0c858cc75030" ma:fieldId="{55294203-1914-45cc-91d1-0bc660f83c6c}" ma:sspId="624bd1e1-bb4f-4cf0-a57e-44630b9c7bb2" ma:termSetId="47fe2dba-03aa-4e20-9197-2cab34707c07"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Receiver>
    <Name/>
    <Synchronization>Synchronous</Synchronization>
    <Type>1</Type>
    <SequenceNumber>10000</SequenceNumber>
    <Url/>
    <Assembly>Microsoft.SharePoint.Taxonomy, Version=14.0.0.0, Culture=neutral, PublicKeyToken=71e9bce111e9429c</Assembly>
    <Class>Microsoft.SharePoint.Taxonomy.TaxonomyItemEventReceiver</Class>
    <Data/>
    <Filter/>
  </Receiver>
  <Receiver>
    <Name/>
    <Synchronization>Synchronous</Synchronization>
    <Type>2</Type>
    <SequenceNumber>10000</SequenceNumber>
    <Url/>
    <Assembly>Microsoft.SharePoint.Taxonomy, Version=14.0.0.0, Culture=neutral, PublicKeyToken=71e9bce111e9429c</Assembly>
    <Class>Microsoft.SharePoint.Taxonomy.TaxonomyItemEventReceiver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PACo_NiveauDeConfidentialiteTaxHTField0 xmlns="7f020e4e-05e3-4854-bed3-e96f0ff1d633">
      <Terms xmlns="http://schemas.microsoft.com/office/infopath/2007/PartnerControls">
        <TermInfo xmlns="http://schemas.microsoft.com/office/infopath/2007/PartnerControls">
          <TermName xmlns="http://schemas.microsoft.com/office/infopath/2007/PartnerControls">Public</TermName>
          <TermId xmlns="http://schemas.microsoft.com/office/infopath/2007/PartnerControls">43a73bf0-6fa9-439e-9f01-0c858cc75030</TermId>
        </TermInfo>
      </Terms>
    </PACo_NiveauDeConfidentialiteTaxHTField0>
    <PublishingExpirationDate xmlns="http://schemas.microsoft.com/sharepoint/v3" xsi:nil="true"/>
    <PublishingStartDate xmlns="http://schemas.microsoft.com/sharepoint/v3" xsi:nil="true"/>
    <_dlc_DocId xmlns="7b4e5cf4-0fc5-48ee-950b-8270790171f4">CXYRD2YVEM74-469-42</_dlc_DocId>
    <TaxCatchAll xmlns="7b4e5cf4-0fc5-48ee-950b-8270790171f4">
      <Value>1</Value>
    </TaxCatchAll>
    <_dlc_DocIdUrl xmlns="7b4e5cf4-0fc5-48ee-950b-8270790171f4">
      <Url>https://paco.intranet.social.gouv.fr/sante/dgos/boite_outils/_layouts/15/DocIdRedir.aspx?ID=CXYRD2YVEM74-469-42</Url>
      <Description>CXYRD2YVEM74-469-42</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BE79B51-4113-4915-9AEC-429ADBA041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b4e5cf4-0fc5-48ee-950b-8270790171f4"/>
    <ds:schemaRef ds:uri="7f020e4e-05e3-4854-bed3-e96f0ff1d6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DC10CB2-A864-41F0-AD55-5AA75B6F706E}">
  <ds:schemaRefs>
    <ds:schemaRef ds:uri="http://schemas.microsoft.com/sharepoint/events"/>
  </ds:schemaRefs>
</ds:datastoreItem>
</file>

<file path=customXml/itemProps3.xml><?xml version="1.0" encoding="utf-8"?>
<ds:datastoreItem xmlns:ds="http://schemas.openxmlformats.org/officeDocument/2006/customXml" ds:itemID="{4AF4ED28-F051-4641-A6B8-0ABCBE801CD6}">
  <ds:schemaRefs>
    <ds:schemaRef ds:uri="7b4e5cf4-0fc5-48ee-950b-8270790171f4"/>
    <ds:schemaRef ds:uri="http://purl.org/dc/terms/"/>
    <ds:schemaRef ds:uri="http://schemas.microsoft.com/office/infopath/2007/PartnerControls"/>
    <ds:schemaRef ds:uri="http://purl.org/dc/dcmitype/"/>
    <ds:schemaRef ds:uri="7f020e4e-05e3-4854-bed3-e96f0ff1d633"/>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purl.org/dc/elements/1.1/"/>
    <ds:schemaRef ds:uri="http://schemas.microsoft.com/sharepoint/v3"/>
  </ds:schemaRefs>
</ds:datastoreItem>
</file>

<file path=customXml/itemProps4.xml><?xml version="1.0" encoding="utf-8"?>
<ds:datastoreItem xmlns:ds="http://schemas.openxmlformats.org/officeDocument/2006/customXml" ds:itemID="{93CB02CF-9B9E-411B-B64B-0243AFC6A7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6980</TotalTime>
  <Words>1436</Words>
  <Application>Microsoft Office PowerPoint</Application>
  <PresentationFormat>Affichage à l'écran (4:3)</PresentationFormat>
  <Paragraphs>158</Paragraphs>
  <Slides>12</Slides>
  <Notes>1</Notes>
  <HiddenSlides>0</HiddenSlides>
  <MMClips>0</MMClips>
  <ScaleCrop>false</ScaleCrop>
  <HeadingPairs>
    <vt:vector size="4" baseType="variant">
      <vt:variant>
        <vt:lpstr>Thème</vt:lpstr>
      </vt:variant>
      <vt:variant>
        <vt:i4>1</vt:i4>
      </vt:variant>
      <vt:variant>
        <vt:lpstr>Titres des diapositives</vt:lpstr>
      </vt:variant>
      <vt:variant>
        <vt:i4>12</vt:i4>
      </vt:variant>
    </vt:vector>
  </HeadingPairs>
  <TitlesOfParts>
    <vt:vector size="13"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MSS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dc:creator>
  <cp:lastModifiedBy>MAIRE</cp:lastModifiedBy>
  <cp:revision>333</cp:revision>
  <cp:lastPrinted>2018-07-31T06:29:02Z</cp:lastPrinted>
  <dcterms:created xsi:type="dcterms:W3CDTF">2016-05-03T09:56:37Z</dcterms:created>
  <dcterms:modified xsi:type="dcterms:W3CDTF">2018-08-16T15:47:40Z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ACo_NiveauDeConfidentialite">
    <vt:lpwstr>1;#Public|43a73bf0-6fa9-439e-9f01-0c858cc75030</vt:lpwstr>
  </property>
  <property fmtid="{D5CDD505-2E9C-101B-9397-08002B2CF9AE}" pid="3" name="ContentTypeId">
    <vt:lpwstr>0x010100B3106E6B442BF643B751AF735B9623DF</vt:lpwstr>
  </property>
  <property fmtid="{D5CDD505-2E9C-101B-9397-08002B2CF9AE}" pid="4" name="_dlc_DocIdItemGuid">
    <vt:lpwstr>9a41850a-818b-4d2d-9ea7-21905fe914d8</vt:lpwstr>
  </property>
</Properties>
</file>