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5"/>
  </p:sldMasterIdLst>
  <p:notesMasterIdLst>
    <p:notesMasterId r:id="rId8"/>
  </p:notesMasterIdLst>
  <p:handoutMasterIdLst>
    <p:handoutMasterId r:id="rId9"/>
  </p:handoutMasterIdLst>
  <p:sldIdLst>
    <p:sldId id="294" r:id="rId6"/>
    <p:sldId id="296" r:id="rId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1DE"/>
    <a:srgbClr val="FDC300"/>
    <a:srgbClr val="DB4166"/>
    <a:srgbClr val="DC2C84"/>
    <a:srgbClr val="DD2F86"/>
    <a:srgbClr val="D834AD"/>
    <a:srgbClr val="C4E6D2"/>
    <a:srgbClr val="C6DEC0"/>
    <a:srgbClr val="01A87A"/>
    <a:srgbClr val="7A0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1" autoAdjust="0"/>
    <p:restoredTop sz="94675" autoAdjust="0"/>
  </p:normalViewPr>
  <p:slideViewPr>
    <p:cSldViewPr>
      <p:cViewPr>
        <p:scale>
          <a:sx n="100" d="100"/>
          <a:sy n="100" d="100"/>
        </p:scale>
        <p:origin x="-1218"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9" d="100"/>
          <a:sy n="89" d="100"/>
        </p:scale>
        <p:origin x="-312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95976186-90A7-4D8D-8CD2-4C5E2378CAF3}" type="datetimeFigureOut">
              <a:rPr lang="fr-FR" smtClean="0"/>
              <a:pPr/>
              <a:t>04/11/2019</a:t>
            </a:fld>
            <a:endParaRPr lang="fr-FR"/>
          </a:p>
        </p:txBody>
      </p:sp>
      <p:sp>
        <p:nvSpPr>
          <p:cNvPr id="4" name="Espace réservé du pied de page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D801E4C6-9A65-4782-9C5C-52895DDFBACE}" type="slidenum">
              <a:rPr lang="fr-FR" smtClean="0"/>
              <a:pPr/>
              <a:t>‹N°›</a:t>
            </a:fld>
            <a:endParaRPr lang="fr-FR"/>
          </a:p>
        </p:txBody>
      </p:sp>
    </p:spTree>
    <p:extLst>
      <p:ext uri="{BB962C8B-B14F-4D97-AF65-F5344CB8AC3E}">
        <p14:creationId xmlns:p14="http://schemas.microsoft.com/office/powerpoint/2010/main" val="2559281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9" y="1"/>
            <a:ext cx="2946400" cy="496889"/>
          </a:xfrm>
          <a:prstGeom prst="rect">
            <a:avLst/>
          </a:prstGeom>
        </p:spPr>
        <p:txBody>
          <a:bodyPr vert="horz" lIns="91440" tIns="45720" rIns="91440" bIns="45720" rtlCol="0"/>
          <a:lstStyle>
            <a:lvl1pPr algn="r">
              <a:defRPr sz="1200"/>
            </a:lvl1pPr>
          </a:lstStyle>
          <a:p>
            <a:fld id="{D1148AD3-E7AA-49F4-9941-52A35F0D5A30}" type="datetimeFigureOut">
              <a:rPr lang="fr-FR" smtClean="0"/>
              <a:pPr/>
              <a:t>04/11/2019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1" y="4714876"/>
            <a:ext cx="5438775" cy="44672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4"/>
            <a:ext cx="294640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9" y="9428164"/>
            <a:ext cx="2946400" cy="496887"/>
          </a:xfrm>
          <a:prstGeom prst="rect">
            <a:avLst/>
          </a:prstGeom>
        </p:spPr>
        <p:txBody>
          <a:bodyPr vert="horz" lIns="91440" tIns="45720" rIns="91440" bIns="45720" rtlCol="0" anchor="b"/>
          <a:lstStyle>
            <a:lvl1pPr algn="r">
              <a:defRPr sz="1200"/>
            </a:lvl1pPr>
          </a:lstStyle>
          <a:p>
            <a:fld id="{005A6240-4562-46BE-A963-0C7696DB6811}" type="slidenum">
              <a:rPr lang="fr-FR" smtClean="0"/>
              <a:pPr/>
              <a:t>‹N°›</a:t>
            </a:fld>
            <a:endParaRPr lang="fr-FR"/>
          </a:p>
        </p:txBody>
      </p:sp>
    </p:spTree>
    <p:extLst>
      <p:ext uri="{BB962C8B-B14F-4D97-AF65-F5344CB8AC3E}">
        <p14:creationId xmlns:p14="http://schemas.microsoft.com/office/powerpoint/2010/main" val="267086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15BAE0E5-9B39-48E4-9FBA-7097A6D3F002}" type="datetimeFigureOut">
              <a:rPr lang="fr-FR" smtClean="0"/>
              <a:t>04/11/2019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E181BF-150A-46F0-9569-263B390BC653}" type="slidenum">
              <a:rPr lang="fr-FR" smtClean="0"/>
              <a:t>‹N°›</a:t>
            </a:fld>
            <a:endParaRPr lang="fr-FR"/>
          </a:p>
        </p:txBody>
      </p:sp>
    </p:spTree>
    <p:extLst>
      <p:ext uri="{BB962C8B-B14F-4D97-AF65-F5344CB8AC3E}">
        <p14:creationId xmlns:p14="http://schemas.microsoft.com/office/powerpoint/2010/main" val="453036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5BAE0E5-9B39-48E4-9FBA-7097A6D3F002}" type="datetimeFigureOut">
              <a:rPr lang="fr-FR" smtClean="0"/>
              <a:t>04/11/2019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E181BF-150A-46F0-9569-263B390BC653}" type="slidenum">
              <a:rPr lang="fr-FR" smtClean="0"/>
              <a:t>‹N°›</a:t>
            </a:fld>
            <a:endParaRPr lang="fr-FR"/>
          </a:p>
        </p:txBody>
      </p:sp>
    </p:spTree>
    <p:extLst>
      <p:ext uri="{BB962C8B-B14F-4D97-AF65-F5344CB8AC3E}">
        <p14:creationId xmlns:p14="http://schemas.microsoft.com/office/powerpoint/2010/main" val="108934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2846617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134372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374632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105893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1167398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187728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524469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1855108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A268E2-4F9C-438D-AFEC-54B40C724914}" type="datetimeFigureOut">
              <a:rPr lang="fr-FR" smtClean="0"/>
              <a:pPr/>
              <a:t>04/11/2019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A59010-F485-4269-B2DB-677EC8B0C25B}" type="slidenum">
              <a:rPr lang="fr-FR" smtClean="0"/>
              <a:pPr/>
              <a:t>‹N°›</a:t>
            </a:fld>
            <a:endParaRPr lang="fr-FR"/>
          </a:p>
        </p:txBody>
      </p:sp>
    </p:spTree>
    <p:extLst>
      <p:ext uri="{BB962C8B-B14F-4D97-AF65-F5344CB8AC3E}">
        <p14:creationId xmlns:p14="http://schemas.microsoft.com/office/powerpoint/2010/main" val="2234406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6F4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p:cNvCxnSpPr/>
          <p:nvPr userDrawn="1"/>
        </p:nvCxnSpPr>
        <p:spPr>
          <a:xfrm>
            <a:off x="0" y="1224000"/>
            <a:ext cx="2016336" cy="0"/>
          </a:xfrm>
          <a:prstGeom prst="line">
            <a:avLst/>
          </a:prstGeom>
          <a:ln w="50800">
            <a:solidFill>
              <a:srgbClr val="E10880"/>
            </a:solidFill>
          </a:ln>
        </p:spPr>
        <p:style>
          <a:lnRef idx="1">
            <a:schemeClr val="accent1"/>
          </a:lnRef>
          <a:fillRef idx="0">
            <a:schemeClr val="accent1"/>
          </a:fillRef>
          <a:effectRef idx="0">
            <a:schemeClr val="accent1"/>
          </a:effectRef>
          <a:fontRef idx="minor">
            <a:schemeClr val="tx1"/>
          </a:fontRef>
        </p:style>
      </p:cxn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16391"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CBE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pic>
        <p:nvPicPr>
          <p:cNvPr id="4"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cxnSp>
        <p:nvCxnSpPr>
          <p:cNvPr id="11" name="Connecteur droit 10"/>
          <p:cNvCxnSpPr/>
          <p:nvPr userDrawn="1"/>
        </p:nvCxnSpPr>
        <p:spPr>
          <a:xfrm>
            <a:off x="0" y="1224000"/>
            <a:ext cx="2016000"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pic>
        <p:nvPicPr>
          <p:cNvPr id="12"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sp>
        <p:nvSpPr>
          <p:cNvPr id="13" name="Rectangle 12"/>
          <p:cNvSpPr/>
          <p:nvPr userDrawn="1"/>
        </p:nvSpPr>
        <p:spPr>
          <a:xfrm>
            <a:off x="0" y="0"/>
            <a:ext cx="9144000" cy="6858000"/>
          </a:xfrm>
          <a:prstGeom prst="rect">
            <a:avLst/>
          </a:prstGeom>
          <a:solidFill>
            <a:srgbClr val="CBE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sp>
        <p:nvSpPr>
          <p:cNvPr id="8" name="Rectangle 7"/>
          <p:cNvSpPr/>
          <p:nvPr userDrawn="1"/>
        </p:nvSpPr>
        <p:spPr>
          <a:xfrm>
            <a:off x="683568" y="2276872"/>
            <a:ext cx="2736304" cy="3384376"/>
          </a:xfrm>
          <a:prstGeom prst="rect">
            <a:avLst/>
          </a:prstGeom>
          <a:solidFill>
            <a:srgbClr val="01A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chemeClr val="bg1"/>
                </a:solidFill>
                <a:latin typeface="DIN Medium" pitchFamily="18" charset="0"/>
              </a:rPr>
              <a:t>titre</a:t>
            </a:r>
            <a:r>
              <a:rPr lang="fr-FR" cap="all" baseline="0" dirty="0" smtClean="0">
                <a:solidFill>
                  <a:schemeClr val="bg1"/>
                </a:solidFill>
                <a:latin typeface="DIN Medium" pitchFamily="18" charset="0"/>
              </a:rPr>
              <a:t> encart</a:t>
            </a:r>
            <a:endParaRPr lang="fr-FR" cap="all" dirty="0" smtClean="0">
              <a:solidFill>
                <a:schemeClr val="bg1"/>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00827A"/>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7"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19" name="Connecteur droit 18"/>
          <p:cNvCxnSpPr/>
          <p:nvPr userDrawn="1"/>
        </p:nvCxnSpPr>
        <p:spPr>
          <a:xfrm>
            <a:off x="0" y="1224000"/>
            <a:ext cx="2016000" cy="0"/>
          </a:xfrm>
          <a:prstGeom prst="line">
            <a:avLst/>
          </a:prstGeom>
          <a:ln w="50800">
            <a:solidFill>
              <a:srgbClr val="008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7C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6" name="Connecteur droit 5"/>
          <p:cNvCxnSpPr/>
          <p:nvPr userDrawn="1"/>
        </p:nvCxnSpPr>
        <p:spPr>
          <a:xfrm>
            <a:off x="0" y="1224000"/>
            <a:ext cx="2016000" cy="0"/>
          </a:xfrm>
          <a:prstGeom prst="line">
            <a:avLst/>
          </a:prstGeom>
          <a:ln w="50800">
            <a:solidFill>
              <a:srgbClr val="8C1C70"/>
            </a:solidFill>
          </a:ln>
        </p:spPr>
        <p:style>
          <a:lnRef idx="1">
            <a:schemeClr val="accent1"/>
          </a:lnRef>
          <a:fillRef idx="0">
            <a:schemeClr val="accent1"/>
          </a:fillRef>
          <a:effectRef idx="0">
            <a:schemeClr val="accent1"/>
          </a:effectRef>
          <a:fontRef idx="minor">
            <a:schemeClr val="tx1"/>
          </a:fontRef>
        </p:style>
      </p:cxnSp>
      <p:pic>
        <p:nvPicPr>
          <p:cNvPr id="9"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10"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solidFill>
            <a:srgbClr val="F7C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pic>
        <p:nvPicPr>
          <p:cNvPr id="16387"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sp>
        <p:nvSpPr>
          <p:cNvPr id="8" name="Rectangle 7"/>
          <p:cNvSpPr/>
          <p:nvPr userDrawn="1"/>
        </p:nvSpPr>
        <p:spPr>
          <a:xfrm>
            <a:off x="683568" y="2276872"/>
            <a:ext cx="2736304" cy="338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rgbClr val="8C1C70"/>
                </a:solidFill>
                <a:latin typeface="DIN Medium" pitchFamily="18" charset="0"/>
              </a:rPr>
              <a:t>titre</a:t>
            </a:r>
            <a:r>
              <a:rPr lang="fr-FR" cap="all" baseline="0" dirty="0" smtClean="0">
                <a:solidFill>
                  <a:srgbClr val="8C1C70"/>
                </a:solidFill>
                <a:latin typeface="DIN Medium" pitchFamily="18" charset="0"/>
              </a:rPr>
              <a:t> encart</a:t>
            </a:r>
            <a:endParaRPr lang="fr-FR" cap="all" dirty="0" smtClean="0">
              <a:solidFill>
                <a:srgbClr val="8C1C70"/>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2E2252"/>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2E2252"/>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7"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18" name="Connecteur droit 17"/>
          <p:cNvCxnSpPr/>
          <p:nvPr userDrawn="1"/>
        </p:nvCxnSpPr>
        <p:spPr>
          <a:xfrm>
            <a:off x="0" y="1224000"/>
            <a:ext cx="2016000" cy="0"/>
          </a:xfrm>
          <a:prstGeom prst="line">
            <a:avLst/>
          </a:prstGeom>
          <a:ln w="50800">
            <a:solidFill>
              <a:srgbClr val="8C1C7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EC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pic>
        <p:nvPicPr>
          <p:cNvPr id="4"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cxnSp>
        <p:nvCxnSpPr>
          <p:cNvPr id="5" name="Connecteur droit 4"/>
          <p:cNvCxnSpPr/>
          <p:nvPr userDrawn="1"/>
        </p:nvCxnSpPr>
        <p:spPr>
          <a:xfrm>
            <a:off x="0" y="1224000"/>
            <a:ext cx="2016000" cy="0"/>
          </a:xfrm>
          <a:prstGeom prst="line">
            <a:avLst/>
          </a:prstGeom>
          <a:ln w="50800">
            <a:solidFill>
              <a:srgbClr val="FDC300"/>
            </a:solidFill>
          </a:ln>
        </p:spPr>
        <p:style>
          <a:lnRef idx="1">
            <a:schemeClr val="accent1"/>
          </a:lnRef>
          <a:fillRef idx="0">
            <a:schemeClr val="accent1"/>
          </a:fillRef>
          <a:effectRef idx="0">
            <a:schemeClr val="accent1"/>
          </a:effectRef>
          <a:fontRef idx="minor">
            <a:schemeClr val="tx1"/>
          </a:fontRef>
        </p:style>
      </p:cxnSp>
      <p:pic>
        <p:nvPicPr>
          <p:cNvPr id="6"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sp>
        <p:nvSpPr>
          <p:cNvPr id="21" name="Rectangle 20"/>
          <p:cNvSpPr/>
          <p:nvPr userDrawn="1"/>
        </p:nvSpPr>
        <p:spPr>
          <a:xfrm>
            <a:off x="0" y="0"/>
            <a:ext cx="9144000" cy="685800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CC00"/>
              </a:solidFill>
            </a:endParaRPr>
          </a:p>
        </p:txBody>
      </p:sp>
      <p:sp>
        <p:nvSpPr>
          <p:cNvPr id="8" name="Rectangle 7"/>
          <p:cNvSpPr/>
          <p:nvPr userDrawn="1"/>
        </p:nvSpPr>
        <p:spPr>
          <a:xfrm>
            <a:off x="683568" y="2276872"/>
            <a:ext cx="2736304" cy="3384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rgbClr val="FDC300"/>
                </a:solidFill>
                <a:latin typeface="DIN Medium" pitchFamily="18" charset="0"/>
              </a:rPr>
              <a:t>titre</a:t>
            </a:r>
            <a:r>
              <a:rPr lang="fr-FR" cap="all" baseline="0" dirty="0" smtClean="0">
                <a:solidFill>
                  <a:srgbClr val="FDC300"/>
                </a:solidFill>
                <a:latin typeface="DIN Medium" pitchFamily="18" charset="0"/>
              </a:rPr>
              <a:t> encart</a:t>
            </a:r>
            <a:endParaRPr lang="fr-FR" cap="all" dirty="0" smtClean="0">
              <a:solidFill>
                <a:srgbClr val="FDC300"/>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t>lorepsumEctiumqu</a:t>
            </a:r>
            <a:r>
              <a:rPr lang="fr-FR" dirty="0" smtClean="0"/>
              <a:t> </a:t>
            </a:r>
            <a:r>
              <a:rPr lang="fr-FR" dirty="0" err="1" smtClean="0"/>
              <a:t>iaturio</a:t>
            </a:r>
            <a:r>
              <a:rPr lang="fr-FR" dirty="0" smtClean="0"/>
              <a:t> </a:t>
            </a:r>
            <a:r>
              <a:rPr lang="fr-FR" dirty="0" err="1" smtClean="0"/>
              <a:t>recerferum</a:t>
            </a:r>
            <a:r>
              <a:rPr lang="fr-FR" dirty="0" smtClean="0"/>
              <a:t> </a:t>
            </a:r>
            <a:r>
              <a:rPr lang="fr-FR" dirty="0" err="1" smtClean="0"/>
              <a:t>aligenda</a:t>
            </a:r>
            <a:r>
              <a:rPr lang="fr-FR" dirty="0" smtClean="0"/>
              <a:t> </a:t>
            </a:r>
            <a:r>
              <a:rPr lang="fr-FR" dirty="0" err="1" smtClean="0"/>
              <a:t>sitibus</a:t>
            </a:r>
            <a:r>
              <a:rPr lang="fr-FR" dirty="0" smtClean="0"/>
              <a:t> </a:t>
            </a:r>
            <a:r>
              <a:rPr lang="fr-FR" dirty="0" err="1" smtClean="0"/>
              <a:t>ipsunt</a:t>
            </a:r>
            <a:r>
              <a:rPr lang="fr-FR" dirty="0" smtClean="0"/>
              <a:t> </a:t>
            </a:r>
            <a:r>
              <a:rPr lang="fr-FR" dirty="0" err="1" smtClean="0"/>
              <a:t>ius</a:t>
            </a:r>
            <a:r>
              <a:rPr lang="fr-FR" dirty="0" smtClean="0"/>
              <a:t> </a:t>
            </a:r>
            <a:r>
              <a:rPr lang="fr-FR" dirty="0" err="1" smtClean="0"/>
              <a:t>magnatum</a:t>
            </a:r>
            <a:r>
              <a:rPr lang="fr-FR" dirty="0" smtClean="0"/>
              <a:t> quo </a:t>
            </a:r>
            <a:r>
              <a:rPr lang="fr-FR" dirty="0" err="1" smtClean="0"/>
              <a:t>blaboriatis</a:t>
            </a:r>
            <a:r>
              <a:rPr lang="fr-FR" dirty="0" smtClean="0"/>
              <a:t> et, sin et </a:t>
            </a:r>
            <a:r>
              <a:rPr lang="fr-FR" dirty="0" err="1" smtClean="0"/>
              <a:t>et</a:t>
            </a:r>
            <a:r>
              <a:rPr lang="fr-FR" dirty="0" smtClean="0"/>
              <a:t> </a:t>
            </a:r>
            <a:r>
              <a:rPr lang="fr-FR" dirty="0" err="1" smtClean="0"/>
              <a:t>aborehent</a:t>
            </a:r>
            <a:r>
              <a:rPr lang="fr-FR" dirty="0" smtClean="0"/>
              <a:t>, </a:t>
            </a:r>
            <a:r>
              <a:rPr lang="fr-FR" dirty="0" err="1" smtClean="0"/>
              <a:t>sunt</a:t>
            </a:r>
            <a:r>
              <a:rPr lang="fr-FR" dirty="0" smtClean="0"/>
              <a:t>.</a:t>
            </a:r>
          </a:p>
          <a:p>
            <a:r>
              <a:rPr lang="fr-FR" dirty="0" err="1" smtClean="0"/>
              <a:t>Ebis</a:t>
            </a:r>
            <a:r>
              <a:rPr lang="fr-FR" dirty="0" smtClean="0"/>
              <a:t> </a:t>
            </a:r>
            <a:r>
              <a:rPr lang="fr-FR" dirty="0" err="1" smtClean="0"/>
              <a:t>volor</a:t>
            </a:r>
            <a:r>
              <a:rPr lang="fr-FR" dirty="0" smtClean="0"/>
              <a:t> </a:t>
            </a:r>
            <a:r>
              <a:rPr lang="fr-FR" dirty="0" err="1" smtClean="0"/>
              <a:t>re</a:t>
            </a:r>
            <a:r>
              <a:rPr lang="fr-FR" dirty="0" smtClean="0"/>
              <a:t>, </a:t>
            </a:r>
            <a:r>
              <a:rPr lang="fr-FR" dirty="0" err="1" smtClean="0"/>
              <a:t>occus</a:t>
            </a:r>
            <a:r>
              <a:rPr lang="fr-FR" dirty="0" smtClean="0"/>
              <a:t> mi, </a:t>
            </a:r>
            <a:r>
              <a:rPr lang="fr-FR" dirty="0" err="1" smtClean="0"/>
              <a:t>occulla</a:t>
            </a:r>
            <a:r>
              <a:rPr lang="fr-FR" dirty="0" smtClean="0"/>
              <a:t> </a:t>
            </a:r>
            <a:r>
              <a:rPr lang="fr-FR" dirty="0" err="1" smtClean="0"/>
              <a:t>boribus</a:t>
            </a:r>
            <a:r>
              <a:rPr lang="fr-FR" dirty="0" smtClean="0"/>
              <a:t>. </a:t>
            </a:r>
            <a:endParaRPr lang="fr-FR" dirty="0"/>
          </a:p>
        </p:txBody>
      </p:sp>
      <p:cxnSp>
        <p:nvCxnSpPr>
          <p:cNvPr id="12" name="Connecteur droit 11"/>
          <p:cNvCxnSpPr/>
          <p:nvPr userDrawn="1"/>
        </p:nvCxnSpPr>
        <p:spPr>
          <a:xfrm>
            <a:off x="683568" y="5445224"/>
            <a:ext cx="2448272" cy="0"/>
          </a:xfrm>
          <a:prstGeom prst="line">
            <a:avLst/>
          </a:prstGeom>
          <a:ln w="50800">
            <a:solidFill>
              <a:srgbClr val="D80015"/>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D80015"/>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8"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20"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cxnSp>
        <p:nvCxnSpPr>
          <p:cNvPr id="22" name="Connecteur droit 21"/>
          <p:cNvCxnSpPr/>
          <p:nvPr userDrawn="1"/>
        </p:nvCxnSpPr>
        <p:spPr>
          <a:xfrm>
            <a:off x="0" y="1224000"/>
            <a:ext cx="2016000" cy="0"/>
          </a:xfrm>
          <a:prstGeom prst="line">
            <a:avLst/>
          </a:prstGeom>
          <a:ln w="50800">
            <a:solidFill>
              <a:srgbClr val="FFEC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BED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3" name="Connecteur droit 2"/>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5" name="Picture 3" descr="D:\TRAVAIL AURELIEN\Identité visuelle DGOS\affaires_sociales_150.jpg"/>
          <p:cNvPicPr>
            <a:picLocks noChangeAspect="1" noChangeArrowheads="1"/>
          </p:cNvPicPr>
          <p:nvPr userDrawn="1"/>
        </p:nvPicPr>
        <p:blipFill>
          <a:blip r:embed="rId2" cstate="print"/>
          <a:srcRect/>
          <a:stretch>
            <a:fillRect/>
          </a:stretch>
        </p:blipFill>
        <p:spPr bwMode="auto">
          <a:xfrm>
            <a:off x="179512" y="188640"/>
            <a:ext cx="871132" cy="856800"/>
          </a:xfrm>
          <a:prstGeom prst="rect">
            <a:avLst/>
          </a:prstGeom>
          <a:noFill/>
        </p:spPr>
      </p:pic>
      <p:pic>
        <p:nvPicPr>
          <p:cNvPr id="6" name="Picture 7" descr="D:\TRAVAIL AURELIEN\Identité visuelle DGOS\Powerpoint 2016\png\DGOS-ROUGE.png"/>
          <p:cNvPicPr>
            <a:picLocks noChangeAspect="1" noChangeArrowheads="1"/>
          </p:cNvPicPr>
          <p:nvPr userDrawn="1"/>
        </p:nvPicPr>
        <p:blipFill>
          <a:blip r:embed="rId3" cstate="print"/>
          <a:stretch>
            <a:fillRect/>
          </a:stretch>
        </p:blipFill>
        <p:spPr bwMode="auto">
          <a:xfrm>
            <a:off x="1116000" y="136800"/>
            <a:ext cx="1085850" cy="1085850"/>
          </a:xfrm>
          <a:prstGeom prst="rect">
            <a:avLst/>
          </a:prstGeom>
          <a:noFill/>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
        <p:nvSpPr>
          <p:cNvPr id="13" name="Rectangle 12"/>
          <p:cNvSpPr/>
          <p:nvPr userDrawn="1"/>
        </p:nvSpPr>
        <p:spPr>
          <a:xfrm>
            <a:off x="0" y="0"/>
            <a:ext cx="9144000" cy="6858000"/>
          </a:xfrm>
          <a:prstGeom prst="rect">
            <a:avLst/>
          </a:prstGeom>
          <a:solidFill>
            <a:srgbClr val="BEDB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B6E98"/>
              </a:solidFill>
            </a:endParaRPr>
          </a:p>
        </p:txBody>
      </p:sp>
      <p:cxnSp>
        <p:nvCxnSpPr>
          <p:cNvPr id="16" name="Connecteur droit 15"/>
          <p:cNvCxnSpPr/>
          <p:nvPr userDrawn="1"/>
        </p:nvCxnSpPr>
        <p:spPr>
          <a:xfrm>
            <a:off x="0" y="1224000"/>
            <a:ext cx="2016000" cy="0"/>
          </a:xfrm>
          <a:prstGeom prst="line">
            <a:avLst/>
          </a:prstGeom>
          <a:ln w="50800">
            <a:solidFill>
              <a:srgbClr val="006F80"/>
            </a:solidFill>
          </a:ln>
        </p:spPr>
        <p:style>
          <a:lnRef idx="1">
            <a:schemeClr val="accent1"/>
          </a:lnRef>
          <a:fillRef idx="0">
            <a:schemeClr val="accent1"/>
          </a:fillRef>
          <a:effectRef idx="0">
            <a:schemeClr val="accent1"/>
          </a:effectRef>
          <a:fontRef idx="minor">
            <a:schemeClr val="tx1"/>
          </a:fontRef>
        </p:style>
      </p:cxnSp>
      <p:pic>
        <p:nvPicPr>
          <p:cNvPr id="17" name="Picture 7" descr="D:\TRAVAIL AURELIEN\Identité visuelle DGOS\Powerpoint 2016\png\DGOS-ROUGE.png"/>
          <p:cNvPicPr>
            <a:picLocks noChangeAspect="1" noChangeArrowheads="1"/>
          </p:cNvPicPr>
          <p:nvPr userDrawn="1"/>
        </p:nvPicPr>
        <p:blipFill>
          <a:blip r:embed="rId2" cstate="print"/>
          <a:stretch>
            <a:fillRect/>
          </a:stretch>
        </p:blipFill>
        <p:spPr bwMode="auto">
          <a:xfrm>
            <a:off x="1116000" y="136800"/>
            <a:ext cx="1085850" cy="1085850"/>
          </a:xfrm>
          <a:prstGeom prst="rect">
            <a:avLst/>
          </a:prstGeom>
          <a:noFill/>
        </p:spPr>
      </p:pic>
      <p:sp>
        <p:nvSpPr>
          <p:cNvPr id="8" name="Rectangle 7"/>
          <p:cNvSpPr/>
          <p:nvPr userDrawn="1"/>
        </p:nvSpPr>
        <p:spPr>
          <a:xfrm>
            <a:off x="683568" y="2276872"/>
            <a:ext cx="2736304" cy="3384376"/>
          </a:xfrm>
          <a:prstGeom prst="rect">
            <a:avLst/>
          </a:prstGeom>
          <a:solidFill>
            <a:srgbClr val="006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p:cNvSpPr txBox="1"/>
          <p:nvPr userDrawn="1"/>
        </p:nvSpPr>
        <p:spPr>
          <a:xfrm>
            <a:off x="827584" y="2492897"/>
            <a:ext cx="2448272" cy="369332"/>
          </a:xfrm>
          <a:prstGeom prst="rect">
            <a:avLst/>
          </a:prstGeom>
          <a:noFill/>
        </p:spPr>
        <p:txBody>
          <a:bodyPr wrap="square" rtlCol="0">
            <a:spAutoFit/>
          </a:bodyPr>
          <a:lstStyle/>
          <a:p>
            <a:r>
              <a:rPr lang="fr-FR" cap="all" dirty="0" smtClean="0">
                <a:solidFill>
                  <a:schemeClr val="tx1"/>
                </a:solidFill>
                <a:latin typeface="DIN Medium" pitchFamily="18" charset="0"/>
              </a:rPr>
              <a:t>titre</a:t>
            </a:r>
            <a:r>
              <a:rPr lang="fr-FR" cap="all" baseline="0" dirty="0" smtClean="0">
                <a:solidFill>
                  <a:schemeClr val="tx1"/>
                </a:solidFill>
                <a:latin typeface="DIN Medium" pitchFamily="18" charset="0"/>
              </a:rPr>
              <a:t> encart</a:t>
            </a:r>
            <a:endParaRPr lang="fr-FR" cap="all" dirty="0" smtClean="0">
              <a:solidFill>
                <a:schemeClr val="tx1"/>
              </a:solidFill>
              <a:latin typeface="DIN Medium" pitchFamily="18" charset="0"/>
            </a:endParaRPr>
          </a:p>
        </p:txBody>
      </p:sp>
      <p:sp>
        <p:nvSpPr>
          <p:cNvPr id="10" name="ZoneTexte 9"/>
          <p:cNvSpPr txBox="1"/>
          <p:nvPr userDrawn="1"/>
        </p:nvSpPr>
        <p:spPr>
          <a:xfrm>
            <a:off x="827584" y="2924944"/>
            <a:ext cx="2232248" cy="2308324"/>
          </a:xfrm>
          <a:prstGeom prst="rect">
            <a:avLst/>
          </a:prstGeom>
          <a:noFill/>
        </p:spPr>
        <p:txBody>
          <a:bodyPr wrap="square" rtlCol="0">
            <a:spAutoFit/>
          </a:bodyPr>
          <a:lstStyle/>
          <a:p>
            <a:r>
              <a:rPr lang="fr-FR" dirty="0" err="1" smtClean="0">
                <a:solidFill>
                  <a:schemeClr val="bg1"/>
                </a:solidFill>
              </a:rPr>
              <a:t>lorepsumEctiumqu</a:t>
            </a:r>
            <a:r>
              <a:rPr lang="fr-FR" dirty="0" smtClean="0">
                <a:solidFill>
                  <a:schemeClr val="bg1"/>
                </a:solidFill>
              </a:rPr>
              <a:t> </a:t>
            </a:r>
            <a:r>
              <a:rPr lang="fr-FR" dirty="0" err="1" smtClean="0">
                <a:solidFill>
                  <a:schemeClr val="bg1"/>
                </a:solidFill>
              </a:rPr>
              <a:t>iaturio</a:t>
            </a:r>
            <a:r>
              <a:rPr lang="fr-FR" dirty="0" smtClean="0">
                <a:solidFill>
                  <a:schemeClr val="bg1"/>
                </a:solidFill>
              </a:rPr>
              <a:t> </a:t>
            </a:r>
            <a:r>
              <a:rPr lang="fr-FR" dirty="0" err="1" smtClean="0">
                <a:solidFill>
                  <a:schemeClr val="bg1"/>
                </a:solidFill>
              </a:rPr>
              <a:t>recerferum</a:t>
            </a:r>
            <a:r>
              <a:rPr lang="fr-FR" dirty="0" smtClean="0">
                <a:solidFill>
                  <a:schemeClr val="bg1"/>
                </a:solidFill>
              </a:rPr>
              <a:t> </a:t>
            </a:r>
            <a:r>
              <a:rPr lang="fr-FR" dirty="0" err="1" smtClean="0">
                <a:solidFill>
                  <a:schemeClr val="bg1"/>
                </a:solidFill>
              </a:rPr>
              <a:t>aligenda</a:t>
            </a:r>
            <a:r>
              <a:rPr lang="fr-FR" dirty="0" smtClean="0">
                <a:solidFill>
                  <a:schemeClr val="bg1"/>
                </a:solidFill>
              </a:rPr>
              <a:t> </a:t>
            </a:r>
            <a:r>
              <a:rPr lang="fr-FR" dirty="0" err="1" smtClean="0">
                <a:solidFill>
                  <a:schemeClr val="bg1"/>
                </a:solidFill>
              </a:rPr>
              <a:t>sitibus</a:t>
            </a:r>
            <a:r>
              <a:rPr lang="fr-FR" dirty="0" smtClean="0">
                <a:solidFill>
                  <a:schemeClr val="bg1"/>
                </a:solidFill>
              </a:rPr>
              <a:t> </a:t>
            </a:r>
            <a:r>
              <a:rPr lang="fr-FR" dirty="0" err="1" smtClean="0">
                <a:solidFill>
                  <a:schemeClr val="bg1"/>
                </a:solidFill>
              </a:rPr>
              <a:t>ipsunt</a:t>
            </a:r>
            <a:r>
              <a:rPr lang="fr-FR" dirty="0" smtClean="0">
                <a:solidFill>
                  <a:schemeClr val="bg1"/>
                </a:solidFill>
              </a:rPr>
              <a:t> </a:t>
            </a:r>
            <a:r>
              <a:rPr lang="fr-FR" dirty="0" err="1" smtClean="0">
                <a:solidFill>
                  <a:schemeClr val="bg1"/>
                </a:solidFill>
              </a:rPr>
              <a:t>ius</a:t>
            </a:r>
            <a:r>
              <a:rPr lang="fr-FR" dirty="0" smtClean="0">
                <a:solidFill>
                  <a:schemeClr val="bg1"/>
                </a:solidFill>
              </a:rPr>
              <a:t> </a:t>
            </a:r>
            <a:r>
              <a:rPr lang="fr-FR" dirty="0" err="1" smtClean="0">
                <a:solidFill>
                  <a:schemeClr val="bg1"/>
                </a:solidFill>
              </a:rPr>
              <a:t>magnatum</a:t>
            </a:r>
            <a:r>
              <a:rPr lang="fr-FR" dirty="0" smtClean="0">
                <a:solidFill>
                  <a:schemeClr val="bg1"/>
                </a:solidFill>
              </a:rPr>
              <a:t> quo </a:t>
            </a:r>
            <a:r>
              <a:rPr lang="fr-FR" dirty="0" err="1" smtClean="0">
                <a:solidFill>
                  <a:schemeClr val="bg1"/>
                </a:solidFill>
              </a:rPr>
              <a:t>blaboriatis</a:t>
            </a:r>
            <a:r>
              <a:rPr lang="fr-FR" dirty="0" smtClean="0">
                <a:solidFill>
                  <a:schemeClr val="bg1"/>
                </a:solidFill>
              </a:rPr>
              <a:t> et, sin et </a:t>
            </a:r>
            <a:r>
              <a:rPr lang="fr-FR" dirty="0" err="1" smtClean="0">
                <a:solidFill>
                  <a:schemeClr val="bg1"/>
                </a:solidFill>
              </a:rPr>
              <a:t>et</a:t>
            </a:r>
            <a:r>
              <a:rPr lang="fr-FR" dirty="0" smtClean="0">
                <a:solidFill>
                  <a:schemeClr val="bg1"/>
                </a:solidFill>
              </a:rPr>
              <a:t> </a:t>
            </a:r>
            <a:r>
              <a:rPr lang="fr-FR" dirty="0" err="1" smtClean="0">
                <a:solidFill>
                  <a:schemeClr val="bg1"/>
                </a:solidFill>
              </a:rPr>
              <a:t>aborehent</a:t>
            </a:r>
            <a:r>
              <a:rPr lang="fr-FR" dirty="0" smtClean="0">
                <a:solidFill>
                  <a:schemeClr val="bg1"/>
                </a:solidFill>
              </a:rPr>
              <a:t>, </a:t>
            </a:r>
            <a:r>
              <a:rPr lang="fr-FR" dirty="0" err="1" smtClean="0">
                <a:solidFill>
                  <a:schemeClr val="bg1"/>
                </a:solidFill>
              </a:rPr>
              <a:t>sunt</a:t>
            </a:r>
            <a:r>
              <a:rPr lang="fr-FR" dirty="0" smtClean="0">
                <a:solidFill>
                  <a:schemeClr val="bg1"/>
                </a:solidFill>
              </a:rPr>
              <a:t>.</a:t>
            </a:r>
          </a:p>
          <a:p>
            <a:r>
              <a:rPr lang="fr-FR" dirty="0" err="1" smtClean="0">
                <a:solidFill>
                  <a:schemeClr val="bg1"/>
                </a:solidFill>
              </a:rPr>
              <a:t>Ebis</a:t>
            </a:r>
            <a:r>
              <a:rPr lang="fr-FR" dirty="0" smtClean="0">
                <a:solidFill>
                  <a:schemeClr val="bg1"/>
                </a:solidFill>
              </a:rPr>
              <a:t> </a:t>
            </a:r>
            <a:r>
              <a:rPr lang="fr-FR" dirty="0" err="1" smtClean="0">
                <a:solidFill>
                  <a:schemeClr val="bg1"/>
                </a:solidFill>
              </a:rPr>
              <a:t>volor</a:t>
            </a:r>
            <a:r>
              <a:rPr lang="fr-FR" dirty="0" smtClean="0">
                <a:solidFill>
                  <a:schemeClr val="bg1"/>
                </a:solidFill>
              </a:rPr>
              <a:t> </a:t>
            </a:r>
            <a:r>
              <a:rPr lang="fr-FR" dirty="0" err="1" smtClean="0">
                <a:solidFill>
                  <a:schemeClr val="bg1"/>
                </a:solidFill>
              </a:rPr>
              <a:t>re</a:t>
            </a:r>
            <a:r>
              <a:rPr lang="fr-FR" dirty="0" smtClean="0">
                <a:solidFill>
                  <a:schemeClr val="bg1"/>
                </a:solidFill>
              </a:rPr>
              <a:t>, </a:t>
            </a:r>
            <a:r>
              <a:rPr lang="fr-FR" dirty="0" err="1" smtClean="0">
                <a:solidFill>
                  <a:schemeClr val="bg1"/>
                </a:solidFill>
              </a:rPr>
              <a:t>occus</a:t>
            </a:r>
            <a:r>
              <a:rPr lang="fr-FR" dirty="0" smtClean="0">
                <a:solidFill>
                  <a:schemeClr val="bg1"/>
                </a:solidFill>
              </a:rPr>
              <a:t> mi, </a:t>
            </a:r>
            <a:r>
              <a:rPr lang="fr-FR" dirty="0" err="1" smtClean="0">
                <a:solidFill>
                  <a:schemeClr val="bg1"/>
                </a:solidFill>
              </a:rPr>
              <a:t>occulla</a:t>
            </a:r>
            <a:r>
              <a:rPr lang="fr-FR" dirty="0" smtClean="0">
                <a:solidFill>
                  <a:schemeClr val="bg1"/>
                </a:solidFill>
              </a:rPr>
              <a:t> </a:t>
            </a:r>
            <a:r>
              <a:rPr lang="fr-FR" dirty="0" err="1" smtClean="0">
                <a:solidFill>
                  <a:schemeClr val="bg1"/>
                </a:solidFill>
              </a:rPr>
              <a:t>boribus</a:t>
            </a:r>
            <a:r>
              <a:rPr lang="fr-FR" dirty="0" smtClean="0">
                <a:solidFill>
                  <a:schemeClr val="bg1"/>
                </a:solidFill>
              </a:rPr>
              <a:t>. </a:t>
            </a:r>
            <a:endParaRPr lang="fr-FR" dirty="0">
              <a:solidFill>
                <a:schemeClr val="bg1"/>
              </a:solidFill>
            </a:endParaRPr>
          </a:p>
        </p:txBody>
      </p:sp>
      <p:cxnSp>
        <p:nvCxnSpPr>
          <p:cNvPr id="12" name="Connecteur droit 11"/>
          <p:cNvCxnSpPr/>
          <p:nvPr userDrawn="1"/>
        </p:nvCxnSpPr>
        <p:spPr>
          <a:xfrm>
            <a:off x="683568" y="5445224"/>
            <a:ext cx="2448272" cy="0"/>
          </a:xfrm>
          <a:prstGeom prst="line">
            <a:avLst/>
          </a:prstGeom>
          <a:ln w="50800">
            <a:solidFill>
              <a:srgbClr val="01426C"/>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userDrawn="1"/>
        </p:nvSpPr>
        <p:spPr>
          <a:xfrm>
            <a:off x="3851920" y="2492896"/>
            <a:ext cx="2448272" cy="369332"/>
          </a:xfrm>
          <a:prstGeom prst="rect">
            <a:avLst/>
          </a:prstGeom>
          <a:noFill/>
          <a:ln>
            <a:noFill/>
          </a:ln>
        </p:spPr>
        <p:txBody>
          <a:bodyPr wrap="square" rtlCol="0">
            <a:spAutoFit/>
          </a:bodyPr>
          <a:lstStyle/>
          <a:p>
            <a:r>
              <a:rPr lang="fr-FR" cap="all" dirty="0" smtClean="0">
                <a:solidFill>
                  <a:srgbClr val="01426C"/>
                </a:solidFill>
                <a:latin typeface="DIN Medium" pitchFamily="18" charset="0"/>
              </a:rPr>
              <a:t>titre</a:t>
            </a:r>
          </a:p>
        </p:txBody>
      </p:sp>
      <p:sp>
        <p:nvSpPr>
          <p:cNvPr id="15" name="ZoneTexte 14"/>
          <p:cNvSpPr txBox="1"/>
          <p:nvPr userDrawn="1"/>
        </p:nvSpPr>
        <p:spPr>
          <a:xfrm>
            <a:off x="3851920" y="2924944"/>
            <a:ext cx="4752528" cy="2585323"/>
          </a:xfrm>
          <a:prstGeom prst="rect">
            <a:avLst/>
          </a:prstGeom>
          <a:noFill/>
        </p:spPr>
        <p:txBody>
          <a:bodyPr wrap="square" rtlCol="0">
            <a:spAutoFit/>
          </a:bodyPr>
          <a:lstStyle/>
          <a:p>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r>
              <a:rPr lang="fr-FR" dirty="0" err="1" smtClean="0">
                <a:solidFill>
                  <a:schemeClr val="tx1"/>
                </a:solidFill>
              </a:rPr>
              <a:t>lorepsumEctiumqu</a:t>
            </a:r>
            <a:r>
              <a:rPr lang="fr-FR" dirty="0" smtClean="0">
                <a:solidFill>
                  <a:schemeClr val="tx1"/>
                </a:solidFill>
              </a:rPr>
              <a:t> </a:t>
            </a:r>
            <a:r>
              <a:rPr lang="fr-FR" dirty="0" err="1" smtClean="0">
                <a:solidFill>
                  <a:schemeClr val="tx1"/>
                </a:solidFill>
              </a:rPr>
              <a:t>iaturio</a:t>
            </a:r>
            <a:r>
              <a:rPr lang="fr-FR" dirty="0" smtClean="0">
                <a:solidFill>
                  <a:schemeClr val="tx1"/>
                </a:solidFill>
              </a:rPr>
              <a:t> </a:t>
            </a:r>
            <a:r>
              <a:rPr lang="fr-FR" dirty="0" err="1" smtClean="0">
                <a:solidFill>
                  <a:schemeClr val="tx1"/>
                </a:solidFill>
              </a:rPr>
              <a:t>recerferum</a:t>
            </a:r>
            <a:r>
              <a:rPr lang="fr-FR" dirty="0" smtClean="0">
                <a:solidFill>
                  <a:schemeClr val="tx1"/>
                </a:solidFill>
              </a:rPr>
              <a:t> </a:t>
            </a:r>
            <a:r>
              <a:rPr lang="fr-FR" dirty="0" err="1" smtClean="0">
                <a:solidFill>
                  <a:schemeClr val="tx1"/>
                </a:solidFill>
              </a:rPr>
              <a:t>aligenda</a:t>
            </a:r>
            <a:r>
              <a:rPr lang="fr-FR" dirty="0" smtClean="0">
                <a:solidFill>
                  <a:schemeClr val="tx1"/>
                </a:solidFill>
              </a:rPr>
              <a:t> </a:t>
            </a:r>
            <a:r>
              <a:rPr lang="fr-FR" dirty="0" err="1" smtClean="0">
                <a:solidFill>
                  <a:schemeClr val="tx1"/>
                </a:solidFill>
              </a:rPr>
              <a:t>sitibus</a:t>
            </a:r>
            <a:r>
              <a:rPr lang="fr-FR" dirty="0" smtClean="0">
                <a:solidFill>
                  <a:schemeClr val="tx1"/>
                </a:solidFill>
              </a:rPr>
              <a:t> </a:t>
            </a:r>
            <a:r>
              <a:rPr lang="fr-FR" dirty="0" err="1" smtClean="0">
                <a:solidFill>
                  <a:schemeClr val="tx1"/>
                </a:solidFill>
              </a:rPr>
              <a:t>ipsunt</a:t>
            </a:r>
            <a:r>
              <a:rPr lang="fr-FR" dirty="0" smtClean="0">
                <a:solidFill>
                  <a:schemeClr val="tx1"/>
                </a:solidFill>
              </a:rPr>
              <a:t> </a:t>
            </a:r>
            <a:r>
              <a:rPr lang="fr-FR" dirty="0" err="1" smtClean="0">
                <a:solidFill>
                  <a:schemeClr val="tx1"/>
                </a:solidFill>
              </a:rPr>
              <a:t>ius</a:t>
            </a:r>
            <a:r>
              <a:rPr lang="fr-FR" dirty="0" smtClean="0">
                <a:solidFill>
                  <a:schemeClr val="tx1"/>
                </a:solidFill>
              </a:rPr>
              <a:t> </a:t>
            </a:r>
            <a:r>
              <a:rPr lang="fr-FR" dirty="0" err="1" smtClean="0">
                <a:solidFill>
                  <a:schemeClr val="tx1"/>
                </a:solidFill>
              </a:rPr>
              <a:t>magnatum</a:t>
            </a:r>
            <a:r>
              <a:rPr lang="fr-FR" dirty="0" smtClean="0">
                <a:solidFill>
                  <a:schemeClr val="tx1"/>
                </a:solidFill>
              </a:rPr>
              <a:t> quo </a:t>
            </a:r>
            <a:r>
              <a:rPr lang="fr-FR" dirty="0" err="1" smtClean="0">
                <a:solidFill>
                  <a:schemeClr val="tx1"/>
                </a:solidFill>
              </a:rPr>
              <a:t>blaboriatis</a:t>
            </a:r>
            <a:r>
              <a:rPr lang="fr-FR" dirty="0" smtClean="0">
                <a:solidFill>
                  <a:schemeClr val="tx1"/>
                </a:solidFill>
              </a:rPr>
              <a:t> et, sin et </a:t>
            </a:r>
            <a:r>
              <a:rPr lang="fr-FR" dirty="0" err="1" smtClean="0">
                <a:solidFill>
                  <a:schemeClr val="tx1"/>
                </a:solidFill>
              </a:rPr>
              <a:t>et</a:t>
            </a:r>
            <a:r>
              <a:rPr lang="fr-FR" dirty="0" smtClean="0">
                <a:solidFill>
                  <a:schemeClr val="tx1"/>
                </a:solidFill>
              </a:rPr>
              <a:t> </a:t>
            </a:r>
            <a:r>
              <a:rPr lang="fr-FR" dirty="0" err="1" smtClean="0">
                <a:solidFill>
                  <a:schemeClr val="tx1"/>
                </a:solidFill>
              </a:rPr>
              <a:t>aborehent</a:t>
            </a:r>
            <a:r>
              <a:rPr lang="fr-FR" dirty="0" smtClean="0">
                <a:solidFill>
                  <a:schemeClr val="tx1"/>
                </a:solidFill>
              </a:rPr>
              <a:t>, </a:t>
            </a:r>
            <a:r>
              <a:rPr lang="fr-FR" dirty="0" err="1" smtClean="0">
                <a:solidFill>
                  <a:schemeClr val="tx1"/>
                </a:solidFill>
              </a:rPr>
              <a:t>sunt</a:t>
            </a:r>
            <a:r>
              <a:rPr lang="fr-FR" dirty="0" smtClean="0">
                <a:solidFill>
                  <a:schemeClr val="tx1"/>
                </a:solidFill>
              </a:rPr>
              <a:t>.</a:t>
            </a:r>
          </a:p>
          <a:p>
            <a:r>
              <a:rPr lang="fr-FR" dirty="0" err="1" smtClean="0">
                <a:solidFill>
                  <a:schemeClr val="tx1"/>
                </a:solidFill>
              </a:rPr>
              <a:t>Ebis</a:t>
            </a:r>
            <a:r>
              <a:rPr lang="fr-FR" dirty="0" smtClean="0">
                <a:solidFill>
                  <a:schemeClr val="tx1"/>
                </a:solidFill>
              </a:rPr>
              <a:t> </a:t>
            </a:r>
            <a:r>
              <a:rPr lang="fr-FR" dirty="0" err="1" smtClean="0">
                <a:solidFill>
                  <a:schemeClr val="tx1"/>
                </a:solidFill>
              </a:rPr>
              <a:t>volor</a:t>
            </a:r>
            <a:r>
              <a:rPr lang="fr-FR" dirty="0" smtClean="0">
                <a:solidFill>
                  <a:schemeClr val="tx1"/>
                </a:solidFill>
              </a:rPr>
              <a:t> </a:t>
            </a:r>
            <a:r>
              <a:rPr lang="fr-FR" dirty="0" err="1" smtClean="0">
                <a:solidFill>
                  <a:schemeClr val="tx1"/>
                </a:solidFill>
              </a:rPr>
              <a:t>re</a:t>
            </a:r>
            <a:r>
              <a:rPr lang="fr-FR" dirty="0" smtClean="0">
                <a:solidFill>
                  <a:schemeClr val="tx1"/>
                </a:solidFill>
              </a:rPr>
              <a:t>, </a:t>
            </a:r>
            <a:r>
              <a:rPr lang="fr-FR" dirty="0" err="1" smtClean="0">
                <a:solidFill>
                  <a:schemeClr val="tx1"/>
                </a:solidFill>
              </a:rPr>
              <a:t>occus</a:t>
            </a:r>
            <a:r>
              <a:rPr lang="fr-FR" dirty="0" smtClean="0">
                <a:solidFill>
                  <a:schemeClr val="tx1"/>
                </a:solidFill>
              </a:rPr>
              <a:t> mi, </a:t>
            </a:r>
            <a:r>
              <a:rPr lang="fr-FR" dirty="0" err="1" smtClean="0">
                <a:solidFill>
                  <a:schemeClr val="tx1"/>
                </a:solidFill>
              </a:rPr>
              <a:t>occulla</a:t>
            </a:r>
            <a:r>
              <a:rPr lang="fr-FR" dirty="0" smtClean="0">
                <a:solidFill>
                  <a:schemeClr val="tx1"/>
                </a:solidFill>
              </a:rPr>
              <a:t> </a:t>
            </a:r>
            <a:r>
              <a:rPr lang="fr-FR" dirty="0" err="1" smtClean="0">
                <a:solidFill>
                  <a:schemeClr val="tx1"/>
                </a:solidFill>
              </a:rPr>
              <a:t>boribus</a:t>
            </a:r>
            <a:r>
              <a:rPr lang="fr-FR" dirty="0" smtClean="0">
                <a:solidFill>
                  <a:schemeClr val="tx1"/>
                </a:solidFill>
              </a:rPr>
              <a:t>. </a:t>
            </a:r>
          </a:p>
          <a:p>
            <a:endParaRPr lang="fr-FR" dirty="0"/>
          </a:p>
        </p:txBody>
      </p:sp>
      <p:pic>
        <p:nvPicPr>
          <p:cNvPr id="18" name="Picture 3" descr="D:\TRAVAIL AURELIEN\Identité visuelle DGOS\affaires_sociales_150.jpg"/>
          <p:cNvPicPr>
            <a:picLocks noChangeAspect="1" noChangeArrowheads="1"/>
          </p:cNvPicPr>
          <p:nvPr userDrawn="1"/>
        </p:nvPicPr>
        <p:blipFill>
          <a:blip r:embed="rId3" cstate="print"/>
          <a:srcRect/>
          <a:stretch>
            <a:fillRect/>
          </a:stretch>
        </p:blipFill>
        <p:spPr bwMode="auto">
          <a:xfrm>
            <a:off x="179512" y="188640"/>
            <a:ext cx="871132" cy="856800"/>
          </a:xfrm>
          <a:prstGeom prst="rect">
            <a:avLst/>
          </a:prstGeom>
          <a:noFill/>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AE0E5-9B39-48E4-9FBA-7097A6D3F002}" type="datetimeFigureOut">
              <a:rPr lang="fr-FR" smtClean="0"/>
              <a:t>04/11/2019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181BF-150A-46F0-9569-263B390BC653}" type="slidenum">
              <a:rPr lang="fr-FR" smtClean="0"/>
              <a:t>‹N°›</a:t>
            </a:fld>
            <a:endParaRPr lang="fr-FR"/>
          </a:p>
        </p:txBody>
      </p:sp>
    </p:spTree>
    <p:extLst>
      <p:ext uri="{BB962C8B-B14F-4D97-AF65-F5344CB8AC3E}">
        <p14:creationId xmlns:p14="http://schemas.microsoft.com/office/powerpoint/2010/main" val="222604764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49" r:id="rId12"/>
    <p:sldLayoutId id="2147483663" r:id="rId13"/>
    <p:sldLayoutId id="2147483667" r:id="rId14"/>
    <p:sldLayoutId id="2147483660" r:id="rId15"/>
    <p:sldLayoutId id="2147483666" r:id="rId16"/>
    <p:sldLayoutId id="2147483662" r:id="rId17"/>
    <p:sldLayoutId id="2147483668" r:id="rId18"/>
    <p:sldLayoutId id="2147483661" r:id="rId19"/>
    <p:sldLayoutId id="2147483669" r:id="rId20"/>
    <p:sldLayoutId id="2147483650"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73749"/>
            <a:ext cx="8496944" cy="5323603"/>
          </a:xfrm>
          <a:ln w="28575">
            <a:solidFill>
              <a:schemeClr val="accent1"/>
            </a:solidFill>
            <a:prstDash val="sysDash"/>
          </a:ln>
        </p:spPr>
        <p:txBody>
          <a:bodyPr>
            <a:normAutofit fontScale="92500" lnSpcReduction="20000"/>
          </a:bodyPr>
          <a:lstStyle/>
          <a:p>
            <a:pPr marL="0" indent="357188">
              <a:spcBef>
                <a:spcPts val="0"/>
              </a:spcBef>
              <a:buClr>
                <a:srgbClr val="0070C0"/>
              </a:buClr>
              <a:buFont typeface="Wingdings" pitchFamily="2" charset="2"/>
              <a:buChar char="q"/>
              <a:defRPr/>
            </a:pPr>
            <a:r>
              <a:rPr lang="fr-FR" sz="1600" b="1" cap="all" dirty="0" smtClean="0">
                <a:solidFill>
                  <a:srgbClr val="0070C0"/>
                </a:solidFill>
                <a:latin typeface="Trebuchet MS" pitchFamily="34" charset="0"/>
              </a:rPr>
              <a:t>Les textes </a:t>
            </a:r>
          </a:p>
          <a:p>
            <a:pPr marL="0" indent="361950">
              <a:spcBef>
                <a:spcPts val="0"/>
              </a:spcBef>
              <a:buClr>
                <a:srgbClr val="0070C0"/>
              </a:buClr>
              <a:buNone/>
              <a:defRPr/>
            </a:pPr>
            <a:r>
              <a:rPr lang="fr-FR" sz="2100" i="1" dirty="0" smtClean="0">
                <a:solidFill>
                  <a:srgbClr val="0070C0"/>
                </a:solidFill>
              </a:rPr>
              <a:t>Le </a:t>
            </a:r>
            <a:r>
              <a:rPr lang="fr-FR" sz="2100" i="1" dirty="0">
                <a:solidFill>
                  <a:srgbClr val="0070C0"/>
                </a:solidFill>
              </a:rPr>
              <a:t>remplissage de </a:t>
            </a:r>
            <a:r>
              <a:rPr lang="fr-FR" sz="2100" i="1" dirty="0" smtClean="0">
                <a:solidFill>
                  <a:srgbClr val="0070C0"/>
                </a:solidFill>
              </a:rPr>
              <a:t>l’observatoire est une obligation légale (L. 6323-1-13)</a:t>
            </a:r>
            <a:endParaRPr lang="fr-FR" sz="2100" i="1" dirty="0">
              <a:solidFill>
                <a:srgbClr val="0070C0"/>
              </a:solidFill>
            </a:endParaRPr>
          </a:p>
          <a:p>
            <a:pPr marL="0" indent="357188">
              <a:spcBef>
                <a:spcPts val="0"/>
              </a:spcBef>
              <a:buClr>
                <a:srgbClr val="0070C0"/>
              </a:buClr>
              <a:buFont typeface="Wingdings" pitchFamily="2" charset="2"/>
              <a:buChar char="q"/>
              <a:defRPr/>
            </a:pPr>
            <a:endParaRPr lang="fr-FR" sz="1600" b="1" cap="all" dirty="0" smtClean="0">
              <a:solidFill>
                <a:srgbClr val="0070C0"/>
              </a:solidFill>
              <a:latin typeface="Trebuchet MS" pitchFamily="34" charset="0"/>
            </a:endParaRPr>
          </a:p>
          <a:p>
            <a:pPr marL="0" indent="357188">
              <a:spcBef>
                <a:spcPts val="0"/>
              </a:spcBef>
              <a:buClr>
                <a:srgbClr val="0070C0"/>
              </a:buClr>
              <a:buFont typeface="Wingdings" pitchFamily="2" charset="2"/>
              <a:buChar char="q"/>
              <a:defRPr/>
            </a:pPr>
            <a:r>
              <a:rPr lang="fr-FR" sz="1600" b="1" cap="all" dirty="0" smtClean="0">
                <a:solidFill>
                  <a:srgbClr val="0070C0"/>
                </a:solidFill>
                <a:latin typeface="Trebuchet MS" pitchFamily="34" charset="0"/>
              </a:rPr>
              <a:t>ETAT DES </a:t>
            </a:r>
            <a:r>
              <a:rPr lang="fr-FR" sz="1600" b="1" cap="all" dirty="0">
                <a:solidFill>
                  <a:srgbClr val="0070C0"/>
                </a:solidFill>
                <a:latin typeface="Trebuchet MS" pitchFamily="34" charset="0"/>
              </a:rPr>
              <a:t>LIEUX DU REMPLISSAGE A </a:t>
            </a:r>
            <a:r>
              <a:rPr lang="fr-FR" sz="1600" b="1" cap="all" dirty="0" smtClean="0">
                <a:solidFill>
                  <a:srgbClr val="0070C0"/>
                </a:solidFill>
                <a:latin typeface="Trebuchet MS" pitchFamily="34" charset="0"/>
              </a:rPr>
              <a:t>L’ISSUE DE LA PREMIERE VAGUE</a:t>
            </a:r>
            <a:endParaRPr lang="fr-FR" sz="1600" b="1" cap="all" dirty="0">
              <a:solidFill>
                <a:srgbClr val="0070C0"/>
              </a:solidFill>
              <a:latin typeface="Trebuchet MS" pitchFamily="34" charset="0"/>
            </a:endParaRPr>
          </a:p>
          <a:p>
            <a:pPr marL="895350" lvl="2" indent="-447675" algn="just">
              <a:spcBef>
                <a:spcPts val="0"/>
              </a:spcBef>
              <a:buClr>
                <a:srgbClr val="4F81BD">
                  <a:lumMod val="75000"/>
                </a:srgbClr>
              </a:buClr>
              <a:buFont typeface="Wingdings" panose="05000000000000000000" pitchFamily="2" charset="2"/>
              <a:buChar char="Ø"/>
            </a:pPr>
            <a:r>
              <a:rPr lang="fr-FR" sz="2000" i="1" dirty="0" smtClean="0">
                <a:solidFill>
                  <a:srgbClr val="0070C0"/>
                </a:solidFill>
              </a:rPr>
              <a:t>À l’issue d’une 1</a:t>
            </a:r>
            <a:r>
              <a:rPr lang="fr-FR" sz="2000" i="1" baseline="30000" dirty="0" smtClean="0">
                <a:solidFill>
                  <a:srgbClr val="0070C0"/>
                </a:solidFill>
              </a:rPr>
              <a:t>ère</a:t>
            </a:r>
            <a:r>
              <a:rPr lang="fr-FR" sz="2000" i="1" dirty="0" smtClean="0">
                <a:solidFill>
                  <a:srgbClr val="0070C0"/>
                </a:solidFill>
              </a:rPr>
              <a:t> vague de remplissage, il restait </a:t>
            </a:r>
            <a:r>
              <a:rPr lang="fr-FR" sz="2000" b="1" i="1" dirty="0" smtClean="0">
                <a:solidFill>
                  <a:srgbClr val="0070C0"/>
                </a:solidFill>
              </a:rPr>
              <a:t>208 </a:t>
            </a:r>
            <a:r>
              <a:rPr lang="fr-FR" sz="2000" b="1" i="1" dirty="0" smtClean="0">
                <a:solidFill>
                  <a:srgbClr val="0070C0"/>
                </a:solidFill>
              </a:rPr>
              <a:t>centres </a:t>
            </a:r>
            <a:r>
              <a:rPr lang="fr-FR" sz="2000" b="1" i="1" dirty="0" smtClean="0">
                <a:solidFill>
                  <a:srgbClr val="0070C0"/>
                </a:solidFill>
              </a:rPr>
              <a:t>à devoir </a:t>
            </a:r>
            <a:r>
              <a:rPr lang="fr-FR" sz="2000" b="1" i="1" dirty="0" smtClean="0">
                <a:solidFill>
                  <a:srgbClr val="0070C0"/>
                </a:solidFill>
              </a:rPr>
              <a:t>remplir</a:t>
            </a:r>
            <a:r>
              <a:rPr lang="fr-FR" sz="2000" i="1" dirty="0" smtClean="0">
                <a:solidFill>
                  <a:srgbClr val="0070C0"/>
                </a:solidFill>
              </a:rPr>
              <a:t> l’observatoire</a:t>
            </a:r>
          </a:p>
          <a:p>
            <a:pPr marL="742950" lvl="2" indent="-285750">
              <a:spcBef>
                <a:spcPts val="0"/>
              </a:spcBef>
              <a:buClr>
                <a:srgbClr val="4F81BD">
                  <a:lumMod val="75000"/>
                </a:srgbClr>
              </a:buClr>
              <a:buFont typeface="Wingdings" panose="05000000000000000000" pitchFamily="2" charset="2"/>
              <a:buChar char="q"/>
            </a:pPr>
            <a:endParaRPr lang="fr-FR" sz="2000" dirty="0">
              <a:solidFill>
                <a:srgbClr val="0070C0"/>
              </a:solidFill>
            </a:endParaRPr>
          </a:p>
          <a:p>
            <a:pPr marL="0" lvl="2" indent="357188">
              <a:spcBef>
                <a:spcPts val="0"/>
              </a:spcBef>
              <a:buClr>
                <a:srgbClr val="0070C0"/>
              </a:buClr>
              <a:buFont typeface="Wingdings" pitchFamily="2" charset="2"/>
              <a:buChar char="q"/>
              <a:defRPr/>
            </a:pPr>
            <a:r>
              <a:rPr lang="fr-FR" sz="1600" b="1" cap="all" dirty="0">
                <a:solidFill>
                  <a:srgbClr val="0070C0"/>
                </a:solidFill>
                <a:latin typeface="Trebuchet MS" pitchFamily="34" charset="0"/>
              </a:rPr>
              <a:t>ETAT DES LIEUX DU </a:t>
            </a:r>
            <a:r>
              <a:rPr lang="fr-FR" sz="1600" b="1" cap="all" dirty="0" smtClean="0">
                <a:solidFill>
                  <a:srgbClr val="0070C0"/>
                </a:solidFill>
                <a:latin typeface="Trebuchet MS" pitchFamily="34" charset="0"/>
              </a:rPr>
              <a:t>REMPLISSAGE à l’issue de la seconde vague</a:t>
            </a:r>
          </a:p>
          <a:p>
            <a:pPr marL="914400" lvl="3" indent="-457200">
              <a:spcBef>
                <a:spcPts val="0"/>
              </a:spcBef>
              <a:buClr>
                <a:srgbClr val="4F81BD">
                  <a:lumMod val="75000"/>
                </a:srgbClr>
              </a:buClr>
              <a:buFont typeface="Wingdings" panose="05000000000000000000" pitchFamily="2" charset="2"/>
              <a:buChar char="Ø"/>
            </a:pPr>
            <a:r>
              <a:rPr lang="fr-FR" i="1" dirty="0" smtClean="0">
                <a:solidFill>
                  <a:srgbClr val="0070C0"/>
                </a:solidFill>
              </a:rPr>
              <a:t>Globalement les chiffres sont très bons : </a:t>
            </a:r>
            <a:r>
              <a:rPr lang="fr-FR" i="1" dirty="0" smtClean="0">
                <a:solidFill>
                  <a:srgbClr val="0070C0"/>
                </a:solidFill>
              </a:rPr>
              <a:t>1923 centres répondants </a:t>
            </a:r>
            <a:r>
              <a:rPr lang="fr-FR" i="1" dirty="0">
                <a:solidFill>
                  <a:srgbClr val="0070C0"/>
                </a:solidFill>
              </a:rPr>
              <a:t>sur 2039, soit 94,31% =&gt; 5,69 % non répondants </a:t>
            </a:r>
            <a:endParaRPr lang="fr-FR" i="1" dirty="0" smtClean="0">
              <a:solidFill>
                <a:srgbClr val="0070C0"/>
              </a:solidFill>
            </a:endParaRPr>
          </a:p>
          <a:p>
            <a:pPr marL="914400" lvl="3" indent="-457200">
              <a:spcBef>
                <a:spcPts val="0"/>
              </a:spcBef>
              <a:buClr>
                <a:srgbClr val="4F81BD">
                  <a:lumMod val="75000"/>
                </a:srgbClr>
              </a:buClr>
              <a:buFont typeface="Wingdings" panose="05000000000000000000" pitchFamily="2" charset="2"/>
              <a:buChar char="Ø"/>
            </a:pPr>
            <a:r>
              <a:rPr lang="fr-FR" i="1" dirty="0" smtClean="0">
                <a:solidFill>
                  <a:srgbClr val="0070C0"/>
                </a:solidFill>
              </a:rPr>
              <a:t>Analyse des non répondants de la </a:t>
            </a:r>
            <a:r>
              <a:rPr lang="fr-FR" i="1" dirty="0">
                <a:solidFill>
                  <a:srgbClr val="0070C0"/>
                </a:solidFill>
              </a:rPr>
              <a:t>seconde </a:t>
            </a:r>
            <a:r>
              <a:rPr lang="fr-FR" i="1" dirty="0" smtClean="0">
                <a:solidFill>
                  <a:srgbClr val="0070C0"/>
                </a:solidFill>
              </a:rPr>
              <a:t>vague : </a:t>
            </a:r>
            <a:endParaRPr lang="fr-FR" i="1" dirty="0">
              <a:solidFill>
                <a:srgbClr val="0070C0"/>
              </a:solidFill>
            </a:endParaRPr>
          </a:p>
          <a:p>
            <a:pPr marL="1371600" lvl="4" indent="-457200">
              <a:spcBef>
                <a:spcPts val="0"/>
              </a:spcBef>
              <a:buClr>
                <a:srgbClr val="4F81BD">
                  <a:lumMod val="75000"/>
                </a:srgbClr>
              </a:buClr>
              <a:buFont typeface="Wingdings" panose="05000000000000000000" pitchFamily="2" charset="2"/>
              <a:buChar char="ü"/>
            </a:pPr>
            <a:r>
              <a:rPr lang="fr-FR" i="1" dirty="0" smtClean="0">
                <a:solidFill>
                  <a:srgbClr val="0070C0"/>
                </a:solidFill>
              </a:rPr>
              <a:t>Leur nombre : 116 </a:t>
            </a:r>
            <a:r>
              <a:rPr lang="fr-FR" i="1" dirty="0" smtClean="0">
                <a:solidFill>
                  <a:srgbClr val="0070C0"/>
                </a:solidFill>
              </a:rPr>
              <a:t>non répondants, soit + de 55 %</a:t>
            </a:r>
          </a:p>
          <a:p>
            <a:pPr marL="1371600" lvl="4" indent="-457200">
              <a:spcBef>
                <a:spcPts val="0"/>
              </a:spcBef>
              <a:buClr>
                <a:srgbClr val="4F81BD">
                  <a:lumMod val="75000"/>
                </a:srgbClr>
              </a:buClr>
              <a:buFont typeface="Wingdings" panose="05000000000000000000" pitchFamily="2" charset="2"/>
              <a:buChar char="ü"/>
            </a:pPr>
            <a:r>
              <a:rPr lang="fr-FR" i="1" dirty="0" smtClean="0">
                <a:solidFill>
                  <a:srgbClr val="0070C0"/>
                </a:solidFill>
              </a:rPr>
              <a:t>Leur profil : </a:t>
            </a:r>
            <a:r>
              <a:rPr lang="fr-FR" i="1" dirty="0" smtClean="0">
                <a:solidFill>
                  <a:srgbClr val="0070C0"/>
                </a:solidFill>
              </a:rPr>
              <a:t>+ </a:t>
            </a:r>
            <a:r>
              <a:rPr lang="fr-FR" b="1" i="1" dirty="0" smtClean="0">
                <a:solidFill>
                  <a:srgbClr val="0070C0"/>
                </a:solidFill>
              </a:rPr>
              <a:t>62 % de </a:t>
            </a:r>
            <a:r>
              <a:rPr lang="fr-FR" b="1" i="1" dirty="0" err="1" smtClean="0">
                <a:solidFill>
                  <a:srgbClr val="0070C0"/>
                </a:solidFill>
              </a:rPr>
              <a:t>CdS</a:t>
            </a:r>
            <a:r>
              <a:rPr lang="fr-FR" b="1" i="1" dirty="0" smtClean="0">
                <a:solidFill>
                  <a:srgbClr val="0070C0"/>
                </a:solidFill>
              </a:rPr>
              <a:t> dentaires </a:t>
            </a:r>
            <a:r>
              <a:rPr lang="fr-FR" b="1" i="1" dirty="0" smtClean="0">
                <a:solidFill>
                  <a:srgbClr val="0070C0"/>
                </a:solidFill>
              </a:rPr>
              <a:t> </a:t>
            </a:r>
            <a:r>
              <a:rPr lang="fr-FR" i="1" dirty="0" smtClean="0">
                <a:solidFill>
                  <a:srgbClr val="0070C0"/>
                </a:solidFill>
              </a:rPr>
              <a:t>« France entière » (+ </a:t>
            </a:r>
            <a:r>
              <a:rPr lang="fr-FR" i="1" dirty="0" smtClean="0">
                <a:solidFill>
                  <a:srgbClr val="0070C0"/>
                </a:solidFill>
              </a:rPr>
              <a:t>de </a:t>
            </a:r>
            <a:r>
              <a:rPr lang="fr-FR" b="1" i="1" dirty="0" smtClean="0">
                <a:solidFill>
                  <a:srgbClr val="0070C0"/>
                </a:solidFill>
              </a:rPr>
              <a:t>76 % en </a:t>
            </a:r>
            <a:r>
              <a:rPr lang="fr-FR" b="1" i="1" dirty="0" err="1" smtClean="0">
                <a:solidFill>
                  <a:srgbClr val="0070C0"/>
                </a:solidFill>
              </a:rPr>
              <a:t>Idf</a:t>
            </a:r>
            <a:r>
              <a:rPr lang="fr-FR" i="1" dirty="0" smtClean="0">
                <a:solidFill>
                  <a:srgbClr val="0070C0"/>
                </a:solidFill>
              </a:rPr>
              <a:t>) </a:t>
            </a:r>
            <a:r>
              <a:rPr lang="fr-FR" i="1" dirty="0" smtClean="0">
                <a:solidFill>
                  <a:srgbClr val="0070C0"/>
                </a:solidFill>
              </a:rPr>
              <a:t>/ 8,6  % de </a:t>
            </a:r>
            <a:r>
              <a:rPr lang="fr-FR" i="1" dirty="0" err="1" smtClean="0">
                <a:solidFill>
                  <a:srgbClr val="0070C0"/>
                </a:solidFill>
              </a:rPr>
              <a:t>CdS</a:t>
            </a:r>
            <a:r>
              <a:rPr lang="fr-FR" i="1" dirty="0" smtClean="0">
                <a:solidFill>
                  <a:srgbClr val="0070C0"/>
                </a:solidFill>
              </a:rPr>
              <a:t> infirmiers</a:t>
            </a:r>
            <a:r>
              <a:rPr lang="fr-FR" i="1" dirty="0" smtClean="0">
                <a:solidFill>
                  <a:srgbClr val="0070C0"/>
                </a:solidFill>
              </a:rPr>
              <a:t>…</a:t>
            </a:r>
          </a:p>
          <a:p>
            <a:pPr marL="1371600" lvl="4" indent="-457200">
              <a:spcBef>
                <a:spcPts val="0"/>
              </a:spcBef>
              <a:buClr>
                <a:srgbClr val="4F81BD">
                  <a:lumMod val="75000"/>
                </a:srgbClr>
              </a:buClr>
              <a:buFont typeface="Wingdings" panose="05000000000000000000" pitchFamily="2" charset="2"/>
              <a:buChar char="ü"/>
            </a:pPr>
            <a:endParaRPr lang="fr-FR" i="1" dirty="0">
              <a:solidFill>
                <a:srgbClr val="0070C0"/>
              </a:solidFill>
            </a:endParaRPr>
          </a:p>
          <a:p>
            <a:pPr marL="361950" lvl="4" indent="-361950">
              <a:spcBef>
                <a:spcPts val="0"/>
              </a:spcBef>
              <a:buClr>
                <a:srgbClr val="4F81BD">
                  <a:lumMod val="75000"/>
                </a:srgbClr>
              </a:buClr>
              <a:buFont typeface="Wingdings" panose="05000000000000000000" pitchFamily="2" charset="2"/>
              <a:buChar char="q"/>
            </a:pPr>
            <a:r>
              <a:rPr lang="fr-FR" sz="1600" b="1" cap="all" dirty="0">
                <a:solidFill>
                  <a:srgbClr val="0070C0"/>
                </a:solidFill>
                <a:latin typeface="Trebuchet MS" pitchFamily="34" charset="0"/>
              </a:rPr>
              <a:t>Pourquoi une telle proportion de centres </a:t>
            </a:r>
            <a:r>
              <a:rPr lang="fr-FR" sz="1600" b="1" cap="all" dirty="0" smtClean="0">
                <a:solidFill>
                  <a:srgbClr val="0070C0"/>
                </a:solidFill>
                <a:latin typeface="Trebuchet MS" pitchFamily="34" charset="0"/>
              </a:rPr>
              <a:t>dentaires ?</a:t>
            </a:r>
            <a:endParaRPr lang="fr-FR" sz="1600" b="1" cap="all" dirty="0">
              <a:solidFill>
                <a:srgbClr val="0070C0"/>
              </a:solidFill>
              <a:latin typeface="Trebuchet MS" pitchFamily="34" charset="0"/>
            </a:endParaRPr>
          </a:p>
          <a:p>
            <a:pPr marL="361950" lvl="2" indent="0" algn="just">
              <a:spcBef>
                <a:spcPts val="0"/>
              </a:spcBef>
              <a:buClr>
                <a:srgbClr val="4F81BD">
                  <a:lumMod val="75000"/>
                </a:srgbClr>
              </a:buClr>
              <a:buNone/>
            </a:pPr>
            <a:r>
              <a:rPr lang="fr-FR" sz="2100" i="1" dirty="0" smtClean="0">
                <a:solidFill>
                  <a:srgbClr val="0070C0"/>
                </a:solidFill>
              </a:rPr>
              <a:t>La loi oblige les centres à réaliser, </a:t>
            </a:r>
            <a:r>
              <a:rPr lang="fr-FR" sz="2100" i="1" dirty="0">
                <a:solidFill>
                  <a:srgbClr val="0070C0"/>
                </a:solidFill>
              </a:rPr>
              <a:t>à titre principal, des prestations remboursables par l'assurance </a:t>
            </a:r>
            <a:r>
              <a:rPr lang="fr-FR" sz="2100" i="1" dirty="0" smtClean="0">
                <a:solidFill>
                  <a:srgbClr val="0070C0"/>
                </a:solidFill>
              </a:rPr>
              <a:t>maladie et l’observatoire demande que soient déclarées les recettes et les dépenses des centres =&gt; un centre réalisant majoritairement des actes d’implantologie devient assez facilement repérable. Les centres dentaires associatifs ne souhaitent peut-être pas donner l’occasion d’un tel constat en remplissant l’observatoire</a:t>
            </a:r>
            <a:endParaRPr lang="fr-FR" sz="2100" i="1" dirty="0">
              <a:solidFill>
                <a:srgbClr val="0070C0"/>
              </a:solidFill>
            </a:endParaRPr>
          </a:p>
          <a:p>
            <a:pPr marL="361950" lvl="2" indent="0">
              <a:spcBef>
                <a:spcPts val="0"/>
              </a:spcBef>
              <a:buClr>
                <a:srgbClr val="4F81BD">
                  <a:lumMod val="75000"/>
                </a:srgbClr>
              </a:buClr>
              <a:buNone/>
            </a:pPr>
            <a:endParaRPr lang="fr-FR" sz="2100" i="1" dirty="0">
              <a:solidFill>
                <a:srgbClr val="0070C0"/>
              </a:solidFill>
            </a:endParaRPr>
          </a:p>
          <a:p>
            <a:pPr marL="904875" lvl="2" indent="-457200">
              <a:spcBef>
                <a:spcPts val="0"/>
              </a:spcBef>
              <a:buClr>
                <a:srgbClr val="4F81BD">
                  <a:lumMod val="75000"/>
                </a:srgbClr>
              </a:buClr>
              <a:buFont typeface="Wingdings" panose="05000000000000000000" pitchFamily="2" charset="2"/>
              <a:buChar char="Ø"/>
            </a:pPr>
            <a:endParaRPr lang="fr-FR" sz="2000" i="1" dirty="0" smtClean="0">
              <a:solidFill>
                <a:srgbClr val="006699"/>
              </a:solidFill>
            </a:endParaRPr>
          </a:p>
          <a:p>
            <a:pPr marL="904875" lvl="2" indent="-457200">
              <a:spcBef>
                <a:spcPts val="0"/>
              </a:spcBef>
              <a:buClr>
                <a:srgbClr val="4F81BD">
                  <a:lumMod val="75000"/>
                </a:srgbClr>
              </a:buClr>
              <a:buFont typeface="Wingdings" panose="05000000000000000000" pitchFamily="2" charset="2"/>
              <a:buChar char="Ø"/>
            </a:pPr>
            <a:endParaRPr lang="fr-FR" sz="3500" i="1" dirty="0">
              <a:solidFill>
                <a:srgbClr val="006699"/>
              </a:solidFill>
            </a:endParaRPr>
          </a:p>
          <a:p>
            <a:pPr marL="904875" lvl="2" indent="-457200">
              <a:spcBef>
                <a:spcPts val="0"/>
              </a:spcBef>
              <a:buClr>
                <a:srgbClr val="4F81BD">
                  <a:lumMod val="75000"/>
                </a:srgbClr>
              </a:buClr>
              <a:buFont typeface="Wingdings" panose="05000000000000000000" pitchFamily="2" charset="2"/>
              <a:buChar char="Ø"/>
            </a:pPr>
            <a:endParaRPr lang="fr-FR" sz="3500" i="1" dirty="0">
              <a:solidFill>
                <a:srgbClr val="006699"/>
              </a:solidFill>
            </a:endParaRPr>
          </a:p>
        </p:txBody>
      </p:sp>
      <p:sp>
        <p:nvSpPr>
          <p:cNvPr id="17" name="Rectangle 16"/>
          <p:cNvSpPr/>
          <p:nvPr/>
        </p:nvSpPr>
        <p:spPr>
          <a:xfrm>
            <a:off x="384798" y="153463"/>
            <a:ext cx="4691258" cy="859987"/>
          </a:xfrm>
          <a:prstGeom prst="rect">
            <a:avLst/>
          </a:prstGeom>
          <a:solidFill>
            <a:srgbClr val="006699"/>
          </a:solidFill>
          <a:ln>
            <a:noFill/>
          </a:ln>
        </p:spPr>
        <p:style>
          <a:lnRef idx="2">
            <a:schemeClr val="dk1"/>
          </a:lnRef>
          <a:fillRef idx="1">
            <a:schemeClr val="lt1"/>
          </a:fillRef>
          <a:effectRef idx="0">
            <a:schemeClr val="dk1"/>
          </a:effectRef>
          <a:fontRef idx="minor">
            <a:schemeClr val="dk1"/>
          </a:fontRef>
        </p:style>
        <p:txBody>
          <a:bodyPr lIns="80147" tIns="40074" rIns="80147" bIns="40074" rtlCol="0" anchor="ctr"/>
          <a:lstStyle/>
          <a:p>
            <a:pPr algn="ctr">
              <a:defRPr/>
            </a:pPr>
            <a:r>
              <a:rPr lang="fr-FR" sz="2100" b="1" dirty="0" smtClean="0">
                <a:solidFill>
                  <a:schemeClr val="bg1"/>
                </a:solidFill>
              </a:rPr>
              <a:t>Les centres dentaires </a:t>
            </a:r>
          </a:p>
          <a:p>
            <a:pPr algn="ctr">
              <a:defRPr/>
            </a:pPr>
            <a:r>
              <a:rPr lang="fr-FR" sz="2100" b="1" dirty="0" smtClean="0">
                <a:solidFill>
                  <a:schemeClr val="bg1"/>
                </a:solidFill>
              </a:rPr>
              <a:t>et l’observatoire des centres de santé (1)</a:t>
            </a:r>
            <a:endParaRPr lang="fr-FR" sz="2100" b="1" dirty="0" smtClean="0">
              <a:solidFill>
                <a:schemeClr val="bg1"/>
              </a:solidFill>
            </a:endParaRPr>
          </a:p>
        </p:txBody>
      </p:sp>
      <p:pic>
        <p:nvPicPr>
          <p:cNvPr id="18" name="Imag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0264" y="163468"/>
            <a:ext cx="2168077" cy="1110281"/>
          </a:xfrm>
          <a:prstGeom prst="rect">
            <a:avLst/>
          </a:prstGeom>
        </p:spPr>
      </p:pic>
    </p:spTree>
    <p:extLst>
      <p:ext uri="{BB962C8B-B14F-4D97-AF65-F5344CB8AC3E}">
        <p14:creationId xmlns:p14="http://schemas.microsoft.com/office/powerpoint/2010/main" val="223450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38596"/>
            <a:ext cx="8671976" cy="5674780"/>
          </a:xfrm>
          <a:ln w="28575">
            <a:solidFill>
              <a:schemeClr val="accent1"/>
            </a:solidFill>
            <a:prstDash val="sysDash"/>
          </a:ln>
        </p:spPr>
        <p:txBody>
          <a:bodyPr>
            <a:normAutofit/>
          </a:bodyPr>
          <a:lstStyle/>
          <a:p>
            <a:pPr marL="0" lvl="0" indent="357188">
              <a:spcBef>
                <a:spcPts val="0"/>
              </a:spcBef>
              <a:buClr>
                <a:srgbClr val="0070C0"/>
              </a:buClr>
              <a:buFont typeface="Wingdings" pitchFamily="2" charset="2"/>
              <a:buChar char="q"/>
              <a:defRPr/>
            </a:pPr>
            <a:r>
              <a:rPr lang="fr-FR" sz="1200" b="1" cap="all" dirty="0">
                <a:solidFill>
                  <a:srgbClr val="0070C0"/>
                </a:solidFill>
                <a:latin typeface="Trebuchet MS" pitchFamily="34" charset="0"/>
              </a:rPr>
              <a:t>Que PEUT-ON FAIRE ?</a:t>
            </a:r>
            <a:endParaRPr lang="fr-FR" sz="1200" b="1" cap="all" dirty="0">
              <a:solidFill>
                <a:srgbClr val="0070C0"/>
              </a:solidFill>
              <a:latin typeface="Trebuchet MS" pitchFamily="34" charset="0"/>
            </a:endParaRPr>
          </a:p>
          <a:p>
            <a:pPr marL="904875" lvl="2" indent="-457200">
              <a:spcBef>
                <a:spcPts val="0"/>
              </a:spcBef>
              <a:buClr>
                <a:srgbClr val="4F81BD">
                  <a:lumMod val="75000"/>
                </a:srgbClr>
              </a:buClr>
              <a:buFont typeface="Wingdings" panose="05000000000000000000" pitchFamily="2" charset="2"/>
              <a:buChar char="Ø"/>
            </a:pPr>
            <a:r>
              <a:rPr lang="fr-FR" sz="1600" dirty="0">
                <a:solidFill>
                  <a:srgbClr val="0070C0"/>
                </a:solidFill>
              </a:rPr>
              <a:t> </a:t>
            </a:r>
            <a:r>
              <a:rPr lang="fr-FR" sz="1600" i="1" dirty="0">
                <a:solidFill>
                  <a:srgbClr val="0070C0"/>
                </a:solidFill>
              </a:rPr>
              <a:t>Un double enjeu : </a:t>
            </a:r>
          </a:p>
          <a:p>
            <a:pPr marL="1362075" lvl="3" indent="-457200">
              <a:spcBef>
                <a:spcPts val="0"/>
              </a:spcBef>
              <a:buClr>
                <a:srgbClr val="4F81BD">
                  <a:lumMod val="75000"/>
                </a:srgbClr>
              </a:buClr>
              <a:buFont typeface="Wingdings" panose="05000000000000000000" pitchFamily="2" charset="2"/>
              <a:buChar char="ü"/>
            </a:pPr>
            <a:r>
              <a:rPr lang="fr-FR" sz="1400" i="1" dirty="0">
                <a:solidFill>
                  <a:srgbClr val="0070C0"/>
                </a:solidFill>
              </a:rPr>
              <a:t>prise de conscience par les </a:t>
            </a:r>
            <a:r>
              <a:rPr lang="fr-FR" sz="1400" i="1" dirty="0" err="1">
                <a:solidFill>
                  <a:srgbClr val="0070C0"/>
                </a:solidFill>
              </a:rPr>
              <a:t>CdS</a:t>
            </a:r>
            <a:r>
              <a:rPr lang="fr-FR" sz="1400" i="1" dirty="0">
                <a:solidFill>
                  <a:srgbClr val="0070C0"/>
                </a:solidFill>
              </a:rPr>
              <a:t> non répondants du caractère obligatoire de l’exercice</a:t>
            </a:r>
          </a:p>
          <a:p>
            <a:pPr marL="1362075" lvl="3" indent="-457200">
              <a:spcBef>
                <a:spcPts val="0"/>
              </a:spcBef>
              <a:buClr>
                <a:srgbClr val="4F81BD">
                  <a:lumMod val="75000"/>
                </a:srgbClr>
              </a:buClr>
              <a:buFont typeface="Wingdings" panose="05000000000000000000" pitchFamily="2" charset="2"/>
              <a:buChar char="ü"/>
            </a:pPr>
            <a:r>
              <a:rPr lang="fr-FR" sz="1400" i="1" dirty="0">
                <a:solidFill>
                  <a:srgbClr val="0070C0"/>
                </a:solidFill>
              </a:rPr>
              <a:t>Éviter un phénomène de contagion</a:t>
            </a:r>
          </a:p>
          <a:p>
            <a:pPr marL="904875" lvl="2" indent="-457200" algn="just">
              <a:spcBef>
                <a:spcPts val="0"/>
              </a:spcBef>
              <a:buClr>
                <a:srgbClr val="4F81BD">
                  <a:lumMod val="75000"/>
                </a:srgbClr>
              </a:buClr>
              <a:buFont typeface="Wingdings" panose="05000000000000000000" pitchFamily="2" charset="2"/>
              <a:buChar char="Ø"/>
            </a:pPr>
            <a:r>
              <a:rPr lang="fr-FR" sz="1600" i="1" dirty="0">
                <a:solidFill>
                  <a:srgbClr val="0070C0"/>
                </a:solidFill>
              </a:rPr>
              <a:t>Les textes : l’article L. </a:t>
            </a:r>
            <a:r>
              <a:rPr lang="fr-FR" sz="1600" i="1" dirty="0">
                <a:solidFill>
                  <a:srgbClr val="0070C0"/>
                </a:solidFill>
              </a:rPr>
              <a:t>6323-1-12 indique que, en cas de constat du non respect de la législation, le DGARS enclenche la procédure pouvant aboutir à la suspension d’activité ou à la </a:t>
            </a:r>
            <a:r>
              <a:rPr lang="fr-FR" sz="1600" i="1" dirty="0" smtClean="0">
                <a:solidFill>
                  <a:srgbClr val="0070C0"/>
                </a:solidFill>
              </a:rPr>
              <a:t>fermeture</a:t>
            </a:r>
          </a:p>
          <a:p>
            <a:pPr marL="904875" lvl="2" indent="-457200" algn="just">
              <a:spcBef>
                <a:spcPts val="0"/>
              </a:spcBef>
              <a:buClr>
                <a:srgbClr val="4F81BD">
                  <a:lumMod val="75000"/>
                </a:srgbClr>
              </a:buClr>
              <a:buFont typeface="Wingdings" panose="05000000000000000000" pitchFamily="2" charset="2"/>
              <a:buChar char="Ø"/>
            </a:pPr>
            <a:endParaRPr lang="fr-FR" sz="1600" i="1" dirty="0">
              <a:solidFill>
                <a:srgbClr val="0070C0"/>
              </a:solidFill>
            </a:endParaRPr>
          </a:p>
          <a:p>
            <a:pPr marL="0" lvl="0" indent="0">
              <a:spcBef>
                <a:spcPts val="0"/>
              </a:spcBef>
              <a:buNone/>
            </a:pPr>
            <a:endParaRPr lang="fr-FR" sz="1300" dirty="0">
              <a:solidFill>
                <a:srgbClr val="0070C0"/>
              </a:solidFill>
            </a:endParaRPr>
          </a:p>
          <a:p>
            <a:pPr marL="0" lvl="1" indent="357188" algn="just">
              <a:spcBef>
                <a:spcPts val="0"/>
              </a:spcBef>
              <a:buClr>
                <a:srgbClr val="0070C0"/>
              </a:buClr>
              <a:buFont typeface="Wingdings" pitchFamily="2" charset="2"/>
              <a:buChar char="q"/>
              <a:tabLst>
                <a:tab pos="4667250" algn="l"/>
              </a:tabLst>
              <a:defRPr/>
            </a:pPr>
            <a:endParaRPr lang="fr-FR" sz="1800" i="1" dirty="0">
              <a:solidFill>
                <a:srgbClr val="0070C0"/>
              </a:solidFill>
            </a:endParaRPr>
          </a:p>
        </p:txBody>
      </p:sp>
      <p:sp>
        <p:nvSpPr>
          <p:cNvPr id="17" name="Rectangle 16"/>
          <p:cNvSpPr/>
          <p:nvPr/>
        </p:nvSpPr>
        <p:spPr>
          <a:xfrm>
            <a:off x="384798" y="153463"/>
            <a:ext cx="4763266" cy="859987"/>
          </a:xfrm>
          <a:prstGeom prst="rect">
            <a:avLst/>
          </a:prstGeom>
          <a:solidFill>
            <a:srgbClr val="006699"/>
          </a:solidFill>
          <a:ln>
            <a:noFill/>
          </a:ln>
        </p:spPr>
        <p:style>
          <a:lnRef idx="2">
            <a:schemeClr val="dk1"/>
          </a:lnRef>
          <a:fillRef idx="1">
            <a:schemeClr val="lt1"/>
          </a:fillRef>
          <a:effectRef idx="0">
            <a:schemeClr val="dk1"/>
          </a:effectRef>
          <a:fontRef idx="minor">
            <a:schemeClr val="dk1"/>
          </a:fontRef>
        </p:style>
        <p:txBody>
          <a:bodyPr lIns="80147" tIns="40074" rIns="80147" bIns="40074" rtlCol="0" anchor="ctr"/>
          <a:lstStyle/>
          <a:p>
            <a:pPr algn="ctr">
              <a:defRPr/>
            </a:pPr>
            <a:r>
              <a:rPr lang="fr-FR" sz="2100" b="1" dirty="0">
                <a:solidFill>
                  <a:schemeClr val="bg1"/>
                </a:solidFill>
              </a:rPr>
              <a:t>Les centres dentaires </a:t>
            </a:r>
          </a:p>
          <a:p>
            <a:pPr algn="ctr">
              <a:defRPr/>
            </a:pPr>
            <a:r>
              <a:rPr lang="fr-FR" sz="2100" b="1" dirty="0">
                <a:solidFill>
                  <a:schemeClr val="bg1"/>
                </a:solidFill>
              </a:rPr>
              <a:t>et l’observatoire des centres de santé </a:t>
            </a:r>
            <a:r>
              <a:rPr lang="fr-FR" sz="2100" b="1" dirty="0" smtClean="0">
                <a:solidFill>
                  <a:schemeClr val="bg1"/>
                </a:solidFill>
              </a:rPr>
              <a:t>(2)</a:t>
            </a:r>
            <a:endParaRPr lang="fr-FR" sz="2100" b="1" dirty="0">
              <a:solidFill>
                <a:schemeClr val="bg1"/>
              </a:solidFill>
            </a:endParaRPr>
          </a:p>
        </p:txBody>
      </p:sp>
      <p:pic>
        <p:nvPicPr>
          <p:cNvPr id="18" name="Imag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419" y="28315"/>
            <a:ext cx="2168077" cy="1110281"/>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852936"/>
            <a:ext cx="5386895"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717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106E6B442BF643B751AF735B9623DF" ma:contentTypeVersion="1" ma:contentTypeDescription="Crée un document." ma:contentTypeScope="" ma:versionID="b866a2d88abdb9aeb3ebd3238878abb7">
  <xsd:schema xmlns:xsd="http://www.w3.org/2001/XMLSchema" xmlns:xs="http://www.w3.org/2001/XMLSchema" xmlns:p="http://schemas.microsoft.com/office/2006/metadata/properties" xmlns:ns1="http://schemas.microsoft.com/sharepoint/v3" xmlns:ns2="7b4e5cf4-0fc5-48ee-950b-8270790171f4" xmlns:ns3="7f020e4e-05e3-4854-bed3-e96f0ff1d633" targetNamespace="http://schemas.microsoft.com/office/2006/metadata/properties" ma:root="true" ma:fieldsID="3ffbec32b648b209ce331a6b4b87e67d" ns1:_="" ns2:_="" ns3:_="">
    <xsd:import namespace="http://schemas.microsoft.com/sharepoint/v3"/>
    <xsd:import namespace="7b4e5cf4-0fc5-48ee-950b-8270790171f4"/>
    <xsd:import namespace="7f020e4e-05e3-4854-bed3-e96f0ff1d633"/>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020e4e-05e3-4854-bed3-e96f0ff1d633"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PACo_NiveauDeConfidentialiteTaxHTField0 xmlns="7f020e4e-05e3-4854-bed3-e96f0ff1d633">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CXYRD2YVEM74-469-42</_dlc_DocId>
    <TaxCatchAll xmlns="7b4e5cf4-0fc5-48ee-950b-8270790171f4">
      <Value>1</Value>
    </TaxCatchAll>
    <_dlc_DocIdUrl xmlns="7b4e5cf4-0fc5-48ee-950b-8270790171f4">
      <Url>https://paco.intranet.social.gouv.fr/sante/dgos/boite_outils/_layouts/15/DocIdRedir.aspx?ID=CXYRD2YVEM74-469-42</Url>
      <Description>CXYRD2YVEM74-469-42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E79B51-4113-4915-9AEC-429ADBA041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7f020e4e-05e3-4854-bed3-e96f0ff1d6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C10CB2-A864-41F0-AD55-5AA75B6F706E}">
  <ds:schemaRefs>
    <ds:schemaRef ds:uri="http://schemas.microsoft.com/sharepoint/events"/>
  </ds:schemaRefs>
</ds:datastoreItem>
</file>

<file path=customXml/itemProps3.xml><?xml version="1.0" encoding="utf-8"?>
<ds:datastoreItem xmlns:ds="http://schemas.openxmlformats.org/officeDocument/2006/customXml" ds:itemID="{4AF4ED28-F051-4641-A6B8-0ABCBE801CD6}">
  <ds:schemaRefs>
    <ds:schemaRef ds:uri="http://purl.org/dc/terms/"/>
    <ds:schemaRef ds:uri="http://schemas.microsoft.com/office/2006/documentManagement/types"/>
    <ds:schemaRef ds:uri="http://www.w3.org/XML/1998/namespace"/>
    <ds:schemaRef ds:uri="http://schemas.microsoft.com/office/infopath/2007/PartnerControls"/>
    <ds:schemaRef ds:uri="http://purl.org/dc/dcmitype/"/>
    <ds:schemaRef ds:uri="http://purl.org/dc/elements/1.1/"/>
    <ds:schemaRef ds:uri="http://schemas.microsoft.com/office/2006/metadata/properties"/>
    <ds:schemaRef ds:uri="7b4e5cf4-0fc5-48ee-950b-8270790171f4"/>
    <ds:schemaRef ds:uri="http://schemas.openxmlformats.org/package/2006/metadata/core-properties"/>
    <ds:schemaRef ds:uri="7f020e4e-05e3-4854-bed3-e96f0ff1d633"/>
    <ds:schemaRef ds:uri="http://schemas.microsoft.com/sharepoint/v3"/>
  </ds:schemaRefs>
</ds:datastoreItem>
</file>

<file path=customXml/itemProps4.xml><?xml version="1.0" encoding="utf-8"?>
<ds:datastoreItem xmlns:ds="http://schemas.openxmlformats.org/officeDocument/2006/customXml" ds:itemID="{93CB02CF-9B9E-411B-B64B-0243AFC6A7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14369</TotalTime>
  <Words>133</Words>
  <Application>Microsoft Office PowerPoint</Application>
  <PresentationFormat>Affichage à l'écran (4:3)</PresentationFormat>
  <Paragraphs>26</Paragraphs>
  <Slides>2</Slides>
  <Notes>0</Notes>
  <HiddenSlides>0</HiddenSlides>
  <MMClips>0</MMClips>
  <ScaleCrop>false</ScaleCrop>
  <HeadingPairs>
    <vt:vector size="4" baseType="variant">
      <vt:variant>
        <vt:lpstr>Thème</vt:lpstr>
      </vt:variant>
      <vt:variant>
        <vt:i4>1</vt:i4>
      </vt:variant>
      <vt:variant>
        <vt:lpstr>Titres des diapositives</vt:lpstr>
      </vt:variant>
      <vt:variant>
        <vt:i4>2</vt:i4>
      </vt:variant>
    </vt:vector>
  </HeadingPairs>
  <TitlesOfParts>
    <vt:vector size="3" baseType="lpstr">
      <vt:lpstr>Thème Office</vt:lpstr>
      <vt:lpstr>Présentation PowerPoint</vt:lpstr>
      <vt:lpstr>Présentation PowerPoint</vt:lpstr>
    </vt:vector>
  </TitlesOfParts>
  <Company>MSS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c:creator>
  <cp:lastModifiedBy>isabelle.manzi</cp:lastModifiedBy>
  <cp:revision>553</cp:revision>
  <cp:lastPrinted>2019-10-02T17:09:58Z</cp:lastPrinted>
  <dcterms:created xsi:type="dcterms:W3CDTF">2016-05-03T09:56:37Z</dcterms:created>
  <dcterms:modified xsi:type="dcterms:W3CDTF">2019-11-04T16:46:41Z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Co_NiveauDeConfidentialite">
    <vt:lpwstr>1;#Public|43a73bf0-6fa9-439e-9f01-0c858cc75030</vt:lpwstr>
  </property>
  <property fmtid="{D5CDD505-2E9C-101B-9397-08002B2CF9AE}" pid="3" name="ContentTypeId">
    <vt:lpwstr>0x010100B3106E6B442BF643B751AF735B9623DF</vt:lpwstr>
  </property>
  <property fmtid="{D5CDD505-2E9C-101B-9397-08002B2CF9AE}" pid="4" name="_dlc_DocIdItemGuid">
    <vt:lpwstr>9a41850a-818b-4d2d-9ea7-21905fe914d8</vt:lpwstr>
  </property>
</Properties>
</file>