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1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71" r:id="rId2"/>
    <p:sldId id="300" r:id="rId3"/>
    <p:sldId id="260" r:id="rId4"/>
    <p:sldId id="266" r:id="rId5"/>
    <p:sldId id="280" r:id="rId6"/>
    <p:sldId id="282" r:id="rId7"/>
    <p:sldId id="286" r:id="rId8"/>
    <p:sldId id="307" r:id="rId9"/>
    <p:sldId id="289" r:id="rId10"/>
    <p:sldId id="292" r:id="rId11"/>
    <p:sldId id="295" r:id="rId12"/>
    <p:sldId id="296" r:id="rId13"/>
    <p:sldId id="298" r:id="rId14"/>
    <p:sldId id="299" r:id="rId15"/>
    <p:sldId id="303" r:id="rId16"/>
    <p:sldId id="304" r:id="rId17"/>
    <p:sldId id="313" r:id="rId18"/>
    <p:sldId id="302" r:id="rId19"/>
    <p:sldId id="305" r:id="rId20"/>
    <p:sldId id="311" r:id="rId21"/>
    <p:sldId id="309" r:id="rId22"/>
    <p:sldId id="310" r:id="rId23"/>
    <p:sldId id="312" r:id="rId24"/>
    <p:sldId id="301" r:id="rId25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5" d="100"/>
          <a:sy n="115" d="100"/>
        </p:scale>
        <p:origin x="-888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200" d="100"/>
          <a:sy n="200" d="100"/>
        </p:scale>
        <p:origin x="-714" y="3042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5C2719-C338-40A4-99F5-C0E4B271B2A6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C4466DD-EEA0-4248-979B-D908AAD6C43C}">
      <dgm:prSet/>
      <dgm:spPr/>
      <dgm:t>
        <a:bodyPr/>
        <a:lstStyle/>
        <a:p>
          <a:pPr rtl="0"/>
          <a:r>
            <a:rPr lang="fr-FR" dirty="0" smtClean="0"/>
            <a:t>1</a:t>
          </a:r>
          <a:endParaRPr lang="fr-FR" dirty="0"/>
        </a:p>
      </dgm:t>
    </dgm:pt>
    <dgm:pt modelId="{E1A4F382-FFE4-4B3E-BF07-CD515C04E86B}" type="parTrans" cxnId="{5AB825D1-3B8B-453F-BA9D-143929758B30}">
      <dgm:prSet/>
      <dgm:spPr/>
      <dgm:t>
        <a:bodyPr/>
        <a:lstStyle/>
        <a:p>
          <a:endParaRPr lang="fr-FR"/>
        </a:p>
      </dgm:t>
    </dgm:pt>
    <dgm:pt modelId="{C672E4F1-001D-4892-B2D1-D71CC4A12AA4}" type="sibTrans" cxnId="{5AB825D1-3B8B-453F-BA9D-143929758B30}">
      <dgm:prSet/>
      <dgm:spPr/>
      <dgm:t>
        <a:bodyPr/>
        <a:lstStyle/>
        <a:p>
          <a:endParaRPr lang="fr-FR"/>
        </a:p>
      </dgm:t>
    </dgm:pt>
    <dgm:pt modelId="{83F7DBF9-CA23-4C0A-8C7A-C7B010CF7FD7}">
      <dgm:prSet/>
      <dgm:spPr/>
      <dgm:t>
        <a:bodyPr/>
        <a:lstStyle/>
        <a:p>
          <a:pPr rtl="0"/>
          <a:r>
            <a:rPr lang="fr-FR" dirty="0" smtClean="0"/>
            <a:t>2</a:t>
          </a:r>
          <a:endParaRPr lang="fr-FR" dirty="0"/>
        </a:p>
      </dgm:t>
    </dgm:pt>
    <dgm:pt modelId="{A66D0A20-CA40-44C7-AF0D-4838BFDA2F0C}" type="parTrans" cxnId="{4E89D3AF-1FE3-4256-BA11-7A6D38939A29}">
      <dgm:prSet/>
      <dgm:spPr/>
      <dgm:t>
        <a:bodyPr/>
        <a:lstStyle/>
        <a:p>
          <a:endParaRPr lang="fr-FR"/>
        </a:p>
      </dgm:t>
    </dgm:pt>
    <dgm:pt modelId="{0DA0816A-31E4-458E-B6F3-37A26D569A99}" type="sibTrans" cxnId="{4E89D3AF-1FE3-4256-BA11-7A6D38939A29}">
      <dgm:prSet/>
      <dgm:spPr/>
      <dgm:t>
        <a:bodyPr/>
        <a:lstStyle/>
        <a:p>
          <a:endParaRPr lang="fr-FR"/>
        </a:p>
      </dgm:t>
    </dgm:pt>
    <dgm:pt modelId="{CBFD6FA9-D42E-40EF-97E9-8BF959BA29A8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 smtClean="0"/>
            <a:t>Réalisez-vous systématiquement une friction avec un produit hydro-alcoolique avant et après chaque soin/examen ?</a:t>
          </a:r>
        </a:p>
        <a:p>
          <a:pPr marL="285750" indent="0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r-FR" dirty="0"/>
        </a:p>
      </dgm:t>
    </dgm:pt>
    <dgm:pt modelId="{2D569117-C787-464E-B764-2E68EF0384ED}" type="parTrans" cxnId="{5110BD8B-1A4F-4D35-8556-CF23E962F1D2}">
      <dgm:prSet/>
      <dgm:spPr/>
      <dgm:t>
        <a:bodyPr/>
        <a:lstStyle/>
        <a:p>
          <a:endParaRPr lang="fr-FR"/>
        </a:p>
      </dgm:t>
    </dgm:pt>
    <dgm:pt modelId="{D8148DFB-1529-482D-A35D-A99DA2606D69}" type="sibTrans" cxnId="{5110BD8B-1A4F-4D35-8556-CF23E962F1D2}">
      <dgm:prSet/>
      <dgm:spPr/>
      <dgm:t>
        <a:bodyPr/>
        <a:lstStyle/>
        <a:p>
          <a:endParaRPr lang="fr-FR"/>
        </a:p>
      </dgm:t>
    </dgm:pt>
    <dgm:pt modelId="{9F58052C-552F-4483-9DFC-EC0DC546DB0B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 smtClean="0"/>
            <a:t>Les gants à usage unique portés par l'équipe soignante sont-ils changés systématiquement entre chaque patient et lors de chaque interruption de soins (tél, accueil...) ?</a:t>
          </a:r>
        </a:p>
        <a:p>
          <a:pPr marL="228600" indent="0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r-FR" dirty="0"/>
        </a:p>
      </dgm:t>
    </dgm:pt>
    <dgm:pt modelId="{54F2607F-26CE-4A5F-92F1-70A69B035840}" type="parTrans" cxnId="{FF709C26-A9F8-4DE1-8EA8-4C88A1949954}">
      <dgm:prSet/>
      <dgm:spPr/>
      <dgm:t>
        <a:bodyPr/>
        <a:lstStyle/>
        <a:p>
          <a:endParaRPr lang="fr-FR"/>
        </a:p>
      </dgm:t>
    </dgm:pt>
    <dgm:pt modelId="{7FBC2C69-354B-4EFB-9DA9-2A8DCCA47AA9}" type="sibTrans" cxnId="{FF709C26-A9F8-4DE1-8EA8-4C88A1949954}">
      <dgm:prSet/>
      <dgm:spPr/>
      <dgm:t>
        <a:bodyPr/>
        <a:lstStyle/>
        <a:p>
          <a:endParaRPr lang="fr-FR"/>
        </a:p>
      </dgm:t>
    </dgm:pt>
    <dgm:pt modelId="{9C2249DA-1487-46C2-B2FF-F4DB067A885B}" type="pres">
      <dgm:prSet presAssocID="{985C2719-C338-40A4-99F5-C0E4B271B2A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5531C5D-2C32-4DD1-8CAB-2C6877F778AD}" type="pres">
      <dgm:prSet presAssocID="{7C4466DD-EEA0-4248-979B-D908AAD6C43C}" presName="composite" presStyleCnt="0"/>
      <dgm:spPr/>
    </dgm:pt>
    <dgm:pt modelId="{F12991D1-7A6F-4C27-9AA9-E785CF9ECBC8}" type="pres">
      <dgm:prSet presAssocID="{7C4466DD-EEA0-4248-979B-D908AAD6C43C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5BBA7C8-1F71-47FE-9E57-104D73295A37}" type="pres">
      <dgm:prSet presAssocID="{7C4466DD-EEA0-4248-979B-D908AAD6C43C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A4B5A37-C1DB-4EA6-9091-AFC259D409FB}" type="pres">
      <dgm:prSet presAssocID="{C672E4F1-001D-4892-B2D1-D71CC4A12AA4}" presName="sp" presStyleCnt="0"/>
      <dgm:spPr/>
    </dgm:pt>
    <dgm:pt modelId="{996288A9-EDD1-4954-B4D7-829F2F7AC2D6}" type="pres">
      <dgm:prSet presAssocID="{83F7DBF9-CA23-4C0A-8C7A-C7B010CF7FD7}" presName="composite" presStyleCnt="0"/>
      <dgm:spPr/>
    </dgm:pt>
    <dgm:pt modelId="{E5A91E85-8B9F-4E7D-A8E5-637C7E9D99E1}" type="pres">
      <dgm:prSet presAssocID="{83F7DBF9-CA23-4C0A-8C7A-C7B010CF7FD7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9302C5B-B466-4344-A00F-3000AC5D23D1}" type="pres">
      <dgm:prSet presAssocID="{83F7DBF9-CA23-4C0A-8C7A-C7B010CF7FD7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5B75B47-F3C5-419D-9944-B42710035857}" type="presOf" srcId="{CBFD6FA9-D42E-40EF-97E9-8BF959BA29A8}" destId="{55BBA7C8-1F71-47FE-9E57-104D73295A37}" srcOrd="0" destOrd="0" presId="urn:microsoft.com/office/officeart/2005/8/layout/chevron2"/>
    <dgm:cxn modelId="{7D721306-1782-41B1-A91D-E383D1EB21B1}" type="presOf" srcId="{985C2719-C338-40A4-99F5-C0E4B271B2A6}" destId="{9C2249DA-1487-46C2-B2FF-F4DB067A885B}" srcOrd="0" destOrd="0" presId="urn:microsoft.com/office/officeart/2005/8/layout/chevron2"/>
    <dgm:cxn modelId="{DD054617-FCF5-4BB0-9B2B-388A7EB514D0}" type="presOf" srcId="{83F7DBF9-CA23-4C0A-8C7A-C7B010CF7FD7}" destId="{E5A91E85-8B9F-4E7D-A8E5-637C7E9D99E1}" srcOrd="0" destOrd="0" presId="urn:microsoft.com/office/officeart/2005/8/layout/chevron2"/>
    <dgm:cxn modelId="{5AB825D1-3B8B-453F-BA9D-143929758B30}" srcId="{985C2719-C338-40A4-99F5-C0E4B271B2A6}" destId="{7C4466DD-EEA0-4248-979B-D908AAD6C43C}" srcOrd="0" destOrd="0" parTransId="{E1A4F382-FFE4-4B3E-BF07-CD515C04E86B}" sibTransId="{C672E4F1-001D-4892-B2D1-D71CC4A12AA4}"/>
    <dgm:cxn modelId="{4E89D3AF-1FE3-4256-BA11-7A6D38939A29}" srcId="{985C2719-C338-40A4-99F5-C0E4B271B2A6}" destId="{83F7DBF9-CA23-4C0A-8C7A-C7B010CF7FD7}" srcOrd="1" destOrd="0" parTransId="{A66D0A20-CA40-44C7-AF0D-4838BFDA2F0C}" sibTransId="{0DA0816A-31E4-458E-B6F3-37A26D569A99}"/>
    <dgm:cxn modelId="{B6475586-817E-42E4-B1A1-E8A732B577EC}" type="presOf" srcId="{9F58052C-552F-4483-9DFC-EC0DC546DB0B}" destId="{79302C5B-B466-4344-A00F-3000AC5D23D1}" srcOrd="0" destOrd="0" presId="urn:microsoft.com/office/officeart/2005/8/layout/chevron2"/>
    <dgm:cxn modelId="{FF709C26-A9F8-4DE1-8EA8-4C88A1949954}" srcId="{83F7DBF9-CA23-4C0A-8C7A-C7B010CF7FD7}" destId="{9F58052C-552F-4483-9DFC-EC0DC546DB0B}" srcOrd="0" destOrd="0" parTransId="{54F2607F-26CE-4A5F-92F1-70A69B035840}" sibTransId="{7FBC2C69-354B-4EFB-9DA9-2A8DCCA47AA9}"/>
    <dgm:cxn modelId="{5110BD8B-1A4F-4D35-8556-CF23E962F1D2}" srcId="{7C4466DD-EEA0-4248-979B-D908AAD6C43C}" destId="{CBFD6FA9-D42E-40EF-97E9-8BF959BA29A8}" srcOrd="0" destOrd="0" parTransId="{2D569117-C787-464E-B764-2E68EF0384ED}" sibTransId="{D8148DFB-1529-482D-A35D-A99DA2606D69}"/>
    <dgm:cxn modelId="{00844F4F-20B2-42F6-AAEB-E15A6200CC4F}" type="presOf" srcId="{7C4466DD-EEA0-4248-979B-D908AAD6C43C}" destId="{F12991D1-7A6F-4C27-9AA9-E785CF9ECBC8}" srcOrd="0" destOrd="0" presId="urn:microsoft.com/office/officeart/2005/8/layout/chevron2"/>
    <dgm:cxn modelId="{F4DDB347-4D46-4DB0-881F-30E934FB41FD}" type="presParOf" srcId="{9C2249DA-1487-46C2-B2FF-F4DB067A885B}" destId="{E5531C5D-2C32-4DD1-8CAB-2C6877F778AD}" srcOrd="0" destOrd="0" presId="urn:microsoft.com/office/officeart/2005/8/layout/chevron2"/>
    <dgm:cxn modelId="{A23E341F-B1EC-436E-BE25-18ADC3B57475}" type="presParOf" srcId="{E5531C5D-2C32-4DD1-8CAB-2C6877F778AD}" destId="{F12991D1-7A6F-4C27-9AA9-E785CF9ECBC8}" srcOrd="0" destOrd="0" presId="urn:microsoft.com/office/officeart/2005/8/layout/chevron2"/>
    <dgm:cxn modelId="{7B0D35AF-D7C4-4FF6-B2F7-D18BD73BDA79}" type="presParOf" srcId="{E5531C5D-2C32-4DD1-8CAB-2C6877F778AD}" destId="{55BBA7C8-1F71-47FE-9E57-104D73295A37}" srcOrd="1" destOrd="0" presId="urn:microsoft.com/office/officeart/2005/8/layout/chevron2"/>
    <dgm:cxn modelId="{F12D4C68-E676-4BE5-A3AA-9DBAC50C64C2}" type="presParOf" srcId="{9C2249DA-1487-46C2-B2FF-F4DB067A885B}" destId="{BA4B5A37-C1DB-4EA6-9091-AFC259D409FB}" srcOrd="1" destOrd="0" presId="urn:microsoft.com/office/officeart/2005/8/layout/chevron2"/>
    <dgm:cxn modelId="{629C29F1-E758-4FDD-B57A-BC8C688C4F18}" type="presParOf" srcId="{9C2249DA-1487-46C2-B2FF-F4DB067A885B}" destId="{996288A9-EDD1-4954-B4D7-829F2F7AC2D6}" srcOrd="2" destOrd="0" presId="urn:microsoft.com/office/officeart/2005/8/layout/chevron2"/>
    <dgm:cxn modelId="{D8300033-9A02-40D1-8254-2EA9BADFD391}" type="presParOf" srcId="{996288A9-EDD1-4954-B4D7-829F2F7AC2D6}" destId="{E5A91E85-8B9F-4E7D-A8E5-637C7E9D99E1}" srcOrd="0" destOrd="0" presId="urn:microsoft.com/office/officeart/2005/8/layout/chevron2"/>
    <dgm:cxn modelId="{241018B9-93E1-4639-A743-C5E78190A9C9}" type="presParOf" srcId="{996288A9-EDD1-4954-B4D7-829F2F7AC2D6}" destId="{79302C5B-B466-4344-A00F-3000AC5D23D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7D2D48-C7CF-42C1-9254-976D02834F73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9BFE0212-575D-4B2D-BB21-667383F2ABEC}">
      <dgm:prSet/>
      <dgm:spPr/>
      <dgm:t>
        <a:bodyPr/>
        <a:lstStyle/>
        <a:p>
          <a:pPr rtl="0"/>
          <a:r>
            <a:rPr lang="fr-FR" dirty="0" smtClean="0"/>
            <a:t>3</a:t>
          </a:r>
          <a:endParaRPr lang="fr-FR" dirty="0"/>
        </a:p>
      </dgm:t>
    </dgm:pt>
    <dgm:pt modelId="{FE3DD5AC-6458-4F56-9D65-EF4732075EB8}" type="parTrans" cxnId="{C262CD3B-A044-4785-A6C0-C1C802B823D7}">
      <dgm:prSet/>
      <dgm:spPr/>
      <dgm:t>
        <a:bodyPr/>
        <a:lstStyle/>
        <a:p>
          <a:endParaRPr lang="fr-FR"/>
        </a:p>
      </dgm:t>
    </dgm:pt>
    <dgm:pt modelId="{7C359E86-3BDB-4485-AEFB-EEF49580D1BC}" type="sibTrans" cxnId="{C262CD3B-A044-4785-A6C0-C1C802B823D7}">
      <dgm:prSet/>
      <dgm:spPr/>
      <dgm:t>
        <a:bodyPr/>
        <a:lstStyle/>
        <a:p>
          <a:endParaRPr lang="fr-FR"/>
        </a:p>
      </dgm:t>
    </dgm:pt>
    <dgm:pt modelId="{1D56E68E-F4D6-435B-9E07-24C5AF8BB12E}">
      <dgm:prSet/>
      <dgm:spPr/>
      <dgm:t>
        <a:bodyPr/>
        <a:lstStyle/>
        <a:p>
          <a:pPr rtl="0"/>
          <a:r>
            <a:rPr lang="fr-FR" dirty="0" smtClean="0"/>
            <a:t>4</a:t>
          </a:r>
          <a:endParaRPr lang="fr-FR" dirty="0"/>
        </a:p>
      </dgm:t>
    </dgm:pt>
    <dgm:pt modelId="{6BBF0241-2C13-477F-8983-79F7DC0C7ACB}" type="parTrans" cxnId="{BE082213-A8C0-4461-9937-3FC7B0DB7940}">
      <dgm:prSet/>
      <dgm:spPr/>
      <dgm:t>
        <a:bodyPr/>
        <a:lstStyle/>
        <a:p>
          <a:endParaRPr lang="fr-FR"/>
        </a:p>
      </dgm:t>
    </dgm:pt>
    <dgm:pt modelId="{A6FC39CE-AD88-4F9C-A167-9E463E99C9A4}" type="sibTrans" cxnId="{BE082213-A8C0-4461-9937-3FC7B0DB7940}">
      <dgm:prSet/>
      <dgm:spPr/>
      <dgm:t>
        <a:bodyPr/>
        <a:lstStyle/>
        <a:p>
          <a:endParaRPr lang="fr-FR"/>
        </a:p>
      </dgm:t>
    </dgm:pt>
    <dgm:pt modelId="{68A19BD3-0C03-4894-A78A-7203B428AFAB}">
      <dgm:prSet/>
      <dgm:spPr/>
      <dgm:t>
        <a:bodyPr/>
        <a:lstStyle/>
        <a:p>
          <a:pPr rtl="0"/>
          <a:r>
            <a:rPr lang="fr-FR" dirty="0" smtClean="0"/>
            <a:t>5</a:t>
          </a:r>
          <a:endParaRPr lang="fr-FR" dirty="0"/>
        </a:p>
      </dgm:t>
    </dgm:pt>
    <dgm:pt modelId="{E9EB460F-B184-47F6-8398-F912D7CC4F85}" type="parTrans" cxnId="{0E4E44DC-C18F-4F7F-847D-74EAD9C1529B}">
      <dgm:prSet/>
      <dgm:spPr/>
      <dgm:t>
        <a:bodyPr/>
        <a:lstStyle/>
        <a:p>
          <a:endParaRPr lang="fr-FR"/>
        </a:p>
      </dgm:t>
    </dgm:pt>
    <dgm:pt modelId="{A859B9B2-AC7B-4C73-B1C9-948E7D8FC3E1}" type="sibTrans" cxnId="{0E4E44DC-C18F-4F7F-847D-74EAD9C1529B}">
      <dgm:prSet/>
      <dgm:spPr/>
      <dgm:t>
        <a:bodyPr/>
        <a:lstStyle/>
        <a:p>
          <a:endParaRPr lang="fr-FR"/>
        </a:p>
      </dgm:t>
    </dgm:pt>
    <dgm:pt modelId="{D9524484-5ACF-4366-B6DE-BEB2431AD228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 smtClean="0"/>
            <a:t> L'équipe soignante porte-t-elle systématiquement un masque chirurgical pendant chaque soin ?</a:t>
          </a:r>
        </a:p>
        <a:p>
          <a:pPr marL="285750" indent="0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r-FR" dirty="0"/>
        </a:p>
      </dgm:t>
    </dgm:pt>
    <dgm:pt modelId="{9CB78D7F-BDA2-486C-B7C6-BA49AB8BA129}" type="parTrans" cxnId="{F5E964E3-21CB-4881-8146-41B3821FBF1F}">
      <dgm:prSet/>
      <dgm:spPr/>
      <dgm:t>
        <a:bodyPr/>
        <a:lstStyle/>
        <a:p>
          <a:endParaRPr lang="fr-FR"/>
        </a:p>
      </dgm:t>
    </dgm:pt>
    <dgm:pt modelId="{5B9B9E7B-E3BC-435C-80CE-B2EA081920BF}" type="sibTrans" cxnId="{F5E964E3-21CB-4881-8146-41B3821FBF1F}">
      <dgm:prSet/>
      <dgm:spPr/>
      <dgm:t>
        <a:bodyPr/>
        <a:lstStyle/>
        <a:p>
          <a:endParaRPr lang="fr-FR"/>
        </a:p>
      </dgm:t>
    </dgm:pt>
    <dgm:pt modelId="{9A2F1FF0-7CD3-4C4E-AAE7-3013D74516A6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 smtClean="0"/>
            <a:t>Avez-vous des lunettes (ou des visières) de protection à disposition de toute l'équipe soignante ?</a:t>
          </a:r>
        </a:p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r-FR" dirty="0"/>
        </a:p>
      </dgm:t>
    </dgm:pt>
    <dgm:pt modelId="{ADC8BD54-50DA-4A96-A224-E2933F1109B9}" type="parTrans" cxnId="{EA92EE6B-823D-405A-9F70-3F73F34B1082}">
      <dgm:prSet/>
      <dgm:spPr/>
      <dgm:t>
        <a:bodyPr/>
        <a:lstStyle/>
        <a:p>
          <a:endParaRPr lang="fr-FR"/>
        </a:p>
      </dgm:t>
    </dgm:pt>
    <dgm:pt modelId="{9C0FC765-A44C-417B-B3AF-C91591FECAED}" type="sibTrans" cxnId="{EA92EE6B-823D-405A-9F70-3F73F34B1082}">
      <dgm:prSet/>
      <dgm:spPr/>
      <dgm:t>
        <a:bodyPr/>
        <a:lstStyle/>
        <a:p>
          <a:endParaRPr lang="fr-FR"/>
        </a:p>
      </dgm:t>
    </dgm:pt>
    <dgm:pt modelId="{75A1FF46-C0E3-4BE1-AF05-9C26AD94B498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 smtClean="0"/>
            <a:t>La fiche outil « Conduite à tenir en cas d'AES » est-elle affichée dans le cabinet?</a:t>
          </a:r>
        </a:p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r-FR" dirty="0"/>
        </a:p>
      </dgm:t>
    </dgm:pt>
    <dgm:pt modelId="{D879C9B7-A2FC-451E-9C2D-0E8E2395459C}" type="parTrans" cxnId="{07FA8C29-23D0-4A90-8DF0-82471F59E5A1}">
      <dgm:prSet/>
      <dgm:spPr/>
      <dgm:t>
        <a:bodyPr/>
        <a:lstStyle/>
        <a:p>
          <a:endParaRPr lang="fr-FR"/>
        </a:p>
      </dgm:t>
    </dgm:pt>
    <dgm:pt modelId="{4CBF6ECE-0BAA-4FE2-A039-AC0198C7E495}" type="sibTrans" cxnId="{07FA8C29-23D0-4A90-8DF0-82471F59E5A1}">
      <dgm:prSet/>
      <dgm:spPr/>
      <dgm:t>
        <a:bodyPr/>
        <a:lstStyle/>
        <a:p>
          <a:endParaRPr lang="fr-FR"/>
        </a:p>
      </dgm:t>
    </dgm:pt>
    <dgm:pt modelId="{4A1589C3-CDE0-447B-AAB3-B5106AB34ED8}" type="pres">
      <dgm:prSet presAssocID="{1F7D2D48-C7CF-42C1-9254-976D02834F7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4C20F31D-4F96-42FF-BD26-AD98E9BD5174}" type="pres">
      <dgm:prSet presAssocID="{9BFE0212-575D-4B2D-BB21-667383F2ABEC}" presName="composite" presStyleCnt="0"/>
      <dgm:spPr/>
    </dgm:pt>
    <dgm:pt modelId="{A07E14BB-DDDE-4443-AD9D-412DDD80EC2C}" type="pres">
      <dgm:prSet presAssocID="{9BFE0212-575D-4B2D-BB21-667383F2ABEC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B3200FD-1978-4AAB-A1A0-33A8695E5136}" type="pres">
      <dgm:prSet presAssocID="{9BFE0212-575D-4B2D-BB21-667383F2ABEC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D6555B1-86AD-4B7B-B069-090C8890F2C8}" type="pres">
      <dgm:prSet presAssocID="{7C359E86-3BDB-4485-AEFB-EEF49580D1BC}" presName="sp" presStyleCnt="0"/>
      <dgm:spPr/>
    </dgm:pt>
    <dgm:pt modelId="{D46C8C02-99A3-4F05-886B-D5D64F7C124A}" type="pres">
      <dgm:prSet presAssocID="{1D56E68E-F4D6-435B-9E07-24C5AF8BB12E}" presName="composite" presStyleCnt="0"/>
      <dgm:spPr/>
    </dgm:pt>
    <dgm:pt modelId="{5386547D-9D6D-4F70-BB39-F688963240AD}" type="pres">
      <dgm:prSet presAssocID="{1D56E68E-F4D6-435B-9E07-24C5AF8BB12E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C8A0D70-4C9D-4473-BEE4-EF3DC93B5EBD}" type="pres">
      <dgm:prSet presAssocID="{1D56E68E-F4D6-435B-9E07-24C5AF8BB12E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E8ACD74-AE2B-49C8-A279-78B280274EC5}" type="pres">
      <dgm:prSet presAssocID="{A6FC39CE-AD88-4F9C-A167-9E463E99C9A4}" presName="sp" presStyleCnt="0"/>
      <dgm:spPr/>
    </dgm:pt>
    <dgm:pt modelId="{D3DAF580-DF1B-4F73-9DBF-3D11F223409B}" type="pres">
      <dgm:prSet presAssocID="{68A19BD3-0C03-4894-A78A-7203B428AFAB}" presName="composite" presStyleCnt="0"/>
      <dgm:spPr/>
    </dgm:pt>
    <dgm:pt modelId="{2A234177-77A0-45BE-A618-79B996CC111A}" type="pres">
      <dgm:prSet presAssocID="{68A19BD3-0C03-4894-A78A-7203B428AFAB}" presName="parentText" presStyleLbl="alignNode1" presStyleIdx="2" presStyleCnt="3" custLinFactNeighborX="1805" custLinFactNeighborY="-466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87FF226-DDD1-4D44-BF09-A0A9D5648FB5}" type="pres">
      <dgm:prSet presAssocID="{68A19BD3-0C03-4894-A78A-7203B428AFAB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8B880463-A800-4E9F-8464-0DBB223B2779}" type="presOf" srcId="{9BFE0212-575D-4B2D-BB21-667383F2ABEC}" destId="{A07E14BB-DDDE-4443-AD9D-412DDD80EC2C}" srcOrd="0" destOrd="0" presId="urn:microsoft.com/office/officeart/2005/8/layout/chevron2"/>
    <dgm:cxn modelId="{EA92EE6B-823D-405A-9F70-3F73F34B1082}" srcId="{1D56E68E-F4D6-435B-9E07-24C5AF8BB12E}" destId="{9A2F1FF0-7CD3-4C4E-AAE7-3013D74516A6}" srcOrd="0" destOrd="0" parTransId="{ADC8BD54-50DA-4A96-A224-E2933F1109B9}" sibTransId="{9C0FC765-A44C-417B-B3AF-C91591FECAED}"/>
    <dgm:cxn modelId="{BFA6C95E-C0C2-4FD4-BA31-76BB01085EF3}" type="presOf" srcId="{1D56E68E-F4D6-435B-9E07-24C5AF8BB12E}" destId="{5386547D-9D6D-4F70-BB39-F688963240AD}" srcOrd="0" destOrd="0" presId="urn:microsoft.com/office/officeart/2005/8/layout/chevron2"/>
    <dgm:cxn modelId="{0E4E44DC-C18F-4F7F-847D-74EAD9C1529B}" srcId="{1F7D2D48-C7CF-42C1-9254-976D02834F73}" destId="{68A19BD3-0C03-4894-A78A-7203B428AFAB}" srcOrd="2" destOrd="0" parTransId="{E9EB460F-B184-47F6-8398-F912D7CC4F85}" sibTransId="{A859B9B2-AC7B-4C73-B1C9-948E7D8FC3E1}"/>
    <dgm:cxn modelId="{BE082213-A8C0-4461-9937-3FC7B0DB7940}" srcId="{1F7D2D48-C7CF-42C1-9254-976D02834F73}" destId="{1D56E68E-F4D6-435B-9E07-24C5AF8BB12E}" srcOrd="1" destOrd="0" parTransId="{6BBF0241-2C13-477F-8983-79F7DC0C7ACB}" sibTransId="{A6FC39CE-AD88-4F9C-A167-9E463E99C9A4}"/>
    <dgm:cxn modelId="{C2B9A1B6-5156-4EA0-81D3-0FED1FF84899}" type="presOf" srcId="{D9524484-5ACF-4366-B6DE-BEB2431AD228}" destId="{5B3200FD-1978-4AAB-A1A0-33A8695E5136}" srcOrd="0" destOrd="0" presId="urn:microsoft.com/office/officeart/2005/8/layout/chevron2"/>
    <dgm:cxn modelId="{226A8A50-5895-4D2E-BB44-8BF277CE7C68}" type="presOf" srcId="{9A2F1FF0-7CD3-4C4E-AAE7-3013D74516A6}" destId="{EC8A0D70-4C9D-4473-BEE4-EF3DC93B5EBD}" srcOrd="0" destOrd="0" presId="urn:microsoft.com/office/officeart/2005/8/layout/chevron2"/>
    <dgm:cxn modelId="{F5E964E3-21CB-4881-8146-41B3821FBF1F}" srcId="{9BFE0212-575D-4B2D-BB21-667383F2ABEC}" destId="{D9524484-5ACF-4366-B6DE-BEB2431AD228}" srcOrd="0" destOrd="0" parTransId="{9CB78D7F-BDA2-486C-B7C6-BA49AB8BA129}" sibTransId="{5B9B9E7B-E3BC-435C-80CE-B2EA081920BF}"/>
    <dgm:cxn modelId="{0372BD57-1D9D-4754-816E-DC5B65496B0E}" type="presOf" srcId="{75A1FF46-C0E3-4BE1-AF05-9C26AD94B498}" destId="{B87FF226-DDD1-4D44-BF09-A0A9D5648FB5}" srcOrd="0" destOrd="0" presId="urn:microsoft.com/office/officeart/2005/8/layout/chevron2"/>
    <dgm:cxn modelId="{A80D3C22-1F1E-4661-A1B1-7F353F3493B1}" type="presOf" srcId="{68A19BD3-0C03-4894-A78A-7203B428AFAB}" destId="{2A234177-77A0-45BE-A618-79B996CC111A}" srcOrd="0" destOrd="0" presId="urn:microsoft.com/office/officeart/2005/8/layout/chevron2"/>
    <dgm:cxn modelId="{07C09E43-43C5-446E-8809-07BA543AF77F}" type="presOf" srcId="{1F7D2D48-C7CF-42C1-9254-976D02834F73}" destId="{4A1589C3-CDE0-447B-AAB3-B5106AB34ED8}" srcOrd="0" destOrd="0" presId="urn:microsoft.com/office/officeart/2005/8/layout/chevron2"/>
    <dgm:cxn modelId="{C262CD3B-A044-4785-A6C0-C1C802B823D7}" srcId="{1F7D2D48-C7CF-42C1-9254-976D02834F73}" destId="{9BFE0212-575D-4B2D-BB21-667383F2ABEC}" srcOrd="0" destOrd="0" parTransId="{FE3DD5AC-6458-4F56-9D65-EF4732075EB8}" sibTransId="{7C359E86-3BDB-4485-AEFB-EEF49580D1BC}"/>
    <dgm:cxn modelId="{07FA8C29-23D0-4A90-8DF0-82471F59E5A1}" srcId="{68A19BD3-0C03-4894-A78A-7203B428AFAB}" destId="{75A1FF46-C0E3-4BE1-AF05-9C26AD94B498}" srcOrd="0" destOrd="0" parTransId="{D879C9B7-A2FC-451E-9C2D-0E8E2395459C}" sibTransId="{4CBF6ECE-0BAA-4FE2-A039-AC0198C7E495}"/>
    <dgm:cxn modelId="{10370B0A-ABF8-4430-AB97-5949BA93E350}" type="presParOf" srcId="{4A1589C3-CDE0-447B-AAB3-B5106AB34ED8}" destId="{4C20F31D-4F96-42FF-BD26-AD98E9BD5174}" srcOrd="0" destOrd="0" presId="urn:microsoft.com/office/officeart/2005/8/layout/chevron2"/>
    <dgm:cxn modelId="{E1F3AEF3-4C3A-417E-9A68-41F2D6F86E67}" type="presParOf" srcId="{4C20F31D-4F96-42FF-BD26-AD98E9BD5174}" destId="{A07E14BB-DDDE-4443-AD9D-412DDD80EC2C}" srcOrd="0" destOrd="0" presId="urn:microsoft.com/office/officeart/2005/8/layout/chevron2"/>
    <dgm:cxn modelId="{721C1ED7-545D-4370-AFEF-E6AE3422ED30}" type="presParOf" srcId="{4C20F31D-4F96-42FF-BD26-AD98E9BD5174}" destId="{5B3200FD-1978-4AAB-A1A0-33A8695E5136}" srcOrd="1" destOrd="0" presId="urn:microsoft.com/office/officeart/2005/8/layout/chevron2"/>
    <dgm:cxn modelId="{7C269C78-EDFF-47AD-ACEC-CF445C339E5B}" type="presParOf" srcId="{4A1589C3-CDE0-447B-AAB3-B5106AB34ED8}" destId="{6D6555B1-86AD-4B7B-B069-090C8890F2C8}" srcOrd="1" destOrd="0" presId="urn:microsoft.com/office/officeart/2005/8/layout/chevron2"/>
    <dgm:cxn modelId="{31647C2D-5E2B-4BD3-AA36-209EC31EC31E}" type="presParOf" srcId="{4A1589C3-CDE0-447B-AAB3-B5106AB34ED8}" destId="{D46C8C02-99A3-4F05-886B-D5D64F7C124A}" srcOrd="2" destOrd="0" presId="urn:microsoft.com/office/officeart/2005/8/layout/chevron2"/>
    <dgm:cxn modelId="{3F762721-0331-49C4-81CC-F2FD0334B901}" type="presParOf" srcId="{D46C8C02-99A3-4F05-886B-D5D64F7C124A}" destId="{5386547D-9D6D-4F70-BB39-F688963240AD}" srcOrd="0" destOrd="0" presId="urn:microsoft.com/office/officeart/2005/8/layout/chevron2"/>
    <dgm:cxn modelId="{1951A945-25D7-47F9-AF9A-499CC8831321}" type="presParOf" srcId="{D46C8C02-99A3-4F05-886B-D5D64F7C124A}" destId="{EC8A0D70-4C9D-4473-BEE4-EF3DC93B5EBD}" srcOrd="1" destOrd="0" presId="urn:microsoft.com/office/officeart/2005/8/layout/chevron2"/>
    <dgm:cxn modelId="{90231F20-8DD0-4FF2-87AE-3E9E7FAF6772}" type="presParOf" srcId="{4A1589C3-CDE0-447B-AAB3-B5106AB34ED8}" destId="{8E8ACD74-AE2B-49C8-A279-78B280274EC5}" srcOrd="3" destOrd="0" presId="urn:microsoft.com/office/officeart/2005/8/layout/chevron2"/>
    <dgm:cxn modelId="{B3B9D942-78A1-4AED-B4B6-48F17857CE0F}" type="presParOf" srcId="{4A1589C3-CDE0-447B-AAB3-B5106AB34ED8}" destId="{D3DAF580-DF1B-4F73-9DBF-3D11F223409B}" srcOrd="4" destOrd="0" presId="urn:microsoft.com/office/officeart/2005/8/layout/chevron2"/>
    <dgm:cxn modelId="{E4845A7B-7DEC-457A-8A07-39E9F9FA8590}" type="presParOf" srcId="{D3DAF580-DF1B-4F73-9DBF-3D11F223409B}" destId="{2A234177-77A0-45BE-A618-79B996CC111A}" srcOrd="0" destOrd="0" presId="urn:microsoft.com/office/officeart/2005/8/layout/chevron2"/>
    <dgm:cxn modelId="{6A0E7EC5-0EE0-40DE-B0A8-B7C1A3EA5323}" type="presParOf" srcId="{D3DAF580-DF1B-4F73-9DBF-3D11F223409B}" destId="{B87FF226-DDD1-4D44-BF09-A0A9D5648FB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D1B9447-E442-471F-95BC-173727AFE7C9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9EF37AD3-1EDC-410D-B720-73634857806C}">
      <dgm:prSet/>
      <dgm:spPr/>
      <dgm:t>
        <a:bodyPr/>
        <a:lstStyle/>
        <a:p>
          <a:pPr rtl="0"/>
          <a:r>
            <a:rPr lang="fr-FR" dirty="0" smtClean="0"/>
            <a:t>       6	</a:t>
          </a:r>
          <a:endParaRPr lang="fr-FR" dirty="0"/>
        </a:p>
      </dgm:t>
    </dgm:pt>
    <dgm:pt modelId="{1FC6A6F5-2BBE-449F-9D09-CF001973567B}" type="parTrans" cxnId="{F45A7C7A-2BEE-4972-86E9-A5AD641B5563}">
      <dgm:prSet/>
      <dgm:spPr/>
      <dgm:t>
        <a:bodyPr/>
        <a:lstStyle/>
        <a:p>
          <a:endParaRPr lang="fr-FR"/>
        </a:p>
      </dgm:t>
    </dgm:pt>
    <dgm:pt modelId="{CB752B97-03D5-4653-8A90-D14AA764E447}" type="sibTrans" cxnId="{F45A7C7A-2BEE-4972-86E9-A5AD641B5563}">
      <dgm:prSet/>
      <dgm:spPr/>
      <dgm:t>
        <a:bodyPr/>
        <a:lstStyle/>
        <a:p>
          <a:endParaRPr lang="fr-FR"/>
        </a:p>
      </dgm:t>
    </dgm:pt>
    <dgm:pt modelId="{C8F2F0E8-C71F-4ED2-B3C4-B25FF415D6A0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 smtClean="0"/>
            <a:t>La zone d’examen et de soins comporte-t-elle :</a:t>
          </a:r>
          <a:endParaRPr lang="fr-FR" dirty="0"/>
        </a:p>
      </dgm:t>
    </dgm:pt>
    <dgm:pt modelId="{03C3BAAF-0062-48C5-9986-FDFD3185B8F6}" type="parTrans" cxnId="{8825FBBE-F161-434A-9941-8261D24AEE37}">
      <dgm:prSet/>
      <dgm:spPr/>
      <dgm:t>
        <a:bodyPr/>
        <a:lstStyle/>
        <a:p>
          <a:endParaRPr lang="fr-FR"/>
        </a:p>
      </dgm:t>
    </dgm:pt>
    <dgm:pt modelId="{720BA0CC-1B5F-4345-8D66-DE25A597AFD2}" type="sibTrans" cxnId="{8825FBBE-F161-434A-9941-8261D24AEE37}">
      <dgm:prSet/>
      <dgm:spPr/>
      <dgm:t>
        <a:bodyPr/>
        <a:lstStyle/>
        <a:p>
          <a:endParaRPr lang="fr-FR"/>
        </a:p>
      </dgm:t>
    </dgm:pt>
    <dgm:pt modelId="{8F1C201B-A2C2-4F6D-9801-667EB4C3E34E}">
      <dgm:prSet/>
      <dgm:spPr/>
      <dgm:t>
        <a:bodyPr/>
        <a:lstStyle/>
        <a:p>
          <a:pPr marL="228600" indent="0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dirty="0" smtClean="0"/>
            <a:t>un distributeur de solution hydro-alcoolique et de savon liquide, de préférence avec recharge entièrement jetable (pompe y compris) ?</a:t>
          </a:r>
          <a:endParaRPr lang="fr-FR" dirty="0"/>
        </a:p>
      </dgm:t>
    </dgm:pt>
    <dgm:pt modelId="{819B3593-3EA4-4466-93B5-FC347CD7066B}" type="parTrans" cxnId="{17CB5418-62AF-42D0-B89B-10AE3A4B90DF}">
      <dgm:prSet/>
      <dgm:spPr/>
      <dgm:t>
        <a:bodyPr/>
        <a:lstStyle/>
        <a:p>
          <a:endParaRPr lang="fr-FR"/>
        </a:p>
      </dgm:t>
    </dgm:pt>
    <dgm:pt modelId="{6385582F-5143-41A6-B828-AFA3D628DA0D}" type="sibTrans" cxnId="{17CB5418-62AF-42D0-B89B-10AE3A4B90DF}">
      <dgm:prSet/>
      <dgm:spPr/>
      <dgm:t>
        <a:bodyPr/>
        <a:lstStyle/>
        <a:p>
          <a:endParaRPr lang="fr-FR"/>
        </a:p>
      </dgm:t>
    </dgm:pt>
    <dgm:pt modelId="{CDFAAD0A-EA90-47E8-AD5D-1ABA6536355E}">
      <dgm:prSet/>
      <dgm:spPr/>
      <dgm:t>
        <a:bodyPr/>
        <a:lstStyle/>
        <a:p>
          <a:pPr marL="228600" indent="0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mtClean="0"/>
            <a:t>un distributeur d'essuie-mains à usage unique ?  </a:t>
          </a:r>
          <a:endParaRPr lang="fr-FR"/>
        </a:p>
      </dgm:t>
    </dgm:pt>
    <dgm:pt modelId="{A4DDD166-F7D0-47B5-9E9E-546AC08C19E3}" type="parTrans" cxnId="{1E9D4E98-4AB2-4CD8-9167-F9A3842988C5}">
      <dgm:prSet/>
      <dgm:spPr/>
      <dgm:t>
        <a:bodyPr/>
        <a:lstStyle/>
        <a:p>
          <a:endParaRPr lang="fr-FR"/>
        </a:p>
      </dgm:t>
    </dgm:pt>
    <dgm:pt modelId="{D558C159-B4D9-4057-A126-87BCF2169240}" type="sibTrans" cxnId="{1E9D4E98-4AB2-4CD8-9167-F9A3842988C5}">
      <dgm:prSet/>
      <dgm:spPr/>
      <dgm:t>
        <a:bodyPr/>
        <a:lstStyle/>
        <a:p>
          <a:endParaRPr lang="fr-FR"/>
        </a:p>
      </dgm:t>
    </dgm:pt>
    <dgm:pt modelId="{39A1A912-2F99-4084-9996-CC604B48A15E}">
      <dgm:prSet/>
      <dgm:spPr/>
      <dgm:t>
        <a:bodyPr/>
        <a:lstStyle/>
        <a:p>
          <a:pPr marL="228600" indent="0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dirty="0" smtClean="0"/>
            <a:t>un lavabo, de préférence à commande non manuelle ?</a:t>
          </a:r>
          <a:endParaRPr lang="fr-FR" dirty="0"/>
        </a:p>
      </dgm:t>
    </dgm:pt>
    <dgm:pt modelId="{A97C03BB-C334-4E71-BE14-390B6E63F047}" type="parTrans" cxnId="{0CA819C2-B647-4A15-BA32-29F45AAD2159}">
      <dgm:prSet/>
      <dgm:spPr/>
      <dgm:t>
        <a:bodyPr/>
        <a:lstStyle/>
        <a:p>
          <a:endParaRPr lang="fr-FR"/>
        </a:p>
      </dgm:t>
    </dgm:pt>
    <dgm:pt modelId="{1719FF7B-C074-46AD-ACB1-FF34FE6D0118}" type="sibTrans" cxnId="{0CA819C2-B647-4A15-BA32-29F45AAD2159}">
      <dgm:prSet/>
      <dgm:spPr/>
      <dgm:t>
        <a:bodyPr/>
        <a:lstStyle/>
        <a:p>
          <a:endParaRPr lang="fr-FR"/>
        </a:p>
      </dgm:t>
    </dgm:pt>
    <dgm:pt modelId="{C43C46E5-B4F1-4C1C-90F8-727934A8DD19}" type="pres">
      <dgm:prSet presAssocID="{6D1B9447-E442-471F-95BC-173727AFE7C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A227B83A-A9FB-49AD-B160-599B663EDA72}" type="pres">
      <dgm:prSet presAssocID="{9EF37AD3-1EDC-410D-B720-73634857806C}" presName="composite" presStyleCnt="0"/>
      <dgm:spPr/>
    </dgm:pt>
    <dgm:pt modelId="{55FF479D-1CCB-4A13-AA20-C40FE8A192AE}" type="pres">
      <dgm:prSet presAssocID="{9EF37AD3-1EDC-410D-B720-73634857806C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E9F5354-08F2-473A-A207-19BDA1BB859A}" type="pres">
      <dgm:prSet presAssocID="{9EF37AD3-1EDC-410D-B720-73634857806C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7CB5418-62AF-42D0-B89B-10AE3A4B90DF}" srcId="{39A1A912-2F99-4084-9996-CC604B48A15E}" destId="{8F1C201B-A2C2-4F6D-9801-667EB4C3E34E}" srcOrd="0" destOrd="0" parTransId="{819B3593-3EA4-4466-93B5-FC347CD7066B}" sibTransId="{6385582F-5143-41A6-B828-AFA3D628DA0D}"/>
    <dgm:cxn modelId="{70EF4866-1A20-4FD3-A6CD-70442B6B5F13}" type="presOf" srcId="{39A1A912-2F99-4084-9996-CC604B48A15E}" destId="{2E9F5354-08F2-473A-A207-19BDA1BB859A}" srcOrd="0" destOrd="1" presId="urn:microsoft.com/office/officeart/2005/8/layout/chevron2"/>
    <dgm:cxn modelId="{B50DC7E0-3361-4006-A651-8A352380D231}" type="presOf" srcId="{6D1B9447-E442-471F-95BC-173727AFE7C9}" destId="{C43C46E5-B4F1-4C1C-90F8-727934A8DD19}" srcOrd="0" destOrd="0" presId="urn:microsoft.com/office/officeart/2005/8/layout/chevron2"/>
    <dgm:cxn modelId="{0CA819C2-B647-4A15-BA32-29F45AAD2159}" srcId="{9EF37AD3-1EDC-410D-B720-73634857806C}" destId="{39A1A912-2F99-4084-9996-CC604B48A15E}" srcOrd="1" destOrd="0" parTransId="{A97C03BB-C334-4E71-BE14-390B6E63F047}" sibTransId="{1719FF7B-C074-46AD-ACB1-FF34FE6D0118}"/>
    <dgm:cxn modelId="{54FC02C3-1D21-4CFF-A778-9451F25373F1}" type="presOf" srcId="{8F1C201B-A2C2-4F6D-9801-667EB4C3E34E}" destId="{2E9F5354-08F2-473A-A207-19BDA1BB859A}" srcOrd="0" destOrd="2" presId="urn:microsoft.com/office/officeart/2005/8/layout/chevron2"/>
    <dgm:cxn modelId="{AD3304E9-0482-43FB-989D-F520146BF692}" type="presOf" srcId="{CDFAAD0A-EA90-47E8-AD5D-1ABA6536355E}" destId="{2E9F5354-08F2-473A-A207-19BDA1BB859A}" srcOrd="0" destOrd="3" presId="urn:microsoft.com/office/officeart/2005/8/layout/chevron2"/>
    <dgm:cxn modelId="{F45A7C7A-2BEE-4972-86E9-A5AD641B5563}" srcId="{6D1B9447-E442-471F-95BC-173727AFE7C9}" destId="{9EF37AD3-1EDC-410D-B720-73634857806C}" srcOrd="0" destOrd="0" parTransId="{1FC6A6F5-2BBE-449F-9D09-CF001973567B}" sibTransId="{CB752B97-03D5-4653-8A90-D14AA764E447}"/>
    <dgm:cxn modelId="{D2030D67-3535-4344-B1F0-22CD6A4775C7}" type="presOf" srcId="{9EF37AD3-1EDC-410D-B720-73634857806C}" destId="{55FF479D-1CCB-4A13-AA20-C40FE8A192AE}" srcOrd="0" destOrd="0" presId="urn:microsoft.com/office/officeart/2005/8/layout/chevron2"/>
    <dgm:cxn modelId="{1E9D4E98-4AB2-4CD8-9167-F9A3842988C5}" srcId="{9EF37AD3-1EDC-410D-B720-73634857806C}" destId="{CDFAAD0A-EA90-47E8-AD5D-1ABA6536355E}" srcOrd="2" destOrd="0" parTransId="{A4DDD166-F7D0-47B5-9E9E-546AC08C19E3}" sibTransId="{D558C159-B4D9-4057-A126-87BCF2169240}"/>
    <dgm:cxn modelId="{F800D66C-449F-4FA2-84B9-A821F2102D73}" type="presOf" srcId="{C8F2F0E8-C71F-4ED2-B3C4-B25FF415D6A0}" destId="{2E9F5354-08F2-473A-A207-19BDA1BB859A}" srcOrd="0" destOrd="0" presId="urn:microsoft.com/office/officeart/2005/8/layout/chevron2"/>
    <dgm:cxn modelId="{8825FBBE-F161-434A-9941-8261D24AEE37}" srcId="{9EF37AD3-1EDC-410D-B720-73634857806C}" destId="{C8F2F0E8-C71F-4ED2-B3C4-B25FF415D6A0}" srcOrd="0" destOrd="0" parTransId="{03C3BAAF-0062-48C5-9986-FDFD3185B8F6}" sibTransId="{720BA0CC-1B5F-4345-8D66-DE25A597AFD2}"/>
    <dgm:cxn modelId="{60FFBEEB-7E5D-40BF-94B7-C6AEB8B9D5DD}" type="presParOf" srcId="{C43C46E5-B4F1-4C1C-90F8-727934A8DD19}" destId="{A227B83A-A9FB-49AD-B160-599B663EDA72}" srcOrd="0" destOrd="0" presId="urn:microsoft.com/office/officeart/2005/8/layout/chevron2"/>
    <dgm:cxn modelId="{16A3422C-32DD-4C01-9BB6-BFD0361192C3}" type="presParOf" srcId="{A227B83A-A9FB-49AD-B160-599B663EDA72}" destId="{55FF479D-1CCB-4A13-AA20-C40FE8A192AE}" srcOrd="0" destOrd="0" presId="urn:microsoft.com/office/officeart/2005/8/layout/chevron2"/>
    <dgm:cxn modelId="{0FC09589-B854-42B1-90BA-B315A717FB2E}" type="presParOf" srcId="{A227B83A-A9FB-49AD-B160-599B663EDA72}" destId="{2E9F5354-08F2-473A-A207-19BDA1BB859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30BC024-AB6F-4196-9E9D-37CBAD4E7C81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0969D14-587D-4E6A-99BF-562F3C8A013F}">
      <dgm:prSet/>
      <dgm:spPr/>
      <dgm:t>
        <a:bodyPr/>
        <a:lstStyle/>
        <a:p>
          <a:pPr rtl="0"/>
          <a:r>
            <a:rPr lang="fr-FR" dirty="0" smtClean="0"/>
            <a:t>7</a:t>
          </a:r>
          <a:endParaRPr lang="fr-FR" dirty="0"/>
        </a:p>
      </dgm:t>
    </dgm:pt>
    <dgm:pt modelId="{C1F61C1C-C7A5-44DC-A2DB-7DAA0132CCA2}" type="parTrans" cxnId="{C0A0047B-6205-45CA-9B84-3DA4ECB98E9F}">
      <dgm:prSet/>
      <dgm:spPr/>
      <dgm:t>
        <a:bodyPr/>
        <a:lstStyle/>
        <a:p>
          <a:endParaRPr lang="fr-FR"/>
        </a:p>
      </dgm:t>
    </dgm:pt>
    <dgm:pt modelId="{7C603D95-C97B-4BFF-8BF9-937D5F600378}" type="sibTrans" cxnId="{C0A0047B-6205-45CA-9B84-3DA4ECB98E9F}">
      <dgm:prSet/>
      <dgm:spPr/>
      <dgm:t>
        <a:bodyPr/>
        <a:lstStyle/>
        <a:p>
          <a:endParaRPr lang="fr-FR"/>
        </a:p>
      </dgm:t>
    </dgm:pt>
    <dgm:pt modelId="{BEB7F1EC-E701-4C4B-A913-BA13125A7D42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 smtClean="0"/>
            <a:t>La zone de tri de la salle de soins comporte-t-elle :</a:t>
          </a:r>
        </a:p>
      </dgm:t>
    </dgm:pt>
    <dgm:pt modelId="{FCF162FB-428C-4240-A4E7-A8275B067187}" type="parTrans" cxnId="{14FE2D61-EF7A-4EAA-BF62-5A345201E338}">
      <dgm:prSet/>
      <dgm:spPr/>
      <dgm:t>
        <a:bodyPr/>
        <a:lstStyle/>
        <a:p>
          <a:endParaRPr lang="fr-FR"/>
        </a:p>
      </dgm:t>
    </dgm:pt>
    <dgm:pt modelId="{F425BD35-5571-4D55-AC20-97931CFF8F2D}" type="sibTrans" cxnId="{14FE2D61-EF7A-4EAA-BF62-5A345201E338}">
      <dgm:prSet/>
      <dgm:spPr/>
      <dgm:t>
        <a:bodyPr/>
        <a:lstStyle/>
        <a:p>
          <a:endParaRPr lang="fr-FR"/>
        </a:p>
      </dgm:t>
    </dgm:pt>
    <dgm:pt modelId="{82A9E6FA-5736-425C-A52E-422C6977EBA3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 smtClean="0"/>
            <a:t>un collecteur permettant de transporter sans risque les autres déchets ?</a:t>
          </a:r>
        </a:p>
        <a:p>
          <a:pPr marL="285750" marR="0" indent="0" defTabSz="288925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fr-FR" dirty="0" smtClean="0"/>
        </a:p>
        <a:p>
          <a:pPr marL="285750" indent="0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r-FR" dirty="0"/>
        </a:p>
      </dgm:t>
    </dgm:pt>
    <dgm:pt modelId="{04D369A9-6123-4C1B-B225-AD9A85EE9547}" type="parTrans" cxnId="{997943F7-B1E1-4148-B4DF-4C0BD7A282AA}">
      <dgm:prSet/>
      <dgm:spPr/>
      <dgm:t>
        <a:bodyPr/>
        <a:lstStyle/>
        <a:p>
          <a:endParaRPr lang="fr-FR"/>
        </a:p>
      </dgm:t>
    </dgm:pt>
    <dgm:pt modelId="{BCB1F0E1-A897-4CD1-B363-F9FDB03933B6}" type="sibTrans" cxnId="{997943F7-B1E1-4148-B4DF-4C0BD7A282AA}">
      <dgm:prSet/>
      <dgm:spPr/>
      <dgm:t>
        <a:bodyPr/>
        <a:lstStyle/>
        <a:p>
          <a:endParaRPr lang="fr-FR"/>
        </a:p>
      </dgm:t>
    </dgm:pt>
    <dgm:pt modelId="{3A9924CA-E996-437A-8EE0-3FABB782678A}">
      <dgm:prSet/>
      <dgm:spPr/>
      <dgm:t>
        <a:bodyPr/>
        <a:lstStyle/>
        <a:p>
          <a:pPr marL="285750" marR="0" indent="0" defTabSz="288925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fr-FR" dirty="0" smtClean="0"/>
            <a:t>un collecteur OPCT (boite plastique) pour les déchets piquants, coupants, tranchants (perforants) ? </a:t>
          </a:r>
          <a:endParaRPr lang="fr-FR" dirty="0"/>
        </a:p>
      </dgm:t>
    </dgm:pt>
    <dgm:pt modelId="{BE8E4D36-0812-47C8-925F-1340610EF69D}" type="parTrans" cxnId="{784A6FF5-7436-4DB8-BC4D-38C675610965}">
      <dgm:prSet/>
      <dgm:spPr/>
      <dgm:t>
        <a:bodyPr/>
        <a:lstStyle/>
        <a:p>
          <a:endParaRPr lang="fr-FR"/>
        </a:p>
      </dgm:t>
    </dgm:pt>
    <dgm:pt modelId="{45A8B616-481E-409D-9148-84B10D6F9E0A}" type="sibTrans" cxnId="{784A6FF5-7436-4DB8-BC4D-38C675610965}">
      <dgm:prSet/>
      <dgm:spPr/>
      <dgm:t>
        <a:bodyPr/>
        <a:lstStyle/>
        <a:p>
          <a:endParaRPr lang="fr-FR"/>
        </a:p>
      </dgm:t>
    </dgm:pt>
    <dgm:pt modelId="{A0F398AA-97B4-4997-987D-1E2BFC6DE597}">
      <dgm:prSet/>
      <dgm:spPr/>
      <dgm:t>
        <a:bodyPr/>
        <a:lstStyle/>
        <a:p>
          <a:pPr marL="285750" marR="0" indent="0" defTabSz="288925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fr-FR" dirty="0"/>
        </a:p>
      </dgm:t>
    </dgm:pt>
    <dgm:pt modelId="{E51FEEDD-9FE5-42ED-9E63-D2D18EC2D775}" type="parTrans" cxnId="{82504896-E974-4531-8EE1-278E44A524FF}">
      <dgm:prSet/>
      <dgm:spPr/>
      <dgm:t>
        <a:bodyPr/>
        <a:lstStyle/>
        <a:p>
          <a:endParaRPr lang="fr-FR"/>
        </a:p>
      </dgm:t>
    </dgm:pt>
    <dgm:pt modelId="{D070596B-9225-4545-9439-BE11EA8CA911}" type="sibTrans" cxnId="{82504896-E974-4531-8EE1-278E44A524FF}">
      <dgm:prSet/>
      <dgm:spPr/>
      <dgm:t>
        <a:bodyPr/>
        <a:lstStyle/>
        <a:p>
          <a:endParaRPr lang="fr-FR"/>
        </a:p>
      </dgm:t>
    </dgm:pt>
    <dgm:pt modelId="{932706E3-6899-4B9C-95BD-333735ACF11B}" type="pres">
      <dgm:prSet presAssocID="{530BC024-AB6F-4196-9E9D-37CBAD4E7C8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6CE19689-DF0C-439F-A0E2-869A6C44D057}" type="pres">
      <dgm:prSet presAssocID="{80969D14-587D-4E6A-99BF-562F3C8A013F}" presName="composite" presStyleCnt="0"/>
      <dgm:spPr/>
    </dgm:pt>
    <dgm:pt modelId="{A547B41F-F8B6-4060-8443-682DBBBBC2BE}" type="pres">
      <dgm:prSet presAssocID="{80969D14-587D-4E6A-99BF-562F3C8A013F}" presName="parentText" presStyleLbl="alignNode1" presStyleIdx="0" presStyleCnt="1" custLinFactNeighborX="902" custLinFactNeighborY="-2678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38B9CAC-3861-477A-B890-06B95255BED3}" type="pres">
      <dgm:prSet presAssocID="{80969D14-587D-4E6A-99BF-562F3C8A013F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4BDEAFA-1F61-4F75-ACAB-4A500F87FB19}" type="presOf" srcId="{530BC024-AB6F-4196-9E9D-37CBAD4E7C81}" destId="{932706E3-6899-4B9C-95BD-333735ACF11B}" srcOrd="0" destOrd="0" presId="urn:microsoft.com/office/officeart/2005/8/layout/chevron2"/>
    <dgm:cxn modelId="{7E04950A-9437-412E-AEEA-54B9C735E1FA}" type="presOf" srcId="{A0F398AA-97B4-4997-987D-1E2BFC6DE597}" destId="{938B9CAC-3861-477A-B890-06B95255BED3}" srcOrd="0" destOrd="1" presId="urn:microsoft.com/office/officeart/2005/8/layout/chevron2"/>
    <dgm:cxn modelId="{80870270-6789-49EC-A7F6-4E8A5B69AD5F}" type="presOf" srcId="{82A9E6FA-5736-425C-A52E-422C6977EBA3}" destId="{938B9CAC-3861-477A-B890-06B95255BED3}" srcOrd="0" destOrd="3" presId="urn:microsoft.com/office/officeart/2005/8/layout/chevron2"/>
    <dgm:cxn modelId="{8908B6D1-2E1D-484A-B4EE-160BCBAD7FBB}" type="presOf" srcId="{80969D14-587D-4E6A-99BF-562F3C8A013F}" destId="{A547B41F-F8B6-4060-8443-682DBBBBC2BE}" srcOrd="0" destOrd="0" presId="urn:microsoft.com/office/officeart/2005/8/layout/chevron2"/>
    <dgm:cxn modelId="{14FE2D61-EF7A-4EAA-BF62-5A345201E338}" srcId="{80969D14-587D-4E6A-99BF-562F3C8A013F}" destId="{BEB7F1EC-E701-4C4B-A913-BA13125A7D42}" srcOrd="0" destOrd="0" parTransId="{FCF162FB-428C-4240-A4E7-A8275B067187}" sibTransId="{F425BD35-5571-4D55-AC20-97931CFF8F2D}"/>
    <dgm:cxn modelId="{82504896-E974-4531-8EE1-278E44A524FF}" srcId="{80969D14-587D-4E6A-99BF-562F3C8A013F}" destId="{A0F398AA-97B4-4997-987D-1E2BFC6DE597}" srcOrd="1" destOrd="0" parTransId="{E51FEEDD-9FE5-42ED-9E63-D2D18EC2D775}" sibTransId="{D070596B-9225-4545-9439-BE11EA8CA911}"/>
    <dgm:cxn modelId="{FC8EE691-FE6C-420B-99EB-4668DA4CD94A}" type="presOf" srcId="{BEB7F1EC-E701-4C4B-A913-BA13125A7D42}" destId="{938B9CAC-3861-477A-B890-06B95255BED3}" srcOrd="0" destOrd="0" presId="urn:microsoft.com/office/officeart/2005/8/layout/chevron2"/>
    <dgm:cxn modelId="{997943F7-B1E1-4148-B4DF-4C0BD7A282AA}" srcId="{80969D14-587D-4E6A-99BF-562F3C8A013F}" destId="{82A9E6FA-5736-425C-A52E-422C6977EBA3}" srcOrd="3" destOrd="0" parTransId="{04D369A9-6123-4C1B-B225-AD9A85EE9547}" sibTransId="{BCB1F0E1-A897-4CD1-B363-F9FDB03933B6}"/>
    <dgm:cxn modelId="{784A6FF5-7436-4DB8-BC4D-38C675610965}" srcId="{80969D14-587D-4E6A-99BF-562F3C8A013F}" destId="{3A9924CA-E996-437A-8EE0-3FABB782678A}" srcOrd="2" destOrd="0" parTransId="{BE8E4D36-0812-47C8-925F-1340610EF69D}" sibTransId="{45A8B616-481E-409D-9148-84B10D6F9E0A}"/>
    <dgm:cxn modelId="{C0A0047B-6205-45CA-9B84-3DA4ECB98E9F}" srcId="{530BC024-AB6F-4196-9E9D-37CBAD4E7C81}" destId="{80969D14-587D-4E6A-99BF-562F3C8A013F}" srcOrd="0" destOrd="0" parTransId="{C1F61C1C-C7A5-44DC-A2DB-7DAA0132CCA2}" sibTransId="{7C603D95-C97B-4BFF-8BF9-937D5F600378}"/>
    <dgm:cxn modelId="{E962FAAB-34F9-423A-A4AD-FF0C931EDE81}" type="presOf" srcId="{3A9924CA-E996-437A-8EE0-3FABB782678A}" destId="{938B9CAC-3861-477A-B890-06B95255BED3}" srcOrd="0" destOrd="2" presId="urn:microsoft.com/office/officeart/2005/8/layout/chevron2"/>
    <dgm:cxn modelId="{1613B106-EE2A-485B-A7AD-9066B6B0A751}" type="presParOf" srcId="{932706E3-6899-4B9C-95BD-333735ACF11B}" destId="{6CE19689-DF0C-439F-A0E2-869A6C44D057}" srcOrd="0" destOrd="0" presId="urn:microsoft.com/office/officeart/2005/8/layout/chevron2"/>
    <dgm:cxn modelId="{1609EFDD-BF57-42AC-9FC0-1EF2C346B94A}" type="presParOf" srcId="{6CE19689-DF0C-439F-A0E2-869A6C44D057}" destId="{A547B41F-F8B6-4060-8443-682DBBBBC2BE}" srcOrd="0" destOrd="0" presId="urn:microsoft.com/office/officeart/2005/8/layout/chevron2"/>
    <dgm:cxn modelId="{93735C32-F5A9-4522-8663-E4D7AFE43556}" type="presParOf" srcId="{6CE19689-DF0C-439F-A0E2-869A6C44D057}" destId="{938B9CAC-3861-477A-B890-06B95255BED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4C92C55-D6A7-40CC-A722-07633EB5BFC3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49187388-2771-4E3C-BB10-98BBF4E247C0}">
      <dgm:prSet/>
      <dgm:spPr/>
      <dgm:t>
        <a:bodyPr/>
        <a:lstStyle/>
        <a:p>
          <a:pPr rtl="0"/>
          <a:r>
            <a:rPr lang="fr-FR" dirty="0" smtClean="0"/>
            <a:t>8</a:t>
          </a:r>
          <a:endParaRPr lang="fr-FR" dirty="0"/>
        </a:p>
      </dgm:t>
    </dgm:pt>
    <dgm:pt modelId="{AF36569F-C6CC-4856-ADF5-A02309A8C4B5}" type="parTrans" cxnId="{03A7622C-0FC4-4A33-95A7-89194B07AB9F}">
      <dgm:prSet/>
      <dgm:spPr/>
      <dgm:t>
        <a:bodyPr/>
        <a:lstStyle/>
        <a:p>
          <a:endParaRPr lang="fr-FR"/>
        </a:p>
      </dgm:t>
    </dgm:pt>
    <dgm:pt modelId="{2BF877BA-DF1B-4D5F-B7F7-16DB9E645221}" type="sibTrans" cxnId="{03A7622C-0FC4-4A33-95A7-89194B07AB9F}">
      <dgm:prSet/>
      <dgm:spPr/>
      <dgm:t>
        <a:bodyPr/>
        <a:lstStyle/>
        <a:p>
          <a:endParaRPr lang="fr-FR"/>
        </a:p>
      </dgm:t>
    </dgm:pt>
    <dgm:pt modelId="{B4790915-6533-4A85-9243-4A5F94681329}">
      <dgm:prSet/>
      <dgm:spPr/>
      <dgm:t>
        <a:bodyPr/>
        <a:lstStyle/>
        <a:p>
          <a:pPr rtl="0"/>
          <a:r>
            <a:rPr lang="fr-FR" dirty="0" smtClean="0"/>
            <a:t>9</a:t>
          </a:r>
          <a:endParaRPr lang="fr-FR" dirty="0"/>
        </a:p>
      </dgm:t>
    </dgm:pt>
    <dgm:pt modelId="{6C7863CF-F4D8-4699-816F-759BEC31EFDF}" type="parTrans" cxnId="{74BC7743-81D9-4160-88BD-7E9316E7E122}">
      <dgm:prSet/>
      <dgm:spPr/>
      <dgm:t>
        <a:bodyPr/>
        <a:lstStyle/>
        <a:p>
          <a:endParaRPr lang="fr-FR"/>
        </a:p>
      </dgm:t>
    </dgm:pt>
    <dgm:pt modelId="{2E03351B-B7E6-4B29-92ED-FA4F75B7D3A8}" type="sibTrans" cxnId="{74BC7743-81D9-4160-88BD-7E9316E7E122}">
      <dgm:prSet/>
      <dgm:spPr/>
      <dgm:t>
        <a:bodyPr/>
        <a:lstStyle/>
        <a:p>
          <a:endParaRPr lang="fr-FR"/>
        </a:p>
      </dgm:t>
    </dgm:pt>
    <dgm:pt modelId="{5EF52506-4069-4E59-AE33-72C7AEBC0998}">
      <dgm:prSet/>
      <dgm:spPr/>
      <dgm:t>
        <a:bodyPr/>
        <a:lstStyle/>
        <a:p>
          <a:pPr rtl="0"/>
          <a:r>
            <a:rPr lang="fr-FR" dirty="0" smtClean="0"/>
            <a:t>10</a:t>
          </a:r>
          <a:endParaRPr lang="fr-FR" dirty="0"/>
        </a:p>
      </dgm:t>
    </dgm:pt>
    <dgm:pt modelId="{60C5321B-DDB1-4766-8C45-B9D76D9E57D4}" type="parTrans" cxnId="{81859F55-6101-4A25-9450-EF5373AFC342}">
      <dgm:prSet/>
      <dgm:spPr/>
      <dgm:t>
        <a:bodyPr/>
        <a:lstStyle/>
        <a:p>
          <a:endParaRPr lang="fr-FR"/>
        </a:p>
      </dgm:t>
    </dgm:pt>
    <dgm:pt modelId="{9F6E787A-0CF3-4A19-9B62-5BF1DB3AFA23}" type="sibTrans" cxnId="{81859F55-6101-4A25-9450-EF5373AFC342}">
      <dgm:prSet/>
      <dgm:spPr/>
      <dgm:t>
        <a:bodyPr/>
        <a:lstStyle/>
        <a:p>
          <a:endParaRPr lang="fr-FR"/>
        </a:p>
      </dgm:t>
    </dgm:pt>
    <dgm:pt modelId="{B6D5C0D8-8302-40FB-8FFA-0D9A61B8D6D6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 smtClean="0"/>
            <a:t>Réalisez-vous une purge des équipements en début de séance avant la  1</a:t>
          </a:r>
          <a:r>
            <a:rPr lang="fr-FR" baseline="30000" dirty="0" smtClean="0"/>
            <a:t>ère</a:t>
          </a:r>
          <a:r>
            <a:rPr lang="fr-FR" dirty="0" smtClean="0"/>
            <a:t> utilisation de l’unit pendant au moins 5 mn ?</a:t>
          </a:r>
        </a:p>
        <a:p>
          <a:pPr marL="285750" indent="0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r-FR" dirty="0"/>
        </a:p>
      </dgm:t>
    </dgm:pt>
    <dgm:pt modelId="{C6BC4C59-EA6D-4FE4-BA79-C9BF88875850}" type="parTrans" cxnId="{DA5B1081-B96A-41B7-9C0C-8A27B82233E8}">
      <dgm:prSet/>
      <dgm:spPr/>
      <dgm:t>
        <a:bodyPr/>
        <a:lstStyle/>
        <a:p>
          <a:endParaRPr lang="fr-FR"/>
        </a:p>
      </dgm:t>
    </dgm:pt>
    <dgm:pt modelId="{2B2D23FD-7622-4030-8A73-F53B5562B0AD}" type="sibTrans" cxnId="{DA5B1081-B96A-41B7-9C0C-8A27B82233E8}">
      <dgm:prSet/>
      <dgm:spPr/>
      <dgm:t>
        <a:bodyPr/>
        <a:lstStyle/>
        <a:p>
          <a:endParaRPr lang="fr-FR"/>
        </a:p>
      </dgm:t>
    </dgm:pt>
    <dgm:pt modelId="{DB842776-B7E4-44A8-B482-E5B74A3B9AF5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 smtClean="0"/>
            <a:t>Effectuez-vous une purge des équipements après chaque patient pendant 20 à 30 secondes ?</a:t>
          </a:r>
        </a:p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r-FR" dirty="0"/>
        </a:p>
      </dgm:t>
    </dgm:pt>
    <dgm:pt modelId="{C4B978AD-A2D5-4F8D-AFA7-1DA204F3440C}" type="parTrans" cxnId="{5FF454FA-638C-4F2A-B6DB-790226A650AD}">
      <dgm:prSet/>
      <dgm:spPr/>
      <dgm:t>
        <a:bodyPr/>
        <a:lstStyle/>
        <a:p>
          <a:endParaRPr lang="fr-FR"/>
        </a:p>
      </dgm:t>
    </dgm:pt>
    <dgm:pt modelId="{E8495715-48C6-4496-8555-911388B02A61}" type="sibTrans" cxnId="{5FF454FA-638C-4F2A-B6DB-790226A650AD}">
      <dgm:prSet/>
      <dgm:spPr/>
      <dgm:t>
        <a:bodyPr/>
        <a:lstStyle/>
        <a:p>
          <a:endParaRPr lang="fr-FR"/>
        </a:p>
      </dgm:t>
    </dgm:pt>
    <dgm:pt modelId="{577E0E38-E272-4E4E-9077-21800BF0F33C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 smtClean="0"/>
            <a:t>Un nettoyage des surfaces à proximité de l'unit avec un produit détergent/désinfectant est-il réalisé entre deux patients ?</a:t>
          </a:r>
        </a:p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r-FR" dirty="0"/>
        </a:p>
      </dgm:t>
    </dgm:pt>
    <dgm:pt modelId="{98D129A3-5F8B-44C6-936F-D81462A9854B}" type="parTrans" cxnId="{0D34E1A5-6FE5-480F-8933-4BB11FF3B019}">
      <dgm:prSet/>
      <dgm:spPr/>
      <dgm:t>
        <a:bodyPr/>
        <a:lstStyle/>
        <a:p>
          <a:endParaRPr lang="fr-FR"/>
        </a:p>
      </dgm:t>
    </dgm:pt>
    <dgm:pt modelId="{501247CA-CF6E-4AE9-BBC6-C9AB2CC13387}" type="sibTrans" cxnId="{0D34E1A5-6FE5-480F-8933-4BB11FF3B019}">
      <dgm:prSet/>
      <dgm:spPr/>
      <dgm:t>
        <a:bodyPr/>
        <a:lstStyle/>
        <a:p>
          <a:endParaRPr lang="fr-FR"/>
        </a:p>
      </dgm:t>
    </dgm:pt>
    <dgm:pt modelId="{EA81DA57-330D-478B-8828-26A0FBBBD9A4}" type="pres">
      <dgm:prSet presAssocID="{D4C92C55-D6A7-40CC-A722-07633EB5BFC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4DA5E947-BB9C-4E36-B036-97E3279D2049}" type="pres">
      <dgm:prSet presAssocID="{49187388-2771-4E3C-BB10-98BBF4E247C0}" presName="composite" presStyleCnt="0"/>
      <dgm:spPr/>
    </dgm:pt>
    <dgm:pt modelId="{87EAC65C-13D0-4871-9AF6-6B0147CB8EF9}" type="pres">
      <dgm:prSet presAssocID="{49187388-2771-4E3C-BB10-98BBF4E247C0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AAEBD10-A759-4632-8064-3E039924F417}" type="pres">
      <dgm:prSet presAssocID="{49187388-2771-4E3C-BB10-98BBF4E247C0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95503BA-E4D2-4FD6-A85D-CFBB09FB0CF5}" type="pres">
      <dgm:prSet presAssocID="{2BF877BA-DF1B-4D5F-B7F7-16DB9E645221}" presName="sp" presStyleCnt="0"/>
      <dgm:spPr/>
    </dgm:pt>
    <dgm:pt modelId="{F46CFE0E-7F24-44FB-B02B-E8D0C228B60A}" type="pres">
      <dgm:prSet presAssocID="{B4790915-6533-4A85-9243-4A5F94681329}" presName="composite" presStyleCnt="0"/>
      <dgm:spPr/>
    </dgm:pt>
    <dgm:pt modelId="{DD7E9D5C-0BE4-480D-B907-D69A3F30D8F3}" type="pres">
      <dgm:prSet presAssocID="{B4790915-6533-4A85-9243-4A5F9468132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3736641-9B33-4FDF-9559-A5CAED4EFBD5}" type="pres">
      <dgm:prSet presAssocID="{B4790915-6533-4A85-9243-4A5F9468132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FAEB28E-D134-49B7-A4D4-4B40DBC8D00C}" type="pres">
      <dgm:prSet presAssocID="{2E03351B-B7E6-4B29-92ED-FA4F75B7D3A8}" presName="sp" presStyleCnt="0"/>
      <dgm:spPr/>
    </dgm:pt>
    <dgm:pt modelId="{951A1D48-B21E-4586-93A4-9C32593A782D}" type="pres">
      <dgm:prSet presAssocID="{5EF52506-4069-4E59-AE33-72C7AEBC0998}" presName="composite" presStyleCnt="0"/>
      <dgm:spPr/>
    </dgm:pt>
    <dgm:pt modelId="{9086ED6B-6190-4870-8DCA-DA93279B03F4}" type="pres">
      <dgm:prSet presAssocID="{5EF52506-4069-4E59-AE33-72C7AEBC0998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0562331-ADE0-44CF-BF6D-141C6A427C60}" type="pres">
      <dgm:prSet presAssocID="{5EF52506-4069-4E59-AE33-72C7AEBC0998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A5B1081-B96A-41B7-9C0C-8A27B82233E8}" srcId="{49187388-2771-4E3C-BB10-98BBF4E247C0}" destId="{B6D5C0D8-8302-40FB-8FFA-0D9A61B8D6D6}" srcOrd="0" destOrd="0" parTransId="{C6BC4C59-EA6D-4FE4-BA79-C9BF88875850}" sibTransId="{2B2D23FD-7622-4030-8A73-F53B5562B0AD}"/>
    <dgm:cxn modelId="{6F2CB1AB-902A-4CE1-8D99-7302B6F349AD}" type="presOf" srcId="{577E0E38-E272-4E4E-9077-21800BF0F33C}" destId="{B0562331-ADE0-44CF-BF6D-141C6A427C60}" srcOrd="0" destOrd="0" presId="urn:microsoft.com/office/officeart/2005/8/layout/chevron2"/>
    <dgm:cxn modelId="{66033D78-3646-4843-A107-A8A2260CA232}" type="presOf" srcId="{DB842776-B7E4-44A8-B482-E5B74A3B9AF5}" destId="{33736641-9B33-4FDF-9559-A5CAED4EFBD5}" srcOrd="0" destOrd="0" presId="urn:microsoft.com/office/officeart/2005/8/layout/chevron2"/>
    <dgm:cxn modelId="{F5F474CB-FD7B-46D4-9AE0-5158CE66C3F1}" type="presOf" srcId="{49187388-2771-4E3C-BB10-98BBF4E247C0}" destId="{87EAC65C-13D0-4871-9AF6-6B0147CB8EF9}" srcOrd="0" destOrd="0" presId="urn:microsoft.com/office/officeart/2005/8/layout/chevron2"/>
    <dgm:cxn modelId="{03A7622C-0FC4-4A33-95A7-89194B07AB9F}" srcId="{D4C92C55-D6A7-40CC-A722-07633EB5BFC3}" destId="{49187388-2771-4E3C-BB10-98BBF4E247C0}" srcOrd="0" destOrd="0" parTransId="{AF36569F-C6CC-4856-ADF5-A02309A8C4B5}" sibTransId="{2BF877BA-DF1B-4D5F-B7F7-16DB9E645221}"/>
    <dgm:cxn modelId="{1FE37CFD-97DE-4E4C-8276-8FBD5BCC6CEA}" type="presOf" srcId="{5EF52506-4069-4E59-AE33-72C7AEBC0998}" destId="{9086ED6B-6190-4870-8DCA-DA93279B03F4}" srcOrd="0" destOrd="0" presId="urn:microsoft.com/office/officeart/2005/8/layout/chevron2"/>
    <dgm:cxn modelId="{4EF129F0-9CF2-4458-93C0-987D6E77E977}" type="presOf" srcId="{D4C92C55-D6A7-40CC-A722-07633EB5BFC3}" destId="{EA81DA57-330D-478B-8828-26A0FBBBD9A4}" srcOrd="0" destOrd="0" presId="urn:microsoft.com/office/officeart/2005/8/layout/chevron2"/>
    <dgm:cxn modelId="{0D34E1A5-6FE5-480F-8933-4BB11FF3B019}" srcId="{5EF52506-4069-4E59-AE33-72C7AEBC0998}" destId="{577E0E38-E272-4E4E-9077-21800BF0F33C}" srcOrd="0" destOrd="0" parTransId="{98D129A3-5F8B-44C6-936F-D81462A9854B}" sibTransId="{501247CA-CF6E-4AE9-BBC6-C9AB2CC13387}"/>
    <dgm:cxn modelId="{4A229512-85FD-4B4C-A1E0-A79F7D147194}" type="presOf" srcId="{B6D5C0D8-8302-40FB-8FFA-0D9A61B8D6D6}" destId="{CAAEBD10-A759-4632-8064-3E039924F417}" srcOrd="0" destOrd="0" presId="urn:microsoft.com/office/officeart/2005/8/layout/chevron2"/>
    <dgm:cxn modelId="{5FF454FA-638C-4F2A-B6DB-790226A650AD}" srcId="{B4790915-6533-4A85-9243-4A5F94681329}" destId="{DB842776-B7E4-44A8-B482-E5B74A3B9AF5}" srcOrd="0" destOrd="0" parTransId="{C4B978AD-A2D5-4F8D-AFA7-1DA204F3440C}" sibTransId="{E8495715-48C6-4496-8555-911388B02A61}"/>
    <dgm:cxn modelId="{74BC7743-81D9-4160-88BD-7E9316E7E122}" srcId="{D4C92C55-D6A7-40CC-A722-07633EB5BFC3}" destId="{B4790915-6533-4A85-9243-4A5F94681329}" srcOrd="1" destOrd="0" parTransId="{6C7863CF-F4D8-4699-816F-759BEC31EFDF}" sibTransId="{2E03351B-B7E6-4B29-92ED-FA4F75B7D3A8}"/>
    <dgm:cxn modelId="{81859F55-6101-4A25-9450-EF5373AFC342}" srcId="{D4C92C55-D6A7-40CC-A722-07633EB5BFC3}" destId="{5EF52506-4069-4E59-AE33-72C7AEBC0998}" srcOrd="2" destOrd="0" parTransId="{60C5321B-DDB1-4766-8C45-B9D76D9E57D4}" sibTransId="{9F6E787A-0CF3-4A19-9B62-5BF1DB3AFA23}"/>
    <dgm:cxn modelId="{29953E46-43A4-4EBD-9057-8893B4115AC7}" type="presOf" srcId="{B4790915-6533-4A85-9243-4A5F94681329}" destId="{DD7E9D5C-0BE4-480D-B907-D69A3F30D8F3}" srcOrd="0" destOrd="0" presId="urn:microsoft.com/office/officeart/2005/8/layout/chevron2"/>
    <dgm:cxn modelId="{84BDEA43-81AF-496E-8499-FAD4B4832BF0}" type="presParOf" srcId="{EA81DA57-330D-478B-8828-26A0FBBBD9A4}" destId="{4DA5E947-BB9C-4E36-B036-97E3279D2049}" srcOrd="0" destOrd="0" presId="urn:microsoft.com/office/officeart/2005/8/layout/chevron2"/>
    <dgm:cxn modelId="{42E22618-4EC6-4629-A762-138EE2D16F79}" type="presParOf" srcId="{4DA5E947-BB9C-4E36-B036-97E3279D2049}" destId="{87EAC65C-13D0-4871-9AF6-6B0147CB8EF9}" srcOrd="0" destOrd="0" presId="urn:microsoft.com/office/officeart/2005/8/layout/chevron2"/>
    <dgm:cxn modelId="{9CCF8728-7EE5-44B9-98AF-25F8FD1ED2D5}" type="presParOf" srcId="{4DA5E947-BB9C-4E36-B036-97E3279D2049}" destId="{CAAEBD10-A759-4632-8064-3E039924F417}" srcOrd="1" destOrd="0" presId="urn:microsoft.com/office/officeart/2005/8/layout/chevron2"/>
    <dgm:cxn modelId="{991CE257-2DB1-46FA-AAAF-0D49B422BEDD}" type="presParOf" srcId="{EA81DA57-330D-478B-8828-26A0FBBBD9A4}" destId="{C95503BA-E4D2-4FD6-A85D-CFBB09FB0CF5}" srcOrd="1" destOrd="0" presId="urn:microsoft.com/office/officeart/2005/8/layout/chevron2"/>
    <dgm:cxn modelId="{B5251237-F177-4F07-A038-286A83E99B96}" type="presParOf" srcId="{EA81DA57-330D-478B-8828-26A0FBBBD9A4}" destId="{F46CFE0E-7F24-44FB-B02B-E8D0C228B60A}" srcOrd="2" destOrd="0" presId="urn:microsoft.com/office/officeart/2005/8/layout/chevron2"/>
    <dgm:cxn modelId="{86A9A18D-F5E7-4612-99E7-FADBA7B37049}" type="presParOf" srcId="{F46CFE0E-7F24-44FB-B02B-E8D0C228B60A}" destId="{DD7E9D5C-0BE4-480D-B907-D69A3F30D8F3}" srcOrd="0" destOrd="0" presId="urn:microsoft.com/office/officeart/2005/8/layout/chevron2"/>
    <dgm:cxn modelId="{BF04553B-0D2E-474B-9B8B-1A7C2F69787C}" type="presParOf" srcId="{F46CFE0E-7F24-44FB-B02B-E8D0C228B60A}" destId="{33736641-9B33-4FDF-9559-A5CAED4EFBD5}" srcOrd="1" destOrd="0" presId="urn:microsoft.com/office/officeart/2005/8/layout/chevron2"/>
    <dgm:cxn modelId="{BFD73B08-85AD-442C-97ED-80DBB52AA8FD}" type="presParOf" srcId="{EA81DA57-330D-478B-8828-26A0FBBBD9A4}" destId="{FFAEB28E-D134-49B7-A4D4-4B40DBC8D00C}" srcOrd="3" destOrd="0" presId="urn:microsoft.com/office/officeart/2005/8/layout/chevron2"/>
    <dgm:cxn modelId="{7ED154C1-198C-449F-BE65-15214D4FA361}" type="presParOf" srcId="{EA81DA57-330D-478B-8828-26A0FBBBD9A4}" destId="{951A1D48-B21E-4586-93A4-9C32593A782D}" srcOrd="4" destOrd="0" presId="urn:microsoft.com/office/officeart/2005/8/layout/chevron2"/>
    <dgm:cxn modelId="{5AA7DBC2-5C80-4DCB-929F-4D5CE4BE0AC6}" type="presParOf" srcId="{951A1D48-B21E-4586-93A4-9C32593A782D}" destId="{9086ED6B-6190-4870-8DCA-DA93279B03F4}" srcOrd="0" destOrd="0" presId="urn:microsoft.com/office/officeart/2005/8/layout/chevron2"/>
    <dgm:cxn modelId="{8FFC277F-FA96-4048-82CE-43B0081D63E6}" type="presParOf" srcId="{951A1D48-B21E-4586-93A4-9C32593A782D}" destId="{B0562331-ADE0-44CF-BF6D-141C6A427C6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20F49D7-25D7-40CF-B287-E4291F6EBC6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9A220882-8DAC-48DA-98BC-7B1A21A39BE8}">
      <dgm:prSet/>
      <dgm:spPr/>
      <dgm:t>
        <a:bodyPr/>
        <a:lstStyle/>
        <a:p>
          <a:pPr rtl="0"/>
          <a:r>
            <a:rPr lang="fr-FR" dirty="0" smtClean="0"/>
            <a:t>11</a:t>
          </a:r>
          <a:endParaRPr lang="fr-FR" dirty="0"/>
        </a:p>
      </dgm:t>
    </dgm:pt>
    <dgm:pt modelId="{F7DEDB60-8932-434E-A4E3-BD873C784553}" type="parTrans" cxnId="{38DD4046-FC24-4B11-ADF1-AE7C37301CA2}">
      <dgm:prSet/>
      <dgm:spPr/>
      <dgm:t>
        <a:bodyPr/>
        <a:lstStyle/>
        <a:p>
          <a:endParaRPr lang="fr-FR"/>
        </a:p>
      </dgm:t>
    </dgm:pt>
    <dgm:pt modelId="{37739CAF-52F5-4F96-8D52-25BB6150D48B}" type="sibTrans" cxnId="{38DD4046-FC24-4B11-ADF1-AE7C37301CA2}">
      <dgm:prSet/>
      <dgm:spPr/>
      <dgm:t>
        <a:bodyPr/>
        <a:lstStyle/>
        <a:p>
          <a:endParaRPr lang="fr-FR"/>
        </a:p>
      </dgm:t>
    </dgm:pt>
    <dgm:pt modelId="{B1EEBA34-AFA4-43F6-A020-8B225633B7A6}">
      <dgm:prSet/>
      <dgm:spPr/>
      <dgm:t>
        <a:bodyPr/>
        <a:lstStyle/>
        <a:p>
          <a:pPr rtl="0"/>
          <a:r>
            <a:rPr lang="fr-FR" dirty="0" smtClean="0"/>
            <a:t>12</a:t>
          </a:r>
          <a:endParaRPr lang="fr-FR" dirty="0"/>
        </a:p>
      </dgm:t>
    </dgm:pt>
    <dgm:pt modelId="{88126C5F-C1A4-4760-BE37-7A8F74242051}" type="parTrans" cxnId="{37CE0DEA-B54D-4CCE-99C5-60C875E7F231}">
      <dgm:prSet/>
      <dgm:spPr/>
      <dgm:t>
        <a:bodyPr/>
        <a:lstStyle/>
        <a:p>
          <a:endParaRPr lang="fr-FR"/>
        </a:p>
      </dgm:t>
    </dgm:pt>
    <dgm:pt modelId="{A5E2DDFF-DFC7-4C8D-A1E9-625144F18229}" type="sibTrans" cxnId="{37CE0DEA-B54D-4CCE-99C5-60C875E7F231}">
      <dgm:prSet/>
      <dgm:spPr/>
      <dgm:t>
        <a:bodyPr/>
        <a:lstStyle/>
        <a:p>
          <a:endParaRPr lang="fr-FR"/>
        </a:p>
      </dgm:t>
    </dgm:pt>
    <dgm:pt modelId="{C8C6B89E-7791-49ED-BAF3-D4FDFF867193}">
      <dgm:prSet/>
      <dgm:spPr/>
      <dgm:t>
        <a:bodyPr/>
        <a:lstStyle/>
        <a:p>
          <a:pPr rtl="0"/>
          <a:r>
            <a:rPr lang="fr-FR" dirty="0" smtClean="0"/>
            <a:t>13</a:t>
          </a:r>
          <a:endParaRPr lang="fr-FR" dirty="0"/>
        </a:p>
      </dgm:t>
    </dgm:pt>
    <dgm:pt modelId="{2ED36518-8A61-4679-A820-43E5DF4A36C4}" type="parTrans" cxnId="{96175B68-20F2-4496-A813-0DE081D1DC54}">
      <dgm:prSet/>
      <dgm:spPr/>
      <dgm:t>
        <a:bodyPr/>
        <a:lstStyle/>
        <a:p>
          <a:endParaRPr lang="fr-FR"/>
        </a:p>
      </dgm:t>
    </dgm:pt>
    <dgm:pt modelId="{07999FBF-EEF9-4F8F-85A6-3F85CD53CB78}" type="sibTrans" cxnId="{96175B68-20F2-4496-A813-0DE081D1DC54}">
      <dgm:prSet/>
      <dgm:spPr/>
      <dgm:t>
        <a:bodyPr/>
        <a:lstStyle/>
        <a:p>
          <a:endParaRPr lang="fr-FR"/>
        </a:p>
      </dgm:t>
    </dgm:pt>
    <dgm:pt modelId="{441F59E0-67E8-4A6A-883D-310DBB959CCC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 smtClean="0"/>
            <a:t>Existe-t-il un local spécifique pour le traitement des dispositifs médicaux?</a:t>
          </a:r>
        </a:p>
        <a:p>
          <a:pPr marL="285750" indent="0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r-FR" dirty="0"/>
        </a:p>
      </dgm:t>
    </dgm:pt>
    <dgm:pt modelId="{5DE964FF-918D-4427-8119-572824073F00}" type="parTrans" cxnId="{64E58FD5-1909-4858-87C6-CB8BB004D5B6}">
      <dgm:prSet/>
      <dgm:spPr/>
      <dgm:t>
        <a:bodyPr/>
        <a:lstStyle/>
        <a:p>
          <a:endParaRPr lang="fr-FR"/>
        </a:p>
      </dgm:t>
    </dgm:pt>
    <dgm:pt modelId="{10662195-FDB3-42F3-9000-F4FCDB25488E}" type="sibTrans" cxnId="{64E58FD5-1909-4858-87C6-CB8BB004D5B6}">
      <dgm:prSet/>
      <dgm:spPr/>
      <dgm:t>
        <a:bodyPr/>
        <a:lstStyle/>
        <a:p>
          <a:endParaRPr lang="fr-FR"/>
        </a:p>
      </dgm:t>
    </dgm:pt>
    <dgm:pt modelId="{3643FF12-9C16-455C-8B15-5BF3D8768BAA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 smtClean="0"/>
            <a:t>Un bain de bouche </a:t>
          </a:r>
          <a:r>
            <a:rPr lang="fr-FR" u="sng" dirty="0" smtClean="0"/>
            <a:t>antiseptique</a:t>
          </a:r>
          <a:r>
            <a:rPr lang="fr-FR" dirty="0" smtClean="0"/>
            <a:t> est-il utilisé avant tout soin ?</a:t>
          </a:r>
        </a:p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r-FR" dirty="0"/>
        </a:p>
      </dgm:t>
    </dgm:pt>
    <dgm:pt modelId="{869191D6-762C-4DAA-B585-0070042CE931}" type="parTrans" cxnId="{5B40ED1F-0388-4F17-89F9-ACBA7BC97AAC}">
      <dgm:prSet/>
      <dgm:spPr/>
      <dgm:t>
        <a:bodyPr/>
        <a:lstStyle/>
        <a:p>
          <a:endParaRPr lang="fr-FR"/>
        </a:p>
      </dgm:t>
    </dgm:pt>
    <dgm:pt modelId="{B8056A5A-BCB4-4BA4-B7A6-56294E845F8A}" type="sibTrans" cxnId="{5B40ED1F-0388-4F17-89F9-ACBA7BC97AAC}">
      <dgm:prSet/>
      <dgm:spPr/>
      <dgm:t>
        <a:bodyPr/>
        <a:lstStyle/>
        <a:p>
          <a:endParaRPr lang="fr-FR"/>
        </a:p>
      </dgm:t>
    </dgm:pt>
    <dgm:pt modelId="{27DC850A-DE7F-4B5E-A116-3224B9751FFA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 smtClean="0"/>
            <a:t>Pratiquez-vous la désinfection de l’opercule de chaque cartouche d’anesthésie </a:t>
          </a:r>
          <a:r>
            <a:rPr lang="fr-FR" u="sng" dirty="0" smtClean="0"/>
            <a:t>avant utilisation</a:t>
          </a:r>
          <a:r>
            <a:rPr lang="fr-FR" dirty="0" smtClean="0"/>
            <a:t> ?</a:t>
          </a:r>
        </a:p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r-FR" dirty="0"/>
        </a:p>
      </dgm:t>
    </dgm:pt>
    <dgm:pt modelId="{211A2434-B907-4719-87AC-2930EAE0EF10}" type="parTrans" cxnId="{13781607-401A-4056-9A35-2AB0DB018F01}">
      <dgm:prSet/>
      <dgm:spPr/>
      <dgm:t>
        <a:bodyPr/>
        <a:lstStyle/>
        <a:p>
          <a:endParaRPr lang="fr-FR"/>
        </a:p>
      </dgm:t>
    </dgm:pt>
    <dgm:pt modelId="{8A37C00C-5702-4787-9A4F-930663480680}" type="sibTrans" cxnId="{13781607-401A-4056-9A35-2AB0DB018F01}">
      <dgm:prSet/>
      <dgm:spPr/>
      <dgm:t>
        <a:bodyPr/>
        <a:lstStyle/>
        <a:p>
          <a:endParaRPr lang="fr-FR"/>
        </a:p>
      </dgm:t>
    </dgm:pt>
    <dgm:pt modelId="{0D58BCE8-97B4-472A-84A8-0751D6333EFA}" type="pres">
      <dgm:prSet presAssocID="{620F49D7-25D7-40CF-B287-E4291F6EBC6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220F61B-C146-44A0-B21C-3FD99C4C5CBF}" type="pres">
      <dgm:prSet presAssocID="{9A220882-8DAC-48DA-98BC-7B1A21A39BE8}" presName="composite" presStyleCnt="0"/>
      <dgm:spPr/>
    </dgm:pt>
    <dgm:pt modelId="{4E402445-A1BC-4F61-B3E1-37C84580FCB6}" type="pres">
      <dgm:prSet presAssocID="{9A220882-8DAC-48DA-98BC-7B1A21A39BE8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D8C695B-17AE-499C-9D78-93B9ED52A160}" type="pres">
      <dgm:prSet presAssocID="{9A220882-8DAC-48DA-98BC-7B1A21A39BE8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091517-6BA7-48FC-84F5-6CB6E5BF06CE}" type="pres">
      <dgm:prSet presAssocID="{37739CAF-52F5-4F96-8D52-25BB6150D48B}" presName="sp" presStyleCnt="0"/>
      <dgm:spPr/>
    </dgm:pt>
    <dgm:pt modelId="{F176BE53-EC68-4B84-A5C8-1599F1285FE7}" type="pres">
      <dgm:prSet presAssocID="{B1EEBA34-AFA4-43F6-A020-8B225633B7A6}" presName="composite" presStyleCnt="0"/>
      <dgm:spPr/>
    </dgm:pt>
    <dgm:pt modelId="{1317A465-92C6-42AD-BDAD-490CBAB6A32C}" type="pres">
      <dgm:prSet presAssocID="{B1EEBA34-AFA4-43F6-A020-8B225633B7A6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3ED4024-1093-4DAD-89EB-F30614ECB157}" type="pres">
      <dgm:prSet presAssocID="{B1EEBA34-AFA4-43F6-A020-8B225633B7A6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87116D0-AC9C-498E-8C9B-9773BA243FD4}" type="pres">
      <dgm:prSet presAssocID="{A5E2DDFF-DFC7-4C8D-A1E9-625144F18229}" presName="sp" presStyleCnt="0"/>
      <dgm:spPr/>
    </dgm:pt>
    <dgm:pt modelId="{AFFE3F1A-3383-472E-91C3-D2B7DF0F9105}" type="pres">
      <dgm:prSet presAssocID="{C8C6B89E-7791-49ED-BAF3-D4FDFF867193}" presName="composite" presStyleCnt="0"/>
      <dgm:spPr/>
    </dgm:pt>
    <dgm:pt modelId="{F0C728AD-FC69-4A77-BBDF-4576C62B2C7A}" type="pres">
      <dgm:prSet presAssocID="{C8C6B89E-7791-49ED-BAF3-D4FDFF867193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DF7F6DE-6E1D-4A89-AB69-AD0312A923FE}" type="pres">
      <dgm:prSet presAssocID="{C8C6B89E-7791-49ED-BAF3-D4FDFF867193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64E58FD5-1909-4858-87C6-CB8BB004D5B6}" srcId="{9A220882-8DAC-48DA-98BC-7B1A21A39BE8}" destId="{441F59E0-67E8-4A6A-883D-310DBB959CCC}" srcOrd="0" destOrd="0" parTransId="{5DE964FF-918D-4427-8119-572824073F00}" sibTransId="{10662195-FDB3-42F3-9000-F4FCDB25488E}"/>
    <dgm:cxn modelId="{75FFE8FC-A09D-402C-9E43-7BBED4E35B4E}" type="presOf" srcId="{9A220882-8DAC-48DA-98BC-7B1A21A39BE8}" destId="{4E402445-A1BC-4F61-B3E1-37C84580FCB6}" srcOrd="0" destOrd="0" presId="urn:microsoft.com/office/officeart/2005/8/layout/chevron2"/>
    <dgm:cxn modelId="{7A14DB5B-27AD-4BA5-BB7A-42F07AE1BBBF}" type="presOf" srcId="{C8C6B89E-7791-49ED-BAF3-D4FDFF867193}" destId="{F0C728AD-FC69-4A77-BBDF-4576C62B2C7A}" srcOrd="0" destOrd="0" presId="urn:microsoft.com/office/officeart/2005/8/layout/chevron2"/>
    <dgm:cxn modelId="{50789F3B-504D-461B-A48E-3EC3E42202B8}" type="presOf" srcId="{441F59E0-67E8-4A6A-883D-310DBB959CCC}" destId="{0D8C695B-17AE-499C-9D78-93B9ED52A160}" srcOrd="0" destOrd="0" presId="urn:microsoft.com/office/officeart/2005/8/layout/chevron2"/>
    <dgm:cxn modelId="{96175B68-20F2-4496-A813-0DE081D1DC54}" srcId="{620F49D7-25D7-40CF-B287-E4291F6EBC6C}" destId="{C8C6B89E-7791-49ED-BAF3-D4FDFF867193}" srcOrd="2" destOrd="0" parTransId="{2ED36518-8A61-4679-A820-43E5DF4A36C4}" sibTransId="{07999FBF-EEF9-4F8F-85A6-3F85CD53CB78}"/>
    <dgm:cxn modelId="{52DC0E2A-BAD8-429C-ACAF-2CF61933A376}" type="presOf" srcId="{27DC850A-DE7F-4B5E-A116-3224B9751FFA}" destId="{0DF7F6DE-6E1D-4A89-AB69-AD0312A923FE}" srcOrd="0" destOrd="0" presId="urn:microsoft.com/office/officeart/2005/8/layout/chevron2"/>
    <dgm:cxn modelId="{1358AF5C-1DA8-45AE-AA4A-B733BA10ECD8}" type="presOf" srcId="{B1EEBA34-AFA4-43F6-A020-8B225633B7A6}" destId="{1317A465-92C6-42AD-BDAD-490CBAB6A32C}" srcOrd="0" destOrd="0" presId="urn:microsoft.com/office/officeart/2005/8/layout/chevron2"/>
    <dgm:cxn modelId="{5B40ED1F-0388-4F17-89F9-ACBA7BC97AAC}" srcId="{B1EEBA34-AFA4-43F6-A020-8B225633B7A6}" destId="{3643FF12-9C16-455C-8B15-5BF3D8768BAA}" srcOrd="0" destOrd="0" parTransId="{869191D6-762C-4DAA-B585-0070042CE931}" sibTransId="{B8056A5A-BCB4-4BA4-B7A6-56294E845F8A}"/>
    <dgm:cxn modelId="{13781607-401A-4056-9A35-2AB0DB018F01}" srcId="{C8C6B89E-7791-49ED-BAF3-D4FDFF867193}" destId="{27DC850A-DE7F-4B5E-A116-3224B9751FFA}" srcOrd="0" destOrd="0" parTransId="{211A2434-B907-4719-87AC-2930EAE0EF10}" sibTransId="{8A37C00C-5702-4787-9A4F-930663480680}"/>
    <dgm:cxn modelId="{37CE0DEA-B54D-4CCE-99C5-60C875E7F231}" srcId="{620F49D7-25D7-40CF-B287-E4291F6EBC6C}" destId="{B1EEBA34-AFA4-43F6-A020-8B225633B7A6}" srcOrd="1" destOrd="0" parTransId="{88126C5F-C1A4-4760-BE37-7A8F74242051}" sibTransId="{A5E2DDFF-DFC7-4C8D-A1E9-625144F18229}"/>
    <dgm:cxn modelId="{38DD4046-FC24-4B11-ADF1-AE7C37301CA2}" srcId="{620F49D7-25D7-40CF-B287-E4291F6EBC6C}" destId="{9A220882-8DAC-48DA-98BC-7B1A21A39BE8}" srcOrd="0" destOrd="0" parTransId="{F7DEDB60-8932-434E-A4E3-BD873C784553}" sibTransId="{37739CAF-52F5-4F96-8D52-25BB6150D48B}"/>
    <dgm:cxn modelId="{CDEF1299-F759-44D0-BC95-15278AFE1F01}" type="presOf" srcId="{3643FF12-9C16-455C-8B15-5BF3D8768BAA}" destId="{F3ED4024-1093-4DAD-89EB-F30614ECB157}" srcOrd="0" destOrd="0" presId="urn:microsoft.com/office/officeart/2005/8/layout/chevron2"/>
    <dgm:cxn modelId="{6CA37056-8063-4F9E-B304-7ACC408E26A2}" type="presOf" srcId="{620F49D7-25D7-40CF-B287-E4291F6EBC6C}" destId="{0D58BCE8-97B4-472A-84A8-0751D6333EFA}" srcOrd="0" destOrd="0" presId="urn:microsoft.com/office/officeart/2005/8/layout/chevron2"/>
    <dgm:cxn modelId="{5B1795B6-04C1-4639-90F7-6A1C1BA80413}" type="presParOf" srcId="{0D58BCE8-97B4-472A-84A8-0751D6333EFA}" destId="{C220F61B-C146-44A0-B21C-3FD99C4C5CBF}" srcOrd="0" destOrd="0" presId="urn:microsoft.com/office/officeart/2005/8/layout/chevron2"/>
    <dgm:cxn modelId="{C48013D4-8D45-453A-92C1-91C775C4822F}" type="presParOf" srcId="{C220F61B-C146-44A0-B21C-3FD99C4C5CBF}" destId="{4E402445-A1BC-4F61-B3E1-37C84580FCB6}" srcOrd="0" destOrd="0" presId="urn:microsoft.com/office/officeart/2005/8/layout/chevron2"/>
    <dgm:cxn modelId="{D9208838-0A67-4D57-85E8-0929750EE886}" type="presParOf" srcId="{C220F61B-C146-44A0-B21C-3FD99C4C5CBF}" destId="{0D8C695B-17AE-499C-9D78-93B9ED52A160}" srcOrd="1" destOrd="0" presId="urn:microsoft.com/office/officeart/2005/8/layout/chevron2"/>
    <dgm:cxn modelId="{BD291579-BC76-4CB4-AC3B-D2D8F13F99F9}" type="presParOf" srcId="{0D58BCE8-97B4-472A-84A8-0751D6333EFA}" destId="{5F091517-6BA7-48FC-84F5-6CB6E5BF06CE}" srcOrd="1" destOrd="0" presId="urn:microsoft.com/office/officeart/2005/8/layout/chevron2"/>
    <dgm:cxn modelId="{2753F447-74A4-4597-BD6B-A85EF3903FD7}" type="presParOf" srcId="{0D58BCE8-97B4-472A-84A8-0751D6333EFA}" destId="{F176BE53-EC68-4B84-A5C8-1599F1285FE7}" srcOrd="2" destOrd="0" presId="urn:microsoft.com/office/officeart/2005/8/layout/chevron2"/>
    <dgm:cxn modelId="{DAFDF50A-7EFB-4F7D-966D-80168E9D1A98}" type="presParOf" srcId="{F176BE53-EC68-4B84-A5C8-1599F1285FE7}" destId="{1317A465-92C6-42AD-BDAD-490CBAB6A32C}" srcOrd="0" destOrd="0" presId="urn:microsoft.com/office/officeart/2005/8/layout/chevron2"/>
    <dgm:cxn modelId="{BBEB9C8D-8F49-4816-A7B3-317693F87D03}" type="presParOf" srcId="{F176BE53-EC68-4B84-A5C8-1599F1285FE7}" destId="{F3ED4024-1093-4DAD-89EB-F30614ECB157}" srcOrd="1" destOrd="0" presId="urn:microsoft.com/office/officeart/2005/8/layout/chevron2"/>
    <dgm:cxn modelId="{7A9C1217-20F9-414E-960C-9AB947E4BA04}" type="presParOf" srcId="{0D58BCE8-97B4-472A-84A8-0751D6333EFA}" destId="{C87116D0-AC9C-498E-8C9B-9773BA243FD4}" srcOrd="3" destOrd="0" presId="urn:microsoft.com/office/officeart/2005/8/layout/chevron2"/>
    <dgm:cxn modelId="{C360EE53-C596-4C29-AF44-D6C6578A4D4D}" type="presParOf" srcId="{0D58BCE8-97B4-472A-84A8-0751D6333EFA}" destId="{AFFE3F1A-3383-472E-91C3-D2B7DF0F9105}" srcOrd="4" destOrd="0" presId="urn:microsoft.com/office/officeart/2005/8/layout/chevron2"/>
    <dgm:cxn modelId="{69E8D8E8-F704-438A-8672-8B688B0EB4AC}" type="presParOf" srcId="{AFFE3F1A-3383-472E-91C3-D2B7DF0F9105}" destId="{F0C728AD-FC69-4A77-BBDF-4576C62B2C7A}" srcOrd="0" destOrd="0" presId="urn:microsoft.com/office/officeart/2005/8/layout/chevron2"/>
    <dgm:cxn modelId="{4EDA89E1-B0E8-4779-B468-F0EBD1265436}" type="presParOf" srcId="{AFFE3F1A-3383-472E-91C3-D2B7DF0F9105}" destId="{0DF7F6DE-6E1D-4A89-AB69-AD0312A923F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5F14F0D-96AA-454E-94B3-43FCD48455AB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F3886AC-99E3-4ABA-AF25-3168D2F718C3}">
      <dgm:prSet/>
      <dgm:spPr/>
      <dgm:t>
        <a:bodyPr/>
        <a:lstStyle/>
        <a:p>
          <a:pPr rtl="0"/>
          <a:r>
            <a:rPr lang="fr-FR" dirty="0" smtClean="0"/>
            <a:t>14</a:t>
          </a:r>
          <a:endParaRPr lang="fr-FR" dirty="0"/>
        </a:p>
      </dgm:t>
    </dgm:pt>
    <dgm:pt modelId="{E65B553F-2C4C-4525-B99F-EC65802435C6}" type="parTrans" cxnId="{0589604F-B81C-4B79-A1F5-F2A4493D8D7F}">
      <dgm:prSet/>
      <dgm:spPr/>
      <dgm:t>
        <a:bodyPr/>
        <a:lstStyle/>
        <a:p>
          <a:endParaRPr lang="fr-FR"/>
        </a:p>
      </dgm:t>
    </dgm:pt>
    <dgm:pt modelId="{0D6A60F9-087C-46A1-AB0B-A20AAA5D0A76}" type="sibTrans" cxnId="{0589604F-B81C-4B79-A1F5-F2A4493D8D7F}">
      <dgm:prSet/>
      <dgm:spPr/>
      <dgm:t>
        <a:bodyPr/>
        <a:lstStyle/>
        <a:p>
          <a:endParaRPr lang="fr-FR"/>
        </a:p>
      </dgm:t>
    </dgm:pt>
    <dgm:pt modelId="{76264385-FB20-451E-868F-E5130B48040E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 smtClean="0"/>
            <a:t>Jetez-vous systématiquement après chaque patient tous les dispositifs médicaux à usage unique (notamment lame de bistouri, pompe à salive, pinceau d’application...) ?</a:t>
          </a:r>
        </a:p>
        <a:p>
          <a:pPr marL="285750" indent="0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r-FR" dirty="0"/>
        </a:p>
      </dgm:t>
    </dgm:pt>
    <dgm:pt modelId="{40BF84A8-F27E-445B-A0DA-541532DF8593}" type="parTrans" cxnId="{9BCB4DE2-5CF1-4DA4-BC8D-9F37F63D6959}">
      <dgm:prSet/>
      <dgm:spPr/>
      <dgm:t>
        <a:bodyPr/>
        <a:lstStyle/>
        <a:p>
          <a:endParaRPr lang="fr-FR"/>
        </a:p>
      </dgm:t>
    </dgm:pt>
    <dgm:pt modelId="{852042E1-F148-4B15-AB60-2353A7772328}" type="sibTrans" cxnId="{9BCB4DE2-5CF1-4DA4-BC8D-9F37F63D6959}">
      <dgm:prSet/>
      <dgm:spPr/>
      <dgm:t>
        <a:bodyPr/>
        <a:lstStyle/>
        <a:p>
          <a:endParaRPr lang="fr-FR"/>
        </a:p>
      </dgm:t>
    </dgm:pt>
    <dgm:pt modelId="{B3BB723A-C606-4CA3-8401-BC99F17EF815}" type="pres">
      <dgm:prSet presAssocID="{25F14F0D-96AA-454E-94B3-43FCD48455A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F58E071-739A-4134-845A-73267F4242EA}" type="pres">
      <dgm:prSet presAssocID="{7F3886AC-99E3-4ABA-AF25-3168D2F718C3}" presName="composite" presStyleCnt="0"/>
      <dgm:spPr/>
    </dgm:pt>
    <dgm:pt modelId="{EF190F6E-0208-4E3D-9810-E91E1C06B411}" type="pres">
      <dgm:prSet presAssocID="{7F3886AC-99E3-4ABA-AF25-3168D2F718C3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EC6647B-70A2-4778-9F5E-A9E33E356C13}" type="pres">
      <dgm:prSet presAssocID="{7F3886AC-99E3-4ABA-AF25-3168D2F718C3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0589604F-B81C-4B79-A1F5-F2A4493D8D7F}" srcId="{25F14F0D-96AA-454E-94B3-43FCD48455AB}" destId="{7F3886AC-99E3-4ABA-AF25-3168D2F718C3}" srcOrd="0" destOrd="0" parTransId="{E65B553F-2C4C-4525-B99F-EC65802435C6}" sibTransId="{0D6A60F9-087C-46A1-AB0B-A20AAA5D0A76}"/>
    <dgm:cxn modelId="{18CDFCAA-B35F-45D9-9CF8-0806DB1814A5}" type="presOf" srcId="{76264385-FB20-451E-868F-E5130B48040E}" destId="{7EC6647B-70A2-4778-9F5E-A9E33E356C13}" srcOrd="0" destOrd="0" presId="urn:microsoft.com/office/officeart/2005/8/layout/chevron2"/>
    <dgm:cxn modelId="{9BCB4DE2-5CF1-4DA4-BC8D-9F37F63D6959}" srcId="{7F3886AC-99E3-4ABA-AF25-3168D2F718C3}" destId="{76264385-FB20-451E-868F-E5130B48040E}" srcOrd="0" destOrd="0" parTransId="{40BF84A8-F27E-445B-A0DA-541532DF8593}" sibTransId="{852042E1-F148-4B15-AB60-2353A7772328}"/>
    <dgm:cxn modelId="{4A980D33-14BC-4E55-8BB7-92968E1B9F2E}" type="presOf" srcId="{7F3886AC-99E3-4ABA-AF25-3168D2F718C3}" destId="{EF190F6E-0208-4E3D-9810-E91E1C06B411}" srcOrd="0" destOrd="0" presId="urn:microsoft.com/office/officeart/2005/8/layout/chevron2"/>
    <dgm:cxn modelId="{FD399C01-5C39-4AE7-9D7A-97F79BFC8DE7}" type="presOf" srcId="{25F14F0D-96AA-454E-94B3-43FCD48455AB}" destId="{B3BB723A-C606-4CA3-8401-BC99F17EF815}" srcOrd="0" destOrd="0" presId="urn:microsoft.com/office/officeart/2005/8/layout/chevron2"/>
    <dgm:cxn modelId="{41C3C95D-2689-4D95-A13E-A376CE04B7E8}" type="presParOf" srcId="{B3BB723A-C606-4CA3-8401-BC99F17EF815}" destId="{5F58E071-739A-4134-845A-73267F4242EA}" srcOrd="0" destOrd="0" presId="urn:microsoft.com/office/officeart/2005/8/layout/chevron2"/>
    <dgm:cxn modelId="{E42B6DF7-8D1C-49C1-96ED-9BA99863305F}" type="presParOf" srcId="{5F58E071-739A-4134-845A-73267F4242EA}" destId="{EF190F6E-0208-4E3D-9810-E91E1C06B411}" srcOrd="0" destOrd="0" presId="urn:microsoft.com/office/officeart/2005/8/layout/chevron2"/>
    <dgm:cxn modelId="{1EF34D16-C7DB-4A6B-B0E4-4A4662B9307B}" type="presParOf" srcId="{5F58E071-739A-4134-845A-73267F4242EA}" destId="{7EC6647B-70A2-4778-9F5E-A9E33E356C1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E925F7A-9E49-4112-8A4B-E1A09B59C1A1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02E9B180-0CB2-4C00-B8C1-8644B3EB1E33}">
      <dgm:prSet/>
      <dgm:spPr/>
      <dgm:t>
        <a:bodyPr/>
        <a:lstStyle/>
        <a:p>
          <a:pPr rtl="0"/>
          <a:r>
            <a:rPr lang="fr-FR" dirty="0" smtClean="0"/>
            <a:t>15</a:t>
          </a:r>
          <a:endParaRPr lang="fr-FR" dirty="0"/>
        </a:p>
      </dgm:t>
    </dgm:pt>
    <dgm:pt modelId="{B287DE9B-6459-437C-8FD7-FD3F5CD1F2E7}" type="parTrans" cxnId="{ABAFCCAE-63D7-41E3-A106-BEEB5CC5F387}">
      <dgm:prSet/>
      <dgm:spPr/>
      <dgm:t>
        <a:bodyPr/>
        <a:lstStyle/>
        <a:p>
          <a:endParaRPr lang="fr-FR"/>
        </a:p>
      </dgm:t>
    </dgm:pt>
    <dgm:pt modelId="{5E25DEE5-80CF-4F66-8DEC-91EE46B94DA6}" type="sibTrans" cxnId="{ABAFCCAE-63D7-41E3-A106-BEEB5CC5F387}">
      <dgm:prSet/>
      <dgm:spPr/>
      <dgm:t>
        <a:bodyPr/>
        <a:lstStyle/>
        <a:p>
          <a:endParaRPr lang="fr-FR"/>
        </a:p>
      </dgm:t>
    </dgm:pt>
    <dgm:pt modelId="{58D900F2-56EC-49A7-A729-8663992DF440}">
      <dgm:prSet/>
      <dgm:spPr/>
      <dgm:t>
        <a:bodyPr/>
        <a:lstStyle/>
        <a:p>
          <a:pPr rtl="0"/>
          <a:r>
            <a:rPr lang="fr-FR" dirty="0" smtClean="0"/>
            <a:t>16</a:t>
          </a:r>
          <a:endParaRPr lang="fr-FR" dirty="0"/>
        </a:p>
      </dgm:t>
    </dgm:pt>
    <dgm:pt modelId="{B1828375-D565-4608-BC2B-44A4CDECB1B8}" type="parTrans" cxnId="{29829D9C-6F7E-4286-9D21-041779BD2356}">
      <dgm:prSet/>
      <dgm:spPr/>
      <dgm:t>
        <a:bodyPr/>
        <a:lstStyle/>
        <a:p>
          <a:endParaRPr lang="fr-FR"/>
        </a:p>
      </dgm:t>
    </dgm:pt>
    <dgm:pt modelId="{A4D94854-306C-4A1F-94B6-DD5B7336D043}" type="sibTrans" cxnId="{29829D9C-6F7E-4286-9D21-041779BD2356}">
      <dgm:prSet/>
      <dgm:spPr/>
      <dgm:t>
        <a:bodyPr/>
        <a:lstStyle/>
        <a:p>
          <a:endParaRPr lang="fr-FR"/>
        </a:p>
      </dgm:t>
    </dgm:pt>
    <dgm:pt modelId="{A812678E-A96E-4F7D-849C-3E9DBFFECAE8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 smtClean="0"/>
            <a:t>Les dispositifs médicaux </a:t>
          </a:r>
          <a:r>
            <a:rPr lang="fr-FR" dirty="0" err="1" smtClean="0"/>
            <a:t>autoclavables</a:t>
          </a:r>
          <a:r>
            <a:rPr lang="fr-FR" dirty="0" smtClean="0"/>
            <a:t> sont-ils tous </a:t>
          </a:r>
          <a:r>
            <a:rPr lang="fr-FR" dirty="0" err="1" smtClean="0"/>
            <a:t>autoclavés</a:t>
          </a:r>
          <a:r>
            <a:rPr lang="fr-FR" dirty="0" smtClean="0"/>
            <a:t>?</a:t>
          </a:r>
        </a:p>
        <a:p>
          <a:pPr marL="171450" indent="0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dirty="0" smtClean="0"/>
            <a:t> </a:t>
          </a:r>
          <a:endParaRPr lang="fr-FR" dirty="0"/>
        </a:p>
      </dgm:t>
    </dgm:pt>
    <dgm:pt modelId="{4A2D8994-9372-4F91-AAE5-73E886589EE4}" type="parTrans" cxnId="{2D71CB25-73D1-4CBE-A828-9DE46E3E7249}">
      <dgm:prSet/>
      <dgm:spPr/>
      <dgm:t>
        <a:bodyPr/>
        <a:lstStyle/>
        <a:p>
          <a:endParaRPr lang="fr-FR"/>
        </a:p>
      </dgm:t>
    </dgm:pt>
    <dgm:pt modelId="{F2DDBE71-B65A-494B-ADA9-586AA58FE71E}" type="sibTrans" cxnId="{2D71CB25-73D1-4CBE-A828-9DE46E3E7249}">
      <dgm:prSet/>
      <dgm:spPr/>
      <dgm:t>
        <a:bodyPr/>
        <a:lstStyle/>
        <a:p>
          <a:endParaRPr lang="fr-FR"/>
        </a:p>
      </dgm:t>
    </dgm:pt>
    <dgm:pt modelId="{A1AF7A46-0A14-41A5-9D9E-4DC81A6ACAE9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 smtClean="0"/>
            <a:t>Immergez-vous tous les dispositifs utilisés en bouche dès la fin de leur utilisation dans un bac d’une taille suffisante contenant une solution détergente/désinfectante exempte d'aldéhydes ?</a:t>
          </a:r>
        </a:p>
        <a:p>
          <a:pPr marL="285750" indent="0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r-FR" dirty="0"/>
        </a:p>
      </dgm:t>
    </dgm:pt>
    <dgm:pt modelId="{9CD71DBA-B1D5-41A6-AE2F-056E7BF36967}" type="parTrans" cxnId="{F3DB5236-72B6-49B1-89D9-29A7A4EF3B5D}">
      <dgm:prSet/>
      <dgm:spPr/>
      <dgm:t>
        <a:bodyPr/>
        <a:lstStyle/>
        <a:p>
          <a:endParaRPr lang="fr-FR"/>
        </a:p>
      </dgm:t>
    </dgm:pt>
    <dgm:pt modelId="{DB34F9D8-94B8-4E50-A801-7F8516BA5112}" type="sibTrans" cxnId="{F3DB5236-72B6-49B1-89D9-29A7A4EF3B5D}">
      <dgm:prSet/>
      <dgm:spPr/>
      <dgm:t>
        <a:bodyPr/>
        <a:lstStyle/>
        <a:p>
          <a:endParaRPr lang="fr-FR"/>
        </a:p>
      </dgm:t>
    </dgm:pt>
    <dgm:pt modelId="{E6213CAF-8882-41F3-A337-4E60A3C68CDC}" type="pres">
      <dgm:prSet presAssocID="{CE925F7A-9E49-4112-8A4B-E1A09B59C1A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475D41F7-F39C-497B-9616-85396D7319A8}" type="pres">
      <dgm:prSet presAssocID="{02E9B180-0CB2-4C00-B8C1-8644B3EB1E33}" presName="composite" presStyleCnt="0"/>
      <dgm:spPr/>
    </dgm:pt>
    <dgm:pt modelId="{A5B41B7D-7DAF-4772-AD8F-548E79170E4A}" type="pres">
      <dgm:prSet presAssocID="{02E9B180-0CB2-4C00-B8C1-8644B3EB1E33}" presName="parentText" presStyleLbl="alignNode1" presStyleIdx="0" presStyleCnt="2" custLinFactNeighborX="647" custLinFactNeighborY="-29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720EE04-DCEA-46F5-8EA4-A75353895251}" type="pres">
      <dgm:prSet presAssocID="{02E9B180-0CB2-4C00-B8C1-8644B3EB1E33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DFBE2F0-B27A-4AEA-95BD-D32A414276EC}" type="pres">
      <dgm:prSet presAssocID="{5E25DEE5-80CF-4F66-8DEC-91EE46B94DA6}" presName="sp" presStyleCnt="0"/>
      <dgm:spPr/>
    </dgm:pt>
    <dgm:pt modelId="{8625F286-9C47-4D45-8CCA-0D1BF2AEC541}" type="pres">
      <dgm:prSet presAssocID="{58D900F2-56EC-49A7-A729-8663992DF440}" presName="composite" presStyleCnt="0"/>
      <dgm:spPr/>
    </dgm:pt>
    <dgm:pt modelId="{EE97DD37-178A-4960-97B9-BAB4BD15E5B3}" type="pres">
      <dgm:prSet presAssocID="{58D900F2-56EC-49A7-A729-8663992DF440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36C837C-7769-4DC4-9B7E-51853204DAF2}" type="pres">
      <dgm:prSet presAssocID="{58D900F2-56EC-49A7-A729-8663992DF440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3766CA6-F7EC-41F1-8844-F04B78166A93}" type="presOf" srcId="{A812678E-A96E-4F7D-849C-3E9DBFFECAE8}" destId="{2720EE04-DCEA-46F5-8EA4-A75353895251}" srcOrd="0" destOrd="0" presId="urn:microsoft.com/office/officeart/2005/8/layout/chevron2"/>
    <dgm:cxn modelId="{F3DB5236-72B6-49B1-89D9-29A7A4EF3B5D}" srcId="{58D900F2-56EC-49A7-A729-8663992DF440}" destId="{A1AF7A46-0A14-41A5-9D9E-4DC81A6ACAE9}" srcOrd="0" destOrd="0" parTransId="{9CD71DBA-B1D5-41A6-AE2F-056E7BF36967}" sibTransId="{DB34F9D8-94B8-4E50-A801-7F8516BA5112}"/>
    <dgm:cxn modelId="{73A64BFC-CC2B-4872-8629-43FB704653E2}" type="presOf" srcId="{58D900F2-56EC-49A7-A729-8663992DF440}" destId="{EE97DD37-178A-4960-97B9-BAB4BD15E5B3}" srcOrd="0" destOrd="0" presId="urn:microsoft.com/office/officeart/2005/8/layout/chevron2"/>
    <dgm:cxn modelId="{B3811DC6-A022-4BDF-9C22-ACB647C28BED}" type="presOf" srcId="{A1AF7A46-0A14-41A5-9D9E-4DC81A6ACAE9}" destId="{736C837C-7769-4DC4-9B7E-51853204DAF2}" srcOrd="0" destOrd="0" presId="urn:microsoft.com/office/officeart/2005/8/layout/chevron2"/>
    <dgm:cxn modelId="{40F49224-6BD4-4AF6-B607-7DEC55B80FA3}" type="presOf" srcId="{CE925F7A-9E49-4112-8A4B-E1A09B59C1A1}" destId="{E6213CAF-8882-41F3-A337-4E60A3C68CDC}" srcOrd="0" destOrd="0" presId="urn:microsoft.com/office/officeart/2005/8/layout/chevron2"/>
    <dgm:cxn modelId="{AA50FD39-128C-4AF6-B011-11AC0E4D8C64}" type="presOf" srcId="{02E9B180-0CB2-4C00-B8C1-8644B3EB1E33}" destId="{A5B41B7D-7DAF-4772-AD8F-548E79170E4A}" srcOrd="0" destOrd="0" presId="urn:microsoft.com/office/officeart/2005/8/layout/chevron2"/>
    <dgm:cxn modelId="{ABAFCCAE-63D7-41E3-A106-BEEB5CC5F387}" srcId="{CE925F7A-9E49-4112-8A4B-E1A09B59C1A1}" destId="{02E9B180-0CB2-4C00-B8C1-8644B3EB1E33}" srcOrd="0" destOrd="0" parTransId="{B287DE9B-6459-437C-8FD7-FD3F5CD1F2E7}" sibTransId="{5E25DEE5-80CF-4F66-8DEC-91EE46B94DA6}"/>
    <dgm:cxn modelId="{29829D9C-6F7E-4286-9D21-041779BD2356}" srcId="{CE925F7A-9E49-4112-8A4B-E1A09B59C1A1}" destId="{58D900F2-56EC-49A7-A729-8663992DF440}" srcOrd="1" destOrd="0" parTransId="{B1828375-D565-4608-BC2B-44A4CDECB1B8}" sibTransId="{A4D94854-306C-4A1F-94B6-DD5B7336D043}"/>
    <dgm:cxn modelId="{2D71CB25-73D1-4CBE-A828-9DE46E3E7249}" srcId="{02E9B180-0CB2-4C00-B8C1-8644B3EB1E33}" destId="{A812678E-A96E-4F7D-849C-3E9DBFFECAE8}" srcOrd="0" destOrd="0" parTransId="{4A2D8994-9372-4F91-AAE5-73E886589EE4}" sibTransId="{F2DDBE71-B65A-494B-ADA9-586AA58FE71E}"/>
    <dgm:cxn modelId="{7C84709C-B9E6-4F1C-AF64-9620E4D25374}" type="presParOf" srcId="{E6213CAF-8882-41F3-A337-4E60A3C68CDC}" destId="{475D41F7-F39C-497B-9616-85396D7319A8}" srcOrd="0" destOrd="0" presId="urn:microsoft.com/office/officeart/2005/8/layout/chevron2"/>
    <dgm:cxn modelId="{5195832B-6639-4D40-8192-49910A46AC93}" type="presParOf" srcId="{475D41F7-F39C-497B-9616-85396D7319A8}" destId="{A5B41B7D-7DAF-4772-AD8F-548E79170E4A}" srcOrd="0" destOrd="0" presId="urn:microsoft.com/office/officeart/2005/8/layout/chevron2"/>
    <dgm:cxn modelId="{236A5021-23C3-47EB-9B3D-A255D4A6AFBC}" type="presParOf" srcId="{475D41F7-F39C-497B-9616-85396D7319A8}" destId="{2720EE04-DCEA-46F5-8EA4-A75353895251}" srcOrd="1" destOrd="0" presId="urn:microsoft.com/office/officeart/2005/8/layout/chevron2"/>
    <dgm:cxn modelId="{696A4A6E-2282-4407-9CBB-579893FF386D}" type="presParOf" srcId="{E6213CAF-8882-41F3-A337-4E60A3C68CDC}" destId="{4DFBE2F0-B27A-4AEA-95BD-D32A414276EC}" srcOrd="1" destOrd="0" presId="urn:microsoft.com/office/officeart/2005/8/layout/chevron2"/>
    <dgm:cxn modelId="{A41E42FD-D70B-4E34-9D04-F6BA2CA30786}" type="presParOf" srcId="{E6213CAF-8882-41F3-A337-4E60A3C68CDC}" destId="{8625F286-9C47-4D45-8CCA-0D1BF2AEC541}" srcOrd="2" destOrd="0" presId="urn:microsoft.com/office/officeart/2005/8/layout/chevron2"/>
    <dgm:cxn modelId="{4208D557-EC43-497F-8BBF-B70140F40CA5}" type="presParOf" srcId="{8625F286-9C47-4D45-8CCA-0D1BF2AEC541}" destId="{EE97DD37-178A-4960-97B9-BAB4BD15E5B3}" srcOrd="0" destOrd="0" presId="urn:microsoft.com/office/officeart/2005/8/layout/chevron2"/>
    <dgm:cxn modelId="{05C6C532-5317-4723-9DFC-E05B50D405CA}" type="presParOf" srcId="{8625F286-9C47-4D45-8CCA-0D1BF2AEC541}" destId="{736C837C-7769-4DC4-9B7E-51853204DAF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5C8E4F0-BFED-4037-8A41-24889815DFE7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B852C9A-4AEB-4E19-B097-44F9EFFE9BDF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 smtClean="0"/>
            <a:t>Le mode d'emploi du détergent/désinfectant est-il disponible et connu du personnel ?</a:t>
          </a:r>
          <a:endParaRPr lang="fr-FR" dirty="0"/>
        </a:p>
      </dgm:t>
    </dgm:pt>
    <dgm:pt modelId="{8B8A24E4-F193-444E-AC41-A3F0D2CEFF62}" type="parTrans" cxnId="{28ED1498-161A-49AD-A994-B3A470492BD3}">
      <dgm:prSet/>
      <dgm:spPr/>
      <dgm:t>
        <a:bodyPr/>
        <a:lstStyle/>
        <a:p>
          <a:endParaRPr lang="fr-FR"/>
        </a:p>
      </dgm:t>
    </dgm:pt>
    <dgm:pt modelId="{EB95976F-44E9-49D8-AB9F-28FCEDB31A51}" type="sibTrans" cxnId="{28ED1498-161A-49AD-A994-B3A470492BD3}">
      <dgm:prSet/>
      <dgm:spPr/>
      <dgm:t>
        <a:bodyPr/>
        <a:lstStyle/>
        <a:p>
          <a:endParaRPr lang="fr-FR"/>
        </a:p>
      </dgm:t>
    </dgm:pt>
    <dgm:pt modelId="{C4BECB50-FC00-4677-A4FB-811E4BC140C9}">
      <dgm:prSet/>
      <dgm:spPr/>
      <dgm:t>
        <a:bodyPr/>
        <a:lstStyle/>
        <a:p>
          <a:pPr rtl="0"/>
          <a:r>
            <a:rPr lang="fr-FR" dirty="0" smtClean="0"/>
            <a:t>17</a:t>
          </a:r>
          <a:endParaRPr lang="fr-FR" dirty="0"/>
        </a:p>
      </dgm:t>
    </dgm:pt>
    <dgm:pt modelId="{563B159B-3BC3-4C36-A5B5-C3A3EF21AEC8}" type="sibTrans" cxnId="{1DDF4A0F-B42F-4367-9E63-FEDF5EDDADD6}">
      <dgm:prSet/>
      <dgm:spPr/>
      <dgm:t>
        <a:bodyPr/>
        <a:lstStyle/>
        <a:p>
          <a:endParaRPr lang="fr-FR"/>
        </a:p>
      </dgm:t>
    </dgm:pt>
    <dgm:pt modelId="{8AC4B1AA-3590-44A1-A813-09E2DA848F9C}" type="parTrans" cxnId="{1DDF4A0F-B42F-4367-9E63-FEDF5EDDADD6}">
      <dgm:prSet/>
      <dgm:spPr/>
      <dgm:t>
        <a:bodyPr/>
        <a:lstStyle/>
        <a:p>
          <a:endParaRPr lang="fr-FR"/>
        </a:p>
      </dgm:t>
    </dgm:pt>
    <dgm:pt modelId="{AEF8F7EE-C9C6-4581-B8CA-10A35F3A02C8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 smtClean="0"/>
            <a:t> La dilution, le temps de trempage préconisés par le fabricant sont- ils respectés ?</a:t>
          </a:r>
          <a:endParaRPr lang="fr-FR" dirty="0"/>
        </a:p>
      </dgm:t>
    </dgm:pt>
    <dgm:pt modelId="{B670002E-ECB4-4340-B71E-E266F9A21DBD}" type="parTrans" cxnId="{EAF2C72B-A02B-45FE-90A0-DF22786414CD}">
      <dgm:prSet/>
      <dgm:spPr/>
      <dgm:t>
        <a:bodyPr/>
        <a:lstStyle/>
        <a:p>
          <a:endParaRPr lang="fr-FR"/>
        </a:p>
      </dgm:t>
    </dgm:pt>
    <dgm:pt modelId="{D674A301-5C73-450E-9487-54910F0D94D8}" type="sibTrans" cxnId="{EAF2C72B-A02B-45FE-90A0-DF22786414CD}">
      <dgm:prSet/>
      <dgm:spPr/>
      <dgm:t>
        <a:bodyPr/>
        <a:lstStyle/>
        <a:p>
          <a:endParaRPr lang="fr-FR"/>
        </a:p>
      </dgm:t>
    </dgm:pt>
    <dgm:pt modelId="{BE60E472-FF36-492A-825A-53CBFDB2331A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 smtClean="0"/>
            <a:t>La fréquence de renouvellement du bain d'immersion respecte-t-elle les recommandations du fabricant ?</a:t>
          </a:r>
        </a:p>
        <a:p>
          <a:endParaRPr lang="fr-FR" dirty="0"/>
        </a:p>
      </dgm:t>
    </dgm:pt>
    <dgm:pt modelId="{CFCF8E85-2E0C-4211-99E9-3E926BB30461}" type="parTrans" cxnId="{3619D5F2-C07A-469C-B79F-F07F3DDDE615}">
      <dgm:prSet/>
      <dgm:spPr/>
      <dgm:t>
        <a:bodyPr/>
        <a:lstStyle/>
        <a:p>
          <a:endParaRPr lang="fr-FR"/>
        </a:p>
      </dgm:t>
    </dgm:pt>
    <dgm:pt modelId="{76FBA6A4-5828-41FF-8C56-0A4D66963289}" type="sibTrans" cxnId="{3619D5F2-C07A-469C-B79F-F07F3DDDE615}">
      <dgm:prSet/>
      <dgm:spPr/>
      <dgm:t>
        <a:bodyPr/>
        <a:lstStyle/>
        <a:p>
          <a:endParaRPr lang="fr-FR"/>
        </a:p>
      </dgm:t>
    </dgm:pt>
    <dgm:pt modelId="{CB666FBC-E1BB-4DC1-BD00-99046396EA55}" type="pres">
      <dgm:prSet presAssocID="{85C8E4F0-BFED-4037-8A41-24889815DFE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DED5811F-E128-4E60-9207-65DC982A6283}" type="pres">
      <dgm:prSet presAssocID="{C4BECB50-FC00-4677-A4FB-811E4BC140C9}" presName="composite" presStyleCnt="0"/>
      <dgm:spPr/>
    </dgm:pt>
    <dgm:pt modelId="{05A6A470-4CF8-4352-ADAA-B33553F73571}" type="pres">
      <dgm:prSet presAssocID="{C4BECB50-FC00-4677-A4FB-811E4BC140C9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AE16335-BF05-4AE6-A30B-758E7AEA3AA0}" type="pres">
      <dgm:prSet presAssocID="{C4BECB50-FC00-4677-A4FB-811E4BC140C9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619D5F2-C07A-469C-B79F-F07F3DDDE615}" srcId="{2B852C9A-4AEB-4E19-B097-44F9EFFE9BDF}" destId="{BE60E472-FF36-492A-825A-53CBFDB2331A}" srcOrd="1" destOrd="0" parTransId="{CFCF8E85-2E0C-4211-99E9-3E926BB30461}" sibTransId="{76FBA6A4-5828-41FF-8C56-0A4D66963289}"/>
    <dgm:cxn modelId="{96ACB3BF-C115-4583-B501-530E18954CD0}" type="presOf" srcId="{BE60E472-FF36-492A-825A-53CBFDB2331A}" destId="{4AE16335-BF05-4AE6-A30B-758E7AEA3AA0}" srcOrd="0" destOrd="2" presId="urn:microsoft.com/office/officeart/2005/8/layout/chevron2"/>
    <dgm:cxn modelId="{1DDF4A0F-B42F-4367-9E63-FEDF5EDDADD6}" srcId="{85C8E4F0-BFED-4037-8A41-24889815DFE7}" destId="{C4BECB50-FC00-4677-A4FB-811E4BC140C9}" srcOrd="0" destOrd="0" parTransId="{8AC4B1AA-3590-44A1-A813-09E2DA848F9C}" sibTransId="{563B159B-3BC3-4C36-A5B5-C3A3EF21AEC8}"/>
    <dgm:cxn modelId="{6D6AAB83-5E95-4F8E-A7F1-BDD0D08C015E}" type="presOf" srcId="{2B852C9A-4AEB-4E19-B097-44F9EFFE9BDF}" destId="{4AE16335-BF05-4AE6-A30B-758E7AEA3AA0}" srcOrd="0" destOrd="0" presId="urn:microsoft.com/office/officeart/2005/8/layout/chevron2"/>
    <dgm:cxn modelId="{647E982C-7F29-4378-9477-FE7076936DFC}" type="presOf" srcId="{85C8E4F0-BFED-4037-8A41-24889815DFE7}" destId="{CB666FBC-E1BB-4DC1-BD00-99046396EA55}" srcOrd="0" destOrd="0" presId="urn:microsoft.com/office/officeart/2005/8/layout/chevron2"/>
    <dgm:cxn modelId="{EAF2C72B-A02B-45FE-90A0-DF22786414CD}" srcId="{2B852C9A-4AEB-4E19-B097-44F9EFFE9BDF}" destId="{AEF8F7EE-C9C6-4581-B8CA-10A35F3A02C8}" srcOrd="0" destOrd="0" parTransId="{B670002E-ECB4-4340-B71E-E266F9A21DBD}" sibTransId="{D674A301-5C73-450E-9487-54910F0D94D8}"/>
    <dgm:cxn modelId="{28ED1498-161A-49AD-A994-B3A470492BD3}" srcId="{C4BECB50-FC00-4677-A4FB-811E4BC140C9}" destId="{2B852C9A-4AEB-4E19-B097-44F9EFFE9BDF}" srcOrd="0" destOrd="0" parTransId="{8B8A24E4-F193-444E-AC41-A3F0D2CEFF62}" sibTransId="{EB95976F-44E9-49D8-AB9F-28FCEDB31A51}"/>
    <dgm:cxn modelId="{7D135BEA-7614-4D56-91EA-6F73D438516A}" type="presOf" srcId="{AEF8F7EE-C9C6-4581-B8CA-10A35F3A02C8}" destId="{4AE16335-BF05-4AE6-A30B-758E7AEA3AA0}" srcOrd="0" destOrd="1" presId="urn:microsoft.com/office/officeart/2005/8/layout/chevron2"/>
    <dgm:cxn modelId="{0E1DE2DC-505D-4BE9-AF7D-CAA6DD90D774}" type="presOf" srcId="{C4BECB50-FC00-4677-A4FB-811E4BC140C9}" destId="{05A6A470-4CF8-4352-ADAA-B33553F73571}" srcOrd="0" destOrd="0" presId="urn:microsoft.com/office/officeart/2005/8/layout/chevron2"/>
    <dgm:cxn modelId="{492E4324-8109-4C7C-8F1C-E9A808CC744E}" type="presParOf" srcId="{CB666FBC-E1BB-4DC1-BD00-99046396EA55}" destId="{DED5811F-E128-4E60-9207-65DC982A6283}" srcOrd="0" destOrd="0" presId="urn:microsoft.com/office/officeart/2005/8/layout/chevron2"/>
    <dgm:cxn modelId="{5CBA017B-EF19-4ACE-A534-5050C9AAB44B}" type="presParOf" srcId="{DED5811F-E128-4E60-9207-65DC982A6283}" destId="{05A6A470-4CF8-4352-ADAA-B33553F73571}" srcOrd="0" destOrd="0" presId="urn:microsoft.com/office/officeart/2005/8/layout/chevron2"/>
    <dgm:cxn modelId="{F1AE0B4A-0EE7-459B-85DE-66931CC609C1}" type="presParOf" srcId="{DED5811F-E128-4E60-9207-65DC982A6283}" destId="{4AE16335-BF05-4AE6-A30B-758E7AEA3AA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F1C20CD-92FD-4CD8-9A6A-37C704C53EA1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17E1CFD9-117D-4D0B-9030-63C8FF8A64AE}">
      <dgm:prSet/>
      <dgm:spPr/>
      <dgm:t>
        <a:bodyPr/>
        <a:lstStyle/>
        <a:p>
          <a:pPr rtl="0"/>
          <a:r>
            <a:rPr lang="fr-FR" dirty="0" smtClean="0"/>
            <a:t>18</a:t>
          </a:r>
          <a:endParaRPr lang="fr-FR" dirty="0"/>
        </a:p>
      </dgm:t>
    </dgm:pt>
    <dgm:pt modelId="{39556AFF-B1B8-4AE6-B70E-1477859C88EC}" type="parTrans" cxnId="{1AF34E7C-E95D-4411-9A4C-7F90E633E292}">
      <dgm:prSet/>
      <dgm:spPr/>
      <dgm:t>
        <a:bodyPr/>
        <a:lstStyle/>
        <a:p>
          <a:endParaRPr lang="fr-FR"/>
        </a:p>
      </dgm:t>
    </dgm:pt>
    <dgm:pt modelId="{A47B4587-D556-4B88-849D-A99201D11B3B}" type="sibTrans" cxnId="{1AF34E7C-E95D-4411-9A4C-7F90E633E292}">
      <dgm:prSet/>
      <dgm:spPr/>
      <dgm:t>
        <a:bodyPr/>
        <a:lstStyle/>
        <a:p>
          <a:endParaRPr lang="fr-FR"/>
        </a:p>
      </dgm:t>
    </dgm:pt>
    <dgm:pt modelId="{D8BFB2ED-2033-473D-85B9-0F7C31DC110D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 smtClean="0"/>
            <a:t>Votre petit stérilisateur à vapeur d’eau est-il conforme à la norme NF EN 13060?</a:t>
          </a:r>
        </a:p>
        <a:p>
          <a:pPr marL="285750" indent="0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r-FR" dirty="0"/>
        </a:p>
      </dgm:t>
    </dgm:pt>
    <dgm:pt modelId="{27B742B0-68F9-4C87-B2A1-95414AADDFBA}" type="parTrans" cxnId="{75F2BA2E-8DE5-43B1-817B-36B401759F6B}">
      <dgm:prSet/>
      <dgm:spPr/>
      <dgm:t>
        <a:bodyPr/>
        <a:lstStyle/>
        <a:p>
          <a:endParaRPr lang="fr-FR"/>
        </a:p>
      </dgm:t>
    </dgm:pt>
    <dgm:pt modelId="{E9839EFA-9F18-4B4D-AAB1-124654C3541D}" type="sibTrans" cxnId="{75F2BA2E-8DE5-43B1-817B-36B401759F6B}">
      <dgm:prSet/>
      <dgm:spPr/>
      <dgm:t>
        <a:bodyPr/>
        <a:lstStyle/>
        <a:p>
          <a:endParaRPr lang="fr-FR"/>
        </a:p>
      </dgm:t>
    </dgm:pt>
    <dgm:pt modelId="{7B699090-1E05-4F76-8572-3089DF027872}">
      <dgm:prSet/>
      <dgm:spPr/>
      <dgm:t>
        <a:bodyPr/>
        <a:lstStyle/>
        <a:p>
          <a:r>
            <a:rPr lang="fr-FR" dirty="0" smtClean="0"/>
            <a:t>Le cycle de stérilisation utilisé est-il exclusivement un cycle de type B avec une température de 134 °C maintenue pendant 18 minutes (dénommé cycle PRION) ?</a:t>
          </a:r>
          <a:endParaRPr lang="fr-FR" dirty="0"/>
        </a:p>
      </dgm:t>
    </dgm:pt>
    <dgm:pt modelId="{A12E40CD-7958-4609-9147-3C1D92F0907B}" type="parTrans" cxnId="{0312118C-74AA-4AA7-BA08-78D33BDD7593}">
      <dgm:prSet/>
      <dgm:spPr/>
      <dgm:t>
        <a:bodyPr/>
        <a:lstStyle/>
        <a:p>
          <a:endParaRPr lang="fr-FR"/>
        </a:p>
      </dgm:t>
    </dgm:pt>
    <dgm:pt modelId="{4F76F57C-BBEE-4998-8EA2-9609957C6D05}" type="sibTrans" cxnId="{0312118C-74AA-4AA7-BA08-78D33BDD7593}">
      <dgm:prSet/>
      <dgm:spPr/>
      <dgm:t>
        <a:bodyPr/>
        <a:lstStyle/>
        <a:p>
          <a:endParaRPr lang="fr-FR"/>
        </a:p>
      </dgm:t>
    </dgm:pt>
    <dgm:pt modelId="{40FFD1F9-F086-4CD5-B372-C009AB3D7B3C}">
      <dgm:prSet/>
      <dgm:spPr/>
      <dgm:t>
        <a:bodyPr/>
        <a:lstStyle/>
        <a:p>
          <a:pPr rtl="0"/>
          <a:r>
            <a:rPr lang="fr-FR" dirty="0" smtClean="0"/>
            <a:t>19</a:t>
          </a:r>
          <a:endParaRPr lang="fr-FR" dirty="0"/>
        </a:p>
      </dgm:t>
    </dgm:pt>
    <dgm:pt modelId="{2AF39E89-F996-4C99-AD0C-B77E3DFB5CF2}" type="sibTrans" cxnId="{C3961BDB-26C8-42A9-BE25-F952E14C74EB}">
      <dgm:prSet/>
      <dgm:spPr/>
      <dgm:t>
        <a:bodyPr/>
        <a:lstStyle/>
        <a:p>
          <a:endParaRPr lang="fr-FR"/>
        </a:p>
      </dgm:t>
    </dgm:pt>
    <dgm:pt modelId="{1BD691DC-CF95-4704-913B-5FBD81077981}" type="parTrans" cxnId="{C3961BDB-26C8-42A9-BE25-F952E14C74EB}">
      <dgm:prSet/>
      <dgm:spPr/>
      <dgm:t>
        <a:bodyPr/>
        <a:lstStyle/>
        <a:p>
          <a:endParaRPr lang="fr-FR"/>
        </a:p>
      </dgm:t>
    </dgm:pt>
    <dgm:pt modelId="{53037E3E-00C5-4781-99FD-641E9DE08BF8}" type="pres">
      <dgm:prSet presAssocID="{DF1C20CD-92FD-4CD8-9A6A-37C704C53EA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7BEB552-B58D-447D-8F15-65944E9A270A}" type="pres">
      <dgm:prSet presAssocID="{17E1CFD9-117D-4D0B-9030-63C8FF8A64AE}" presName="composite" presStyleCnt="0"/>
      <dgm:spPr/>
    </dgm:pt>
    <dgm:pt modelId="{E91E7CBF-D7D6-410C-ADCA-D57D756BD95D}" type="pres">
      <dgm:prSet presAssocID="{17E1CFD9-117D-4D0B-9030-63C8FF8A64AE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0E3D2CD-1535-40A7-A47B-1C8B3E88E38C}" type="pres">
      <dgm:prSet presAssocID="{17E1CFD9-117D-4D0B-9030-63C8FF8A64AE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F416B46-45DD-4E6F-BFFA-B6F2BB64402D}" type="pres">
      <dgm:prSet presAssocID="{A47B4587-D556-4B88-849D-A99201D11B3B}" presName="sp" presStyleCnt="0"/>
      <dgm:spPr/>
    </dgm:pt>
    <dgm:pt modelId="{EA5112D1-C4FB-4FA9-ACAF-36F113A66D96}" type="pres">
      <dgm:prSet presAssocID="{40FFD1F9-F086-4CD5-B372-C009AB3D7B3C}" presName="composite" presStyleCnt="0"/>
      <dgm:spPr/>
    </dgm:pt>
    <dgm:pt modelId="{791ECFA6-AAC9-4736-959C-47E7EE09E556}" type="pres">
      <dgm:prSet presAssocID="{40FFD1F9-F086-4CD5-B372-C009AB3D7B3C}" presName="parentText" presStyleLbl="alignNode1" presStyleIdx="1" presStyleCnt="2" custLinFactNeighborX="669" custLinFactNeighborY="84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97BF18F-582A-452D-AF51-1F86B8EDB5FB}" type="pres">
      <dgm:prSet presAssocID="{40FFD1F9-F086-4CD5-B372-C009AB3D7B3C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AF34E7C-E95D-4411-9A4C-7F90E633E292}" srcId="{DF1C20CD-92FD-4CD8-9A6A-37C704C53EA1}" destId="{17E1CFD9-117D-4D0B-9030-63C8FF8A64AE}" srcOrd="0" destOrd="0" parTransId="{39556AFF-B1B8-4AE6-B70E-1477859C88EC}" sibTransId="{A47B4587-D556-4B88-849D-A99201D11B3B}"/>
    <dgm:cxn modelId="{0312118C-74AA-4AA7-BA08-78D33BDD7593}" srcId="{40FFD1F9-F086-4CD5-B372-C009AB3D7B3C}" destId="{7B699090-1E05-4F76-8572-3089DF027872}" srcOrd="0" destOrd="0" parTransId="{A12E40CD-7958-4609-9147-3C1D92F0907B}" sibTransId="{4F76F57C-BBEE-4998-8EA2-9609957C6D05}"/>
    <dgm:cxn modelId="{A6C31BBF-F693-4AEB-996E-C2F1E8AB3943}" type="presOf" srcId="{17E1CFD9-117D-4D0B-9030-63C8FF8A64AE}" destId="{E91E7CBF-D7D6-410C-ADCA-D57D756BD95D}" srcOrd="0" destOrd="0" presId="urn:microsoft.com/office/officeart/2005/8/layout/chevron2"/>
    <dgm:cxn modelId="{C3961BDB-26C8-42A9-BE25-F952E14C74EB}" srcId="{DF1C20CD-92FD-4CD8-9A6A-37C704C53EA1}" destId="{40FFD1F9-F086-4CD5-B372-C009AB3D7B3C}" srcOrd="1" destOrd="0" parTransId="{1BD691DC-CF95-4704-913B-5FBD81077981}" sibTransId="{2AF39E89-F996-4C99-AD0C-B77E3DFB5CF2}"/>
    <dgm:cxn modelId="{672C91E3-A573-4AA2-998F-0621366770FC}" type="presOf" srcId="{40FFD1F9-F086-4CD5-B372-C009AB3D7B3C}" destId="{791ECFA6-AAC9-4736-959C-47E7EE09E556}" srcOrd="0" destOrd="0" presId="urn:microsoft.com/office/officeart/2005/8/layout/chevron2"/>
    <dgm:cxn modelId="{75F2BA2E-8DE5-43B1-817B-36B401759F6B}" srcId="{17E1CFD9-117D-4D0B-9030-63C8FF8A64AE}" destId="{D8BFB2ED-2033-473D-85B9-0F7C31DC110D}" srcOrd="0" destOrd="0" parTransId="{27B742B0-68F9-4C87-B2A1-95414AADDFBA}" sibTransId="{E9839EFA-9F18-4B4D-AAB1-124654C3541D}"/>
    <dgm:cxn modelId="{7B31B387-3DD1-4DB3-807A-357C742257D4}" type="presOf" srcId="{DF1C20CD-92FD-4CD8-9A6A-37C704C53EA1}" destId="{53037E3E-00C5-4781-99FD-641E9DE08BF8}" srcOrd="0" destOrd="0" presId="urn:microsoft.com/office/officeart/2005/8/layout/chevron2"/>
    <dgm:cxn modelId="{06A9650D-37B5-4EA6-A1BF-58EF2DCCBCB2}" type="presOf" srcId="{D8BFB2ED-2033-473D-85B9-0F7C31DC110D}" destId="{E0E3D2CD-1535-40A7-A47B-1C8B3E88E38C}" srcOrd="0" destOrd="0" presId="urn:microsoft.com/office/officeart/2005/8/layout/chevron2"/>
    <dgm:cxn modelId="{08BF0D90-1475-4722-8EC2-05DAD22EA512}" type="presOf" srcId="{7B699090-1E05-4F76-8572-3089DF027872}" destId="{497BF18F-582A-452D-AF51-1F86B8EDB5FB}" srcOrd="0" destOrd="0" presId="urn:microsoft.com/office/officeart/2005/8/layout/chevron2"/>
    <dgm:cxn modelId="{1EFF8EBE-C1FE-471F-B1FB-BEFCF06B8B7C}" type="presParOf" srcId="{53037E3E-00C5-4781-99FD-641E9DE08BF8}" destId="{57BEB552-B58D-447D-8F15-65944E9A270A}" srcOrd="0" destOrd="0" presId="urn:microsoft.com/office/officeart/2005/8/layout/chevron2"/>
    <dgm:cxn modelId="{ED089EB7-FD2C-4032-AD33-1C497FFCE38B}" type="presParOf" srcId="{57BEB552-B58D-447D-8F15-65944E9A270A}" destId="{E91E7CBF-D7D6-410C-ADCA-D57D756BD95D}" srcOrd="0" destOrd="0" presId="urn:microsoft.com/office/officeart/2005/8/layout/chevron2"/>
    <dgm:cxn modelId="{BBE06B2B-7016-4BF2-B196-1B97FA600227}" type="presParOf" srcId="{57BEB552-B58D-447D-8F15-65944E9A270A}" destId="{E0E3D2CD-1535-40A7-A47B-1C8B3E88E38C}" srcOrd="1" destOrd="0" presId="urn:microsoft.com/office/officeart/2005/8/layout/chevron2"/>
    <dgm:cxn modelId="{BE4BF296-D88D-45FF-B1D1-7F6B0F56C32E}" type="presParOf" srcId="{53037E3E-00C5-4781-99FD-641E9DE08BF8}" destId="{2F416B46-45DD-4E6F-BFFA-B6F2BB64402D}" srcOrd="1" destOrd="0" presId="urn:microsoft.com/office/officeart/2005/8/layout/chevron2"/>
    <dgm:cxn modelId="{47F13CFD-1229-486B-BBA0-5597DC7E1CCB}" type="presParOf" srcId="{53037E3E-00C5-4781-99FD-641E9DE08BF8}" destId="{EA5112D1-C4FB-4FA9-ACAF-36F113A66D96}" srcOrd="2" destOrd="0" presId="urn:microsoft.com/office/officeart/2005/8/layout/chevron2"/>
    <dgm:cxn modelId="{5CD86F3F-DC7F-4651-AE2C-6B6503C16675}" type="presParOf" srcId="{EA5112D1-C4FB-4FA9-ACAF-36F113A66D96}" destId="{791ECFA6-AAC9-4736-959C-47E7EE09E556}" srcOrd="0" destOrd="0" presId="urn:microsoft.com/office/officeart/2005/8/layout/chevron2"/>
    <dgm:cxn modelId="{59B11D17-A522-4423-9759-179EBFAB07C9}" type="presParOf" srcId="{EA5112D1-C4FB-4FA9-ACAF-36F113A66D96}" destId="{497BF18F-582A-452D-AF51-1F86B8EDB5F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2991D1-7A6F-4C27-9AA9-E785CF9ECBC8}">
      <dsp:nvSpPr>
        <dsp:cNvPr id="0" name=""/>
        <dsp:cNvSpPr/>
      </dsp:nvSpPr>
      <dsp:spPr>
        <a:xfrm rot="5400000">
          <a:off x="-358383" y="360131"/>
          <a:ext cx="2389224" cy="16724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lvl="0" algn="ctr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700" kern="1200" dirty="0" smtClean="0"/>
            <a:t>1</a:t>
          </a:r>
          <a:endParaRPr lang="fr-FR" sz="4700" kern="1200" dirty="0"/>
        </a:p>
      </dsp:txBody>
      <dsp:txXfrm rot="-5400000">
        <a:off x="1" y="837975"/>
        <a:ext cx="1672456" cy="716768"/>
      </dsp:txXfrm>
    </dsp:sp>
    <dsp:sp modelId="{55BBA7C8-1F71-47FE-9E57-104D73295A37}">
      <dsp:nvSpPr>
        <dsp:cNvPr id="0" name=""/>
        <dsp:cNvSpPr/>
      </dsp:nvSpPr>
      <dsp:spPr>
        <a:xfrm rot="5400000">
          <a:off x="4174530" y="-2500326"/>
          <a:ext cx="1552995" cy="65571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fr-FR" sz="2100" kern="1200" dirty="0" smtClean="0"/>
            <a:t>Réalisez-vous systématiquement une friction avec un produit hydro-alcoolique avant et après chaque soin/examen ?</a:t>
          </a:r>
        </a:p>
        <a:p>
          <a:pPr marL="285750" lvl="1" indent="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2100" kern="1200" dirty="0"/>
        </a:p>
      </dsp:txBody>
      <dsp:txXfrm rot="-5400000">
        <a:off x="1672457" y="77558"/>
        <a:ext cx="6481332" cy="1401373"/>
      </dsp:txXfrm>
    </dsp:sp>
    <dsp:sp modelId="{E5A91E85-8B9F-4E7D-A8E5-637C7E9D99E1}">
      <dsp:nvSpPr>
        <dsp:cNvPr id="0" name=""/>
        <dsp:cNvSpPr/>
      </dsp:nvSpPr>
      <dsp:spPr>
        <a:xfrm rot="5400000">
          <a:off x="-358383" y="2464775"/>
          <a:ext cx="2389224" cy="16724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lvl="0" algn="ctr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700" kern="1200" dirty="0" smtClean="0"/>
            <a:t>2</a:t>
          </a:r>
          <a:endParaRPr lang="fr-FR" sz="4700" kern="1200" dirty="0"/>
        </a:p>
      </dsp:txBody>
      <dsp:txXfrm rot="-5400000">
        <a:off x="1" y="2942619"/>
        <a:ext cx="1672456" cy="716768"/>
      </dsp:txXfrm>
    </dsp:sp>
    <dsp:sp modelId="{79302C5B-B466-4344-A00F-3000AC5D23D1}">
      <dsp:nvSpPr>
        <dsp:cNvPr id="0" name=""/>
        <dsp:cNvSpPr/>
      </dsp:nvSpPr>
      <dsp:spPr>
        <a:xfrm rot="5400000">
          <a:off x="4174530" y="-395682"/>
          <a:ext cx="1552995" cy="65571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fr-FR" sz="2100" kern="1200" dirty="0" smtClean="0"/>
            <a:t>Les gants à usage unique portés par l'équipe soignante sont-ils changés systématiquement entre chaque patient et lors de chaque interruption de soins (tél, accueil...) ?</a:t>
          </a:r>
        </a:p>
        <a:p>
          <a:pPr marL="228600" lvl="1" indent="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2100" kern="1200" dirty="0"/>
        </a:p>
      </dsp:txBody>
      <dsp:txXfrm rot="-5400000">
        <a:off x="1672457" y="2182202"/>
        <a:ext cx="6481332" cy="14013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7E14BB-DDDE-4443-AD9D-412DDD80EC2C}">
      <dsp:nvSpPr>
        <dsp:cNvPr id="0" name=""/>
        <dsp:cNvSpPr/>
      </dsp:nvSpPr>
      <dsp:spPr>
        <a:xfrm rot="5400000">
          <a:off x="-245635" y="246082"/>
          <a:ext cx="1637567" cy="11462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200" kern="1200" dirty="0" smtClean="0"/>
            <a:t>3</a:t>
          </a:r>
          <a:endParaRPr lang="fr-FR" sz="3200" kern="1200" dirty="0"/>
        </a:p>
      </dsp:txBody>
      <dsp:txXfrm rot="-5400000">
        <a:off x="1" y="573596"/>
        <a:ext cx="1146297" cy="491270"/>
      </dsp:txXfrm>
    </dsp:sp>
    <dsp:sp modelId="{5B3200FD-1978-4AAB-A1A0-33A8695E5136}">
      <dsp:nvSpPr>
        <dsp:cNvPr id="0" name=""/>
        <dsp:cNvSpPr/>
      </dsp:nvSpPr>
      <dsp:spPr>
        <a:xfrm rot="5400000">
          <a:off x="4155739" y="-300899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fr-FR" sz="2000" kern="1200" dirty="0" smtClean="0"/>
            <a:t> L'équipe soignante porte-t-elle systématiquement un masque chirurgical pendant chaque soin ?</a:t>
          </a:r>
        </a:p>
        <a:p>
          <a:pPr marL="285750" lvl="1" indent="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2000" kern="1200" dirty="0"/>
        </a:p>
      </dsp:txBody>
      <dsp:txXfrm rot="-5400000">
        <a:off x="1146298" y="52408"/>
        <a:ext cx="7031341" cy="960496"/>
      </dsp:txXfrm>
    </dsp:sp>
    <dsp:sp modelId="{5386547D-9D6D-4F70-BB39-F688963240AD}">
      <dsp:nvSpPr>
        <dsp:cNvPr id="0" name=""/>
        <dsp:cNvSpPr/>
      </dsp:nvSpPr>
      <dsp:spPr>
        <a:xfrm rot="5400000">
          <a:off x="-245635" y="1689832"/>
          <a:ext cx="1637567" cy="11462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200" kern="1200" dirty="0" smtClean="0"/>
            <a:t>4</a:t>
          </a:r>
          <a:endParaRPr lang="fr-FR" sz="3200" kern="1200" dirty="0"/>
        </a:p>
      </dsp:txBody>
      <dsp:txXfrm rot="-5400000">
        <a:off x="1" y="2017346"/>
        <a:ext cx="1146297" cy="491270"/>
      </dsp:txXfrm>
    </dsp:sp>
    <dsp:sp modelId="{EC8A0D70-4C9D-4473-BEE4-EF3DC93B5EBD}">
      <dsp:nvSpPr>
        <dsp:cNvPr id="0" name=""/>
        <dsp:cNvSpPr/>
      </dsp:nvSpPr>
      <dsp:spPr>
        <a:xfrm rot="5400000">
          <a:off x="4155739" y="-156524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fr-FR" sz="2000" kern="1200" dirty="0" smtClean="0"/>
            <a:t>Avez-vous des lunettes (ou des visières) de protection à disposition de toute l'équipe soignante ?</a:t>
          </a:r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2000" kern="1200" dirty="0"/>
        </a:p>
      </dsp:txBody>
      <dsp:txXfrm rot="-5400000">
        <a:off x="1146298" y="1496158"/>
        <a:ext cx="7031341" cy="960496"/>
      </dsp:txXfrm>
    </dsp:sp>
    <dsp:sp modelId="{2A234177-77A0-45BE-A618-79B996CC111A}">
      <dsp:nvSpPr>
        <dsp:cNvPr id="0" name=""/>
        <dsp:cNvSpPr/>
      </dsp:nvSpPr>
      <dsp:spPr>
        <a:xfrm rot="5400000">
          <a:off x="-224944" y="3125951"/>
          <a:ext cx="1637567" cy="11462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200" kern="1200" dirty="0" smtClean="0"/>
            <a:t>5</a:t>
          </a:r>
          <a:endParaRPr lang="fr-FR" sz="3200" kern="1200" dirty="0"/>
        </a:p>
      </dsp:txBody>
      <dsp:txXfrm rot="-5400000">
        <a:off x="20692" y="3453465"/>
        <a:ext cx="1146297" cy="491270"/>
      </dsp:txXfrm>
    </dsp:sp>
    <dsp:sp modelId="{B87FF226-DDD1-4D44-BF09-A0A9D5648FB5}">
      <dsp:nvSpPr>
        <dsp:cNvPr id="0" name=""/>
        <dsp:cNvSpPr/>
      </dsp:nvSpPr>
      <dsp:spPr>
        <a:xfrm rot="5400000">
          <a:off x="4155739" y="-12149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fr-FR" sz="2000" kern="1200" dirty="0" smtClean="0"/>
            <a:t>La fiche outil « Conduite à tenir en cas d'AES » est-elle affichée dans le cabinet?</a:t>
          </a:r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2000" kern="1200" dirty="0"/>
        </a:p>
      </dsp:txBody>
      <dsp:txXfrm rot="-5400000">
        <a:off x="1146298" y="2939908"/>
        <a:ext cx="7031341" cy="9604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FF479D-1CCB-4A13-AA20-C40FE8A192AE}">
      <dsp:nvSpPr>
        <dsp:cNvPr id="0" name=""/>
        <dsp:cNvSpPr/>
      </dsp:nvSpPr>
      <dsp:spPr>
        <a:xfrm rot="5400000">
          <a:off x="-678894" y="678894"/>
          <a:ext cx="4525963" cy="31681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6500" kern="1200" dirty="0" smtClean="0"/>
            <a:t>       6	</a:t>
          </a:r>
          <a:endParaRPr lang="fr-FR" sz="6500" kern="1200" dirty="0"/>
        </a:p>
      </dsp:txBody>
      <dsp:txXfrm rot="-5400000">
        <a:off x="1" y="1584086"/>
        <a:ext cx="3168174" cy="1357789"/>
      </dsp:txXfrm>
    </dsp:sp>
    <dsp:sp modelId="{2E9F5354-08F2-473A-A207-19BDA1BB859A}">
      <dsp:nvSpPr>
        <dsp:cNvPr id="0" name=""/>
        <dsp:cNvSpPr/>
      </dsp:nvSpPr>
      <dsp:spPr>
        <a:xfrm rot="5400000">
          <a:off x="4541641" y="-1373466"/>
          <a:ext cx="2941875" cy="56888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fr-FR" sz="2000" kern="1200" dirty="0" smtClean="0"/>
            <a:t>La zone d’examen et de soins comporte-t-elle :</a:t>
          </a:r>
          <a:endParaRPr lang="fr-FR" sz="2000" kern="1200" dirty="0"/>
        </a:p>
        <a:p>
          <a:pPr marL="228600" lvl="1" indent="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000" kern="1200" dirty="0" smtClean="0"/>
            <a:t>un lavabo, de préférence à commande non manuelle ?</a:t>
          </a:r>
          <a:endParaRPr lang="fr-FR" sz="2000" kern="1200" dirty="0"/>
        </a:p>
        <a:p>
          <a:pPr marL="228600" lvl="2" indent="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000" kern="1200" dirty="0" smtClean="0"/>
            <a:t>un distributeur de solution hydro-alcoolique et de savon liquide, de préférence avec recharge entièrement jetable (pompe y compris) ?</a:t>
          </a:r>
          <a:endParaRPr lang="fr-FR" sz="2000" kern="1200" dirty="0"/>
        </a:p>
        <a:p>
          <a:pPr marL="228600" lvl="1" indent="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000" kern="1200" smtClean="0"/>
            <a:t>un distributeur d'essuie-mains à usage unique ?  </a:t>
          </a:r>
          <a:endParaRPr lang="fr-FR" sz="2000" kern="1200"/>
        </a:p>
      </dsp:txBody>
      <dsp:txXfrm rot="-5400000">
        <a:off x="3168175" y="143611"/>
        <a:ext cx="5545198" cy="265465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47B41F-F8B6-4060-8443-682DBBBBC2BE}">
      <dsp:nvSpPr>
        <dsp:cNvPr id="0" name=""/>
        <dsp:cNvSpPr/>
      </dsp:nvSpPr>
      <dsp:spPr>
        <a:xfrm rot="5400000">
          <a:off x="-650317" y="678894"/>
          <a:ext cx="4525963" cy="31681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6500" kern="1200" dirty="0" smtClean="0"/>
            <a:t>7</a:t>
          </a:r>
          <a:endParaRPr lang="fr-FR" sz="6500" kern="1200" dirty="0"/>
        </a:p>
      </dsp:txBody>
      <dsp:txXfrm rot="-5400000">
        <a:off x="28578" y="1584086"/>
        <a:ext cx="3168174" cy="1357789"/>
      </dsp:txXfrm>
    </dsp:sp>
    <dsp:sp modelId="{938B9CAC-3861-477A-B890-06B95255BED3}">
      <dsp:nvSpPr>
        <dsp:cNvPr id="0" name=""/>
        <dsp:cNvSpPr/>
      </dsp:nvSpPr>
      <dsp:spPr>
        <a:xfrm rot="5400000">
          <a:off x="4227949" y="-1059774"/>
          <a:ext cx="2941875" cy="50614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fr-FR" sz="1800" kern="1200" dirty="0" smtClean="0"/>
            <a:t>La zone de tri de la salle de soins comporte-t-elle :</a:t>
          </a:r>
        </a:p>
        <a:p>
          <a:pPr marL="285750" marR="0" lvl="1" indent="0" algn="l" defTabSz="288925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fr-FR" sz="1800" kern="1200" dirty="0"/>
        </a:p>
        <a:p>
          <a:pPr marL="285750" marR="0" lvl="1" indent="0" algn="l" defTabSz="288925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fr-FR" sz="1800" kern="1200" dirty="0" smtClean="0"/>
            <a:t>un collecteur OPCT (boite plastique) pour les déchets piquants, coupants, tranchants (perforants) ? </a:t>
          </a:r>
          <a:endParaRPr lang="fr-FR" sz="1800" kern="1200" dirty="0"/>
        </a:p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fr-FR" sz="1800" kern="1200" dirty="0" smtClean="0"/>
            <a:t>un collecteur permettant de transporter sans risque les autres déchets ?</a:t>
          </a:r>
        </a:p>
        <a:p>
          <a:pPr marL="285750" marR="0" lvl="1" indent="0" algn="l" defTabSz="288925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fr-FR" sz="1800" kern="1200" dirty="0" smtClean="0"/>
        </a:p>
        <a:p>
          <a:pPr marL="285750" lvl="1" indent="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800" kern="1200" dirty="0"/>
        </a:p>
      </dsp:txBody>
      <dsp:txXfrm rot="-5400000">
        <a:off x="3168175" y="143611"/>
        <a:ext cx="4917814" cy="265465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EAC65C-13D0-4871-9AF6-6B0147CB8EF9}">
      <dsp:nvSpPr>
        <dsp:cNvPr id="0" name=""/>
        <dsp:cNvSpPr/>
      </dsp:nvSpPr>
      <dsp:spPr>
        <a:xfrm rot="5400000">
          <a:off x="-236904" y="238873"/>
          <a:ext cx="1579363" cy="110555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100" kern="1200" dirty="0" smtClean="0"/>
            <a:t>8</a:t>
          </a:r>
          <a:endParaRPr lang="fr-FR" sz="3100" kern="1200" dirty="0"/>
        </a:p>
      </dsp:txBody>
      <dsp:txXfrm rot="-5400000">
        <a:off x="1" y="554745"/>
        <a:ext cx="1105554" cy="473809"/>
      </dsp:txXfrm>
    </dsp:sp>
    <dsp:sp modelId="{CAAEBD10-A759-4632-8064-3E039924F417}">
      <dsp:nvSpPr>
        <dsp:cNvPr id="0" name=""/>
        <dsp:cNvSpPr/>
      </dsp:nvSpPr>
      <dsp:spPr>
        <a:xfrm rot="5400000">
          <a:off x="4154284" y="-3046760"/>
          <a:ext cx="1026586" cy="71240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fr-FR" sz="2000" kern="1200" dirty="0" smtClean="0"/>
            <a:t>Réalisez-vous une purge des équipements en début de séance avant la  1</a:t>
          </a:r>
          <a:r>
            <a:rPr lang="fr-FR" sz="2000" kern="1200" baseline="30000" dirty="0" smtClean="0"/>
            <a:t>ère</a:t>
          </a:r>
          <a:r>
            <a:rPr lang="fr-FR" sz="2000" kern="1200" dirty="0" smtClean="0"/>
            <a:t> utilisation de l’unit pendant au moins 5 mn ?</a:t>
          </a:r>
        </a:p>
        <a:p>
          <a:pPr marL="285750" lvl="1" indent="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2000" kern="1200" dirty="0"/>
        </a:p>
      </dsp:txBody>
      <dsp:txXfrm rot="-5400000">
        <a:off x="1105555" y="52083"/>
        <a:ext cx="7073931" cy="926358"/>
      </dsp:txXfrm>
    </dsp:sp>
    <dsp:sp modelId="{DD7E9D5C-0BE4-480D-B907-D69A3F30D8F3}">
      <dsp:nvSpPr>
        <dsp:cNvPr id="0" name=""/>
        <dsp:cNvSpPr/>
      </dsp:nvSpPr>
      <dsp:spPr>
        <a:xfrm rot="5400000">
          <a:off x="-236904" y="1623896"/>
          <a:ext cx="1579363" cy="110555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100" kern="1200" dirty="0" smtClean="0"/>
            <a:t>9</a:t>
          </a:r>
          <a:endParaRPr lang="fr-FR" sz="3100" kern="1200" dirty="0"/>
        </a:p>
      </dsp:txBody>
      <dsp:txXfrm rot="-5400000">
        <a:off x="1" y="1939768"/>
        <a:ext cx="1105554" cy="473809"/>
      </dsp:txXfrm>
    </dsp:sp>
    <dsp:sp modelId="{33736641-9B33-4FDF-9559-A5CAED4EFBD5}">
      <dsp:nvSpPr>
        <dsp:cNvPr id="0" name=""/>
        <dsp:cNvSpPr/>
      </dsp:nvSpPr>
      <dsp:spPr>
        <a:xfrm rot="5400000">
          <a:off x="4154284" y="-1661737"/>
          <a:ext cx="1026586" cy="71240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fr-FR" sz="2000" kern="1200" dirty="0" smtClean="0"/>
            <a:t>Effectuez-vous une purge des équipements après chaque patient pendant 20 à 30 secondes ?</a:t>
          </a:r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2000" kern="1200" dirty="0"/>
        </a:p>
      </dsp:txBody>
      <dsp:txXfrm rot="-5400000">
        <a:off x="1105555" y="1437106"/>
        <a:ext cx="7073931" cy="926358"/>
      </dsp:txXfrm>
    </dsp:sp>
    <dsp:sp modelId="{9086ED6B-6190-4870-8DCA-DA93279B03F4}">
      <dsp:nvSpPr>
        <dsp:cNvPr id="0" name=""/>
        <dsp:cNvSpPr/>
      </dsp:nvSpPr>
      <dsp:spPr>
        <a:xfrm rot="5400000">
          <a:off x="-236904" y="3008918"/>
          <a:ext cx="1579363" cy="110555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100" kern="1200" dirty="0" smtClean="0"/>
            <a:t>10</a:t>
          </a:r>
          <a:endParaRPr lang="fr-FR" sz="3100" kern="1200" dirty="0"/>
        </a:p>
      </dsp:txBody>
      <dsp:txXfrm rot="-5400000">
        <a:off x="1" y="3324790"/>
        <a:ext cx="1105554" cy="473809"/>
      </dsp:txXfrm>
    </dsp:sp>
    <dsp:sp modelId="{B0562331-ADE0-44CF-BF6D-141C6A427C60}">
      <dsp:nvSpPr>
        <dsp:cNvPr id="0" name=""/>
        <dsp:cNvSpPr/>
      </dsp:nvSpPr>
      <dsp:spPr>
        <a:xfrm rot="5400000">
          <a:off x="4154284" y="-276715"/>
          <a:ext cx="1026586" cy="71240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fr-FR" sz="2000" kern="1200" dirty="0" smtClean="0"/>
            <a:t>Un nettoyage des surfaces à proximité de l'unit avec un produit détergent/désinfectant est-il réalisé entre deux patients ?</a:t>
          </a:r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2000" kern="1200" dirty="0"/>
        </a:p>
      </dsp:txBody>
      <dsp:txXfrm rot="-5400000">
        <a:off x="1105555" y="2822128"/>
        <a:ext cx="7073931" cy="92635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402445-A1BC-4F61-B3E1-37C84580FCB6}">
      <dsp:nvSpPr>
        <dsp:cNvPr id="0" name=""/>
        <dsp:cNvSpPr/>
      </dsp:nvSpPr>
      <dsp:spPr>
        <a:xfrm rot="5400000">
          <a:off x="-236904" y="238873"/>
          <a:ext cx="1579363" cy="110555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100" kern="1200" dirty="0" smtClean="0"/>
            <a:t>11</a:t>
          </a:r>
          <a:endParaRPr lang="fr-FR" sz="3100" kern="1200" dirty="0"/>
        </a:p>
      </dsp:txBody>
      <dsp:txXfrm rot="-5400000">
        <a:off x="1" y="554745"/>
        <a:ext cx="1105554" cy="473809"/>
      </dsp:txXfrm>
    </dsp:sp>
    <dsp:sp modelId="{0D8C695B-17AE-499C-9D78-93B9ED52A160}">
      <dsp:nvSpPr>
        <dsp:cNvPr id="0" name=""/>
        <dsp:cNvSpPr/>
      </dsp:nvSpPr>
      <dsp:spPr>
        <a:xfrm rot="5400000">
          <a:off x="4154284" y="-3046760"/>
          <a:ext cx="1026586" cy="71240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fr-FR" sz="2000" kern="1200" dirty="0" smtClean="0"/>
            <a:t>Existe-t-il un local spécifique pour le traitement des dispositifs médicaux?</a:t>
          </a:r>
        </a:p>
        <a:p>
          <a:pPr marL="285750" lvl="1" indent="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2000" kern="1200" dirty="0"/>
        </a:p>
      </dsp:txBody>
      <dsp:txXfrm rot="-5400000">
        <a:off x="1105555" y="52083"/>
        <a:ext cx="7073931" cy="926358"/>
      </dsp:txXfrm>
    </dsp:sp>
    <dsp:sp modelId="{1317A465-92C6-42AD-BDAD-490CBAB6A32C}">
      <dsp:nvSpPr>
        <dsp:cNvPr id="0" name=""/>
        <dsp:cNvSpPr/>
      </dsp:nvSpPr>
      <dsp:spPr>
        <a:xfrm rot="5400000">
          <a:off x="-236904" y="1623896"/>
          <a:ext cx="1579363" cy="110555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100" kern="1200" dirty="0" smtClean="0"/>
            <a:t>12</a:t>
          </a:r>
          <a:endParaRPr lang="fr-FR" sz="3100" kern="1200" dirty="0"/>
        </a:p>
      </dsp:txBody>
      <dsp:txXfrm rot="-5400000">
        <a:off x="1" y="1939768"/>
        <a:ext cx="1105554" cy="473809"/>
      </dsp:txXfrm>
    </dsp:sp>
    <dsp:sp modelId="{F3ED4024-1093-4DAD-89EB-F30614ECB157}">
      <dsp:nvSpPr>
        <dsp:cNvPr id="0" name=""/>
        <dsp:cNvSpPr/>
      </dsp:nvSpPr>
      <dsp:spPr>
        <a:xfrm rot="5400000">
          <a:off x="4154284" y="-1661737"/>
          <a:ext cx="1026586" cy="71240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fr-FR" sz="2000" kern="1200" dirty="0" smtClean="0"/>
            <a:t>Un bain de bouche </a:t>
          </a:r>
          <a:r>
            <a:rPr lang="fr-FR" sz="2000" u="sng" kern="1200" dirty="0" smtClean="0"/>
            <a:t>antiseptique</a:t>
          </a:r>
          <a:r>
            <a:rPr lang="fr-FR" sz="2000" kern="1200" dirty="0" smtClean="0"/>
            <a:t> est-il utilisé avant tout soin ?</a:t>
          </a:r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2000" kern="1200" dirty="0"/>
        </a:p>
      </dsp:txBody>
      <dsp:txXfrm rot="-5400000">
        <a:off x="1105555" y="1437106"/>
        <a:ext cx="7073931" cy="926358"/>
      </dsp:txXfrm>
    </dsp:sp>
    <dsp:sp modelId="{F0C728AD-FC69-4A77-BBDF-4576C62B2C7A}">
      <dsp:nvSpPr>
        <dsp:cNvPr id="0" name=""/>
        <dsp:cNvSpPr/>
      </dsp:nvSpPr>
      <dsp:spPr>
        <a:xfrm rot="5400000">
          <a:off x="-236904" y="3008918"/>
          <a:ext cx="1579363" cy="110555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100" kern="1200" dirty="0" smtClean="0"/>
            <a:t>13</a:t>
          </a:r>
          <a:endParaRPr lang="fr-FR" sz="3100" kern="1200" dirty="0"/>
        </a:p>
      </dsp:txBody>
      <dsp:txXfrm rot="-5400000">
        <a:off x="1" y="3324790"/>
        <a:ext cx="1105554" cy="473809"/>
      </dsp:txXfrm>
    </dsp:sp>
    <dsp:sp modelId="{0DF7F6DE-6E1D-4A89-AB69-AD0312A923FE}">
      <dsp:nvSpPr>
        <dsp:cNvPr id="0" name=""/>
        <dsp:cNvSpPr/>
      </dsp:nvSpPr>
      <dsp:spPr>
        <a:xfrm rot="5400000">
          <a:off x="4154284" y="-276715"/>
          <a:ext cx="1026586" cy="71240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fr-FR" sz="2000" kern="1200" dirty="0" smtClean="0"/>
            <a:t>Pratiquez-vous la désinfection de l’opercule de chaque cartouche d’anesthésie </a:t>
          </a:r>
          <a:r>
            <a:rPr lang="fr-FR" sz="2000" u="sng" kern="1200" dirty="0" smtClean="0"/>
            <a:t>avant utilisation</a:t>
          </a:r>
          <a:r>
            <a:rPr lang="fr-FR" sz="2000" kern="1200" dirty="0" smtClean="0"/>
            <a:t> ?</a:t>
          </a:r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2000" kern="1200" dirty="0"/>
        </a:p>
      </dsp:txBody>
      <dsp:txXfrm rot="-5400000">
        <a:off x="1105555" y="2822128"/>
        <a:ext cx="7073931" cy="92635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190F6E-0208-4E3D-9810-E91E1C06B411}">
      <dsp:nvSpPr>
        <dsp:cNvPr id="0" name=""/>
        <dsp:cNvSpPr/>
      </dsp:nvSpPr>
      <dsp:spPr>
        <a:xfrm rot="5400000">
          <a:off x="-566592" y="566592"/>
          <a:ext cx="3777283" cy="26440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6500" kern="1200" dirty="0" smtClean="0"/>
            <a:t>14</a:t>
          </a:r>
          <a:endParaRPr lang="fr-FR" sz="6500" kern="1200" dirty="0"/>
        </a:p>
      </dsp:txBody>
      <dsp:txXfrm rot="-5400000">
        <a:off x="1" y="1322048"/>
        <a:ext cx="2644098" cy="1133185"/>
      </dsp:txXfrm>
    </dsp:sp>
    <dsp:sp modelId="{7EC6647B-70A2-4778-9F5E-A9E33E356C13}">
      <dsp:nvSpPr>
        <dsp:cNvPr id="0" name=""/>
        <dsp:cNvSpPr/>
      </dsp:nvSpPr>
      <dsp:spPr>
        <a:xfrm rot="5400000">
          <a:off x="4209232" y="-1565133"/>
          <a:ext cx="2455233" cy="558550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fr-FR" sz="2300" kern="1200" dirty="0" smtClean="0"/>
            <a:t>Jetez-vous systématiquement après chaque patient tous les dispositifs médicaux à usage unique (notamment lame de bistouri, pompe à salive, pinceau d’application...) ?</a:t>
          </a:r>
        </a:p>
        <a:p>
          <a:pPr marL="285750" lvl="1" indent="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2300" kern="1200" dirty="0"/>
        </a:p>
      </dsp:txBody>
      <dsp:txXfrm rot="-5400000">
        <a:off x="2644099" y="119855"/>
        <a:ext cx="5465646" cy="221552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B41B7D-7DAF-4772-AD8F-548E79170E4A}">
      <dsp:nvSpPr>
        <dsp:cNvPr id="0" name=""/>
        <dsp:cNvSpPr/>
      </dsp:nvSpPr>
      <dsp:spPr>
        <a:xfrm rot="5400000">
          <a:off x="-332084" y="342423"/>
          <a:ext cx="2282823" cy="159797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400" kern="1200" dirty="0" smtClean="0"/>
            <a:t>15</a:t>
          </a:r>
          <a:endParaRPr lang="fr-FR" sz="4400" kern="1200" dirty="0"/>
        </a:p>
      </dsp:txBody>
      <dsp:txXfrm rot="-5400000">
        <a:off x="10340" y="798987"/>
        <a:ext cx="1597976" cy="684847"/>
      </dsp:txXfrm>
    </dsp:sp>
    <dsp:sp modelId="{2720EE04-DCEA-46F5-8EA4-A75353895251}">
      <dsp:nvSpPr>
        <dsp:cNvPr id="0" name=""/>
        <dsp:cNvSpPr/>
      </dsp:nvSpPr>
      <dsp:spPr>
        <a:xfrm rot="5400000">
          <a:off x="4171870" y="-2573234"/>
          <a:ext cx="1483835" cy="66316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fr-FR" sz="1900" kern="1200" dirty="0" smtClean="0"/>
            <a:t>Les dispositifs médicaux </a:t>
          </a:r>
          <a:r>
            <a:rPr lang="fr-FR" sz="1900" kern="1200" dirty="0" err="1" smtClean="0"/>
            <a:t>autoclavables</a:t>
          </a:r>
          <a:r>
            <a:rPr lang="fr-FR" sz="1900" kern="1200" dirty="0" smtClean="0"/>
            <a:t> sont-ils tous </a:t>
          </a:r>
          <a:r>
            <a:rPr lang="fr-FR" sz="1900" kern="1200" dirty="0" err="1" smtClean="0"/>
            <a:t>autoclavés</a:t>
          </a:r>
          <a:r>
            <a:rPr lang="fr-FR" sz="1900" kern="1200" dirty="0" smtClean="0"/>
            <a:t>?</a:t>
          </a:r>
        </a:p>
        <a:p>
          <a:pPr marL="171450" lvl="1" indent="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900" kern="1200" dirty="0" smtClean="0"/>
            <a:t> </a:t>
          </a:r>
          <a:endParaRPr lang="fr-FR" sz="1900" kern="1200" dirty="0"/>
        </a:p>
      </dsp:txBody>
      <dsp:txXfrm rot="-5400000">
        <a:off x="1597977" y="73094"/>
        <a:ext cx="6559188" cy="1338965"/>
      </dsp:txXfrm>
    </dsp:sp>
    <dsp:sp modelId="{EE97DD37-178A-4960-97B9-BAB4BD15E5B3}">
      <dsp:nvSpPr>
        <dsp:cNvPr id="0" name=""/>
        <dsp:cNvSpPr/>
      </dsp:nvSpPr>
      <dsp:spPr>
        <a:xfrm rot="5400000">
          <a:off x="-342423" y="2340279"/>
          <a:ext cx="2282823" cy="159797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400" kern="1200" dirty="0" smtClean="0"/>
            <a:t>16</a:t>
          </a:r>
          <a:endParaRPr lang="fr-FR" sz="4400" kern="1200" dirty="0"/>
        </a:p>
      </dsp:txBody>
      <dsp:txXfrm rot="-5400000">
        <a:off x="1" y="2796843"/>
        <a:ext cx="1597976" cy="684847"/>
      </dsp:txXfrm>
    </dsp:sp>
    <dsp:sp modelId="{736C837C-7769-4DC4-9B7E-51853204DAF2}">
      <dsp:nvSpPr>
        <dsp:cNvPr id="0" name=""/>
        <dsp:cNvSpPr/>
      </dsp:nvSpPr>
      <dsp:spPr>
        <a:xfrm rot="5400000">
          <a:off x="4171870" y="-576037"/>
          <a:ext cx="1483835" cy="66316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fr-FR" sz="1900" kern="1200" dirty="0" smtClean="0"/>
            <a:t>Immergez-vous tous les dispositifs utilisés en bouche dès la fin de leur utilisation dans un bac d’une taille suffisante contenant une solution détergente/désinfectante exempte d'aldéhydes ?</a:t>
          </a:r>
        </a:p>
        <a:p>
          <a:pPr marL="285750" lvl="1" indent="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900" kern="1200" dirty="0"/>
        </a:p>
      </dsp:txBody>
      <dsp:txXfrm rot="-5400000">
        <a:off x="1597977" y="2070291"/>
        <a:ext cx="6559188" cy="133896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A6A470-4CF8-4352-ADAA-B33553F73571}">
      <dsp:nvSpPr>
        <dsp:cNvPr id="0" name=""/>
        <dsp:cNvSpPr/>
      </dsp:nvSpPr>
      <dsp:spPr>
        <a:xfrm rot="5400000">
          <a:off x="-642200" y="642200"/>
          <a:ext cx="4281339" cy="29969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6500" kern="1200" dirty="0" smtClean="0"/>
            <a:t>17</a:t>
          </a:r>
          <a:endParaRPr lang="fr-FR" sz="6500" kern="1200" dirty="0"/>
        </a:p>
      </dsp:txBody>
      <dsp:txXfrm rot="-5400000">
        <a:off x="2" y="1498468"/>
        <a:ext cx="2996937" cy="1284402"/>
      </dsp:txXfrm>
    </dsp:sp>
    <dsp:sp modelId="{4AE16335-BF05-4AE6-A30B-758E7AEA3AA0}">
      <dsp:nvSpPr>
        <dsp:cNvPr id="0" name=""/>
        <dsp:cNvSpPr/>
      </dsp:nvSpPr>
      <dsp:spPr>
        <a:xfrm rot="5400000">
          <a:off x="4221833" y="-1224896"/>
          <a:ext cx="2782870" cy="52326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fr-FR" sz="2000" kern="1200" dirty="0" smtClean="0"/>
            <a:t>Le mode d'emploi du détergent/désinfectant est-il disponible et connu du personnel ?</a:t>
          </a:r>
          <a:endParaRPr lang="fr-FR" sz="2000" kern="1200" dirty="0"/>
        </a:p>
        <a:p>
          <a:pPr marL="0" marR="0" lvl="2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fr-FR" sz="2000" kern="1200" dirty="0" smtClean="0"/>
            <a:t> La dilution, le temps de trempage préconisés par le fabricant sont- ils respectés ?</a:t>
          </a:r>
          <a:endParaRPr lang="fr-FR" sz="2000" kern="1200" dirty="0"/>
        </a:p>
        <a:p>
          <a:pPr marL="0" marR="0" lvl="2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fr-FR" sz="2000" kern="1200" dirty="0" smtClean="0"/>
            <a:t>La fréquence de renouvellement du bain d'immersion respecte-t-elle les recommandations du fabricant ?</a:t>
          </a:r>
        </a:p>
        <a:p>
          <a:pPr lvl="2" algn="l">
            <a:spcBef>
              <a:spcPct val="0"/>
            </a:spcBef>
            <a:buChar char="••"/>
          </a:pPr>
          <a:endParaRPr lang="fr-FR" sz="2000" kern="1200" dirty="0"/>
        </a:p>
      </dsp:txBody>
      <dsp:txXfrm rot="-5400000">
        <a:off x="2996938" y="135848"/>
        <a:ext cx="5096813" cy="251117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1E7CBF-D7D6-410C-ADCA-D57D756BD95D}">
      <dsp:nvSpPr>
        <dsp:cNvPr id="0" name=""/>
        <dsp:cNvSpPr/>
      </dsp:nvSpPr>
      <dsp:spPr>
        <a:xfrm rot="5400000">
          <a:off x="-331511" y="333173"/>
          <a:ext cx="2210073" cy="154705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lvl="0" algn="ctr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300" kern="1200" dirty="0" smtClean="0"/>
            <a:t>18</a:t>
          </a:r>
          <a:endParaRPr lang="fr-FR" sz="4300" kern="1200" dirty="0"/>
        </a:p>
      </dsp:txBody>
      <dsp:txXfrm rot="-5400000">
        <a:off x="1" y="775188"/>
        <a:ext cx="1547051" cy="663022"/>
      </dsp:txXfrm>
    </dsp:sp>
    <dsp:sp modelId="{E0E3D2CD-1535-40A7-A47B-1C8B3E88E38C}">
      <dsp:nvSpPr>
        <dsp:cNvPr id="0" name=""/>
        <dsp:cNvSpPr/>
      </dsp:nvSpPr>
      <dsp:spPr>
        <a:xfrm rot="5400000">
          <a:off x="4170051" y="-2621337"/>
          <a:ext cx="1436548" cy="66825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fr-FR" sz="2200" kern="1200" dirty="0" smtClean="0"/>
            <a:t>Votre petit stérilisateur à vapeur d’eau est-il conforme à la norme NF EN 13060?</a:t>
          </a:r>
        </a:p>
        <a:p>
          <a:pPr marL="285750" lvl="1" indent="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2200" kern="1200" dirty="0"/>
        </a:p>
      </dsp:txBody>
      <dsp:txXfrm rot="-5400000">
        <a:off x="1547051" y="71789"/>
        <a:ext cx="6612422" cy="1296296"/>
      </dsp:txXfrm>
    </dsp:sp>
    <dsp:sp modelId="{791ECFA6-AAC9-4736-959C-47E7EE09E556}">
      <dsp:nvSpPr>
        <dsp:cNvPr id="0" name=""/>
        <dsp:cNvSpPr/>
      </dsp:nvSpPr>
      <dsp:spPr>
        <a:xfrm rot="5400000">
          <a:off x="-321161" y="2258760"/>
          <a:ext cx="2210073" cy="154705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lvl="0" algn="ctr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300" kern="1200" dirty="0" smtClean="0"/>
            <a:t>19</a:t>
          </a:r>
          <a:endParaRPr lang="fr-FR" sz="4300" kern="1200" dirty="0"/>
        </a:p>
      </dsp:txBody>
      <dsp:txXfrm rot="-5400000">
        <a:off x="10351" y="2700775"/>
        <a:ext cx="1547051" cy="663022"/>
      </dsp:txXfrm>
    </dsp:sp>
    <dsp:sp modelId="{497BF18F-582A-452D-AF51-1F86B8EDB5FB}">
      <dsp:nvSpPr>
        <dsp:cNvPr id="0" name=""/>
        <dsp:cNvSpPr/>
      </dsp:nvSpPr>
      <dsp:spPr>
        <a:xfrm rot="5400000">
          <a:off x="4170051" y="-697413"/>
          <a:ext cx="1436548" cy="66825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200" kern="1200" dirty="0" smtClean="0"/>
            <a:t>Le cycle de stérilisation utilisé est-il exclusivement un cycle de type B avec une température de 134 °C maintenue pendant 18 minutes (dénommé cycle PRION) ?</a:t>
          </a:r>
          <a:endParaRPr lang="fr-FR" sz="2200" kern="1200" dirty="0"/>
        </a:p>
      </dsp:txBody>
      <dsp:txXfrm rot="-5400000">
        <a:off x="1547051" y="1995713"/>
        <a:ext cx="6612422" cy="12962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0506" y="0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33DE05E8-CDAD-4CE7-973E-352873D1DA07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599" y="4861155"/>
            <a:ext cx="5680103" cy="4605821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0673"/>
            <a:ext cx="3077137" cy="512303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0506" y="9720673"/>
            <a:ext cx="3077137" cy="512303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B73874A4-5099-4EE6-9DEF-55C6BF4EC9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5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Pour rappel, l’article L.3114-6 du code de la santé publique confirme sans exception que « </a:t>
            </a:r>
            <a:r>
              <a:rPr lang="fr-FR" i="1" dirty="0" smtClean="0"/>
              <a:t>les professionnels de santé exerçant en dehors des établissements de santé, veillent à prévenir toutes les infections liées à leur activités de prévention, de diagnostic et de soins</a:t>
            </a:r>
            <a:r>
              <a:rPr lang="fr-FR" dirty="0" smtClean="0"/>
              <a:t> ». </a:t>
            </a:r>
          </a:p>
          <a:p>
            <a:endParaRPr lang="fr-FR" dirty="0" smtClean="0"/>
          </a:p>
          <a:p>
            <a:pPr marL="0" indent="0" algn="just">
              <a:buNone/>
            </a:pPr>
            <a:r>
              <a:rPr lang="fr-FR" dirty="0" smtClean="0"/>
              <a:t>Les articles </a:t>
            </a:r>
            <a:r>
              <a:rPr lang="fr-FR" u="sng" dirty="0" smtClean="0"/>
              <a:t>R.4127-204 et R.4127-269 </a:t>
            </a:r>
            <a:r>
              <a:rPr lang="fr-FR" dirty="0" smtClean="0"/>
              <a:t>du code de la santé publique précisent clairement que le chirurgien-dentiste ne doit en aucun cas exercer sa profession dans des conditions susceptibles de compromettre la qualité des soins et la sécurité des patients grâce à l’installation et la mise en œuvre de moyens techniques répondant aux règles en vigueur concernant l’hygiène.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874A4-5099-4EE6-9DEF-55C6BF4EC9F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7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 noter que le référentiel HAS d’évaluation des centre de santé détaille certaines bonnes pratiques en matières d’hygiène, de désinfection et de stérilisation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874A4-5099-4EE6-9DEF-55C6BF4EC9F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7122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7691" indent="-177691">
              <a:buFontTx/>
              <a:buChar char="-"/>
            </a:pPr>
            <a:r>
              <a:rPr lang="fr-FR" dirty="0" smtClean="0"/>
              <a:t>En complément du document de la DGS de 2006 (guide de prévention des infections liées aux soins en chirurgie dentaire et en stomatologie),</a:t>
            </a:r>
          </a:p>
          <a:p>
            <a:pPr marL="177691" indent="-177691">
              <a:buFontTx/>
              <a:buChar char="-"/>
            </a:pPr>
            <a:r>
              <a:rPr lang="fr-FR" dirty="0" smtClean="0"/>
              <a:t>Il se présente sous forme de 75 questions permettant de procéder  notamment à une auto-évaluation </a:t>
            </a:r>
          </a:p>
          <a:p>
            <a:pPr marL="177691" indent="-177691">
              <a:buFontTx/>
              <a:buChar char="-"/>
            </a:pPr>
            <a:r>
              <a:rPr lang="fr-FR" dirty="0" smtClean="0"/>
              <a:t>Ce document a été repris par l’ADF dans un dossier spécifique qui est mis à jour presque chaque année – dernière version en 2015</a:t>
            </a:r>
          </a:p>
          <a:p>
            <a:pPr marL="177691" indent="-177691">
              <a:buFontTx/>
              <a:buChar char="-"/>
            </a:pPr>
            <a:r>
              <a:rPr lang="fr-FR" dirty="0" smtClean="0"/>
              <a:t>C’est l’un des principaux référentiels utilisés par l’équipe d’inspection.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874A4-5099-4EE6-9DEF-55C6BF4EC9F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6384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Cette désinfection des mains n’est possible que si les mains sont :</a:t>
            </a:r>
          </a:p>
          <a:p>
            <a:pPr marL="177691" indent="-177691">
              <a:buFontTx/>
              <a:buChar char="-"/>
            </a:pPr>
            <a:r>
              <a:rPr lang="fr-FR" dirty="0" smtClean="0"/>
              <a:t>Sans bijou ni alliance, ni</a:t>
            </a:r>
            <a:r>
              <a:rPr lang="fr-FR" baseline="0" dirty="0" smtClean="0"/>
              <a:t> montre ou bracelet</a:t>
            </a:r>
          </a:p>
          <a:p>
            <a:pPr marL="177691" indent="-177691">
              <a:buFontTx/>
              <a:buChar char="-"/>
            </a:pPr>
            <a:r>
              <a:rPr lang="fr-FR" baseline="0" dirty="0" smtClean="0"/>
              <a:t>Avec des ongles courts sans vernis</a:t>
            </a:r>
          </a:p>
          <a:p>
            <a:pPr marL="177691" indent="-177691">
              <a:buFontTx/>
              <a:buChar char="-"/>
            </a:pPr>
            <a:r>
              <a:rPr lang="fr-FR" baseline="0" dirty="0" smtClean="0"/>
              <a:t>Visuellement propres et sèches </a:t>
            </a:r>
          </a:p>
          <a:p>
            <a:pPr marL="177691" indent="-177691">
              <a:buFontTx/>
              <a:buChar char="-"/>
            </a:pPr>
            <a:r>
              <a:rPr lang="fr-FR" baseline="0" dirty="0" smtClean="0"/>
              <a:t>Non poudrées.</a:t>
            </a:r>
            <a:endParaRPr lang="fr-FR" dirty="0" smtClean="0"/>
          </a:p>
          <a:p>
            <a:r>
              <a:rPr lang="fr-FR" dirty="0" smtClean="0"/>
              <a:t>Absence de consigne et de mode opératoire dans les salles de soins et à la stérilisation ; absence d’affichage</a:t>
            </a:r>
            <a:r>
              <a:rPr lang="fr-FR" baseline="0" dirty="0" smtClean="0"/>
              <a:t>  de ces consignes ; 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Absence de solution hydro alcoolique dans certaines salles de soins</a:t>
            </a:r>
          </a:p>
          <a:p>
            <a:endParaRPr lang="fr-FR" dirty="0"/>
          </a:p>
          <a:p>
            <a:r>
              <a:rPr lang="fr-FR" dirty="0" smtClean="0"/>
              <a:t>Absence de date de péremption et date d’ouverture des flacons</a:t>
            </a:r>
          </a:p>
          <a:p>
            <a:endParaRPr lang="fr-FR" dirty="0"/>
          </a:p>
          <a:p>
            <a:r>
              <a:rPr lang="fr-FR" dirty="0" smtClean="0"/>
              <a:t>Fractionnement de ces solutions dans des flacons – pas de numéro de lot, pas de péremption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E9670-B365-4952-863C-219341E5F6B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3878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Absence de masque à la stérilisation = EPI pour éviter les risques de projection de produits</a:t>
            </a:r>
          </a:p>
          <a:p>
            <a:endParaRPr lang="fr-FR" dirty="0" smtClean="0"/>
          </a:p>
          <a:p>
            <a:r>
              <a:rPr lang="fr-FR" dirty="0" smtClean="0"/>
              <a:t>A éliminer dans les DASRI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E9670-B365-4952-863C-219341E5F6B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3554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Constat dans certains cas :</a:t>
            </a:r>
          </a:p>
          <a:p>
            <a:pPr marL="177691" indent="-177691">
              <a:buFontTx/>
              <a:buChar char="-"/>
            </a:pPr>
            <a:r>
              <a:rPr lang="fr-FR" dirty="0" smtClean="0"/>
              <a:t>Absence d’essuie tout et de distributeur</a:t>
            </a:r>
          </a:p>
          <a:p>
            <a:pPr marL="177691" indent="-177691">
              <a:buFontTx/>
              <a:buChar char="-"/>
            </a:pPr>
            <a:r>
              <a:rPr lang="fr-FR" dirty="0" smtClean="0"/>
              <a:t>Absence de savons et de SHA,</a:t>
            </a:r>
          </a:p>
          <a:p>
            <a:pPr marL="177691" indent="-177691">
              <a:buFontTx/>
              <a:buChar char="-"/>
            </a:pPr>
            <a:r>
              <a:rPr lang="fr-FR" dirty="0" smtClean="0"/>
              <a:t>Stockage de produits</a:t>
            </a:r>
            <a:r>
              <a:rPr lang="fr-FR" baseline="0" dirty="0" smtClean="0"/>
              <a:t> de santé sur le pourtour du lavabo – risque de projection de salissures sur ces produits de santé lors du lavage des mains.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E9670-B365-4952-863C-219341E5F6B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27802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Cf</a:t>
            </a:r>
            <a:r>
              <a:rPr lang="fr-FR" dirty="0" smtClean="0"/>
              <a:t> la présentation sur</a:t>
            </a:r>
            <a:r>
              <a:rPr lang="fr-FR" baseline="0" dirty="0" smtClean="0"/>
              <a:t> la qualité de l’eau des UNITS 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La conception des </a:t>
            </a:r>
            <a:r>
              <a:rPr lang="fr-FR" dirty="0" err="1" smtClean="0"/>
              <a:t>units</a:t>
            </a:r>
            <a:r>
              <a:rPr lang="fr-FR" dirty="0" smtClean="0"/>
              <a:t> favorise la stagnation de l’eau  et donc la formation du biofilm et la prolifération de la flore hydrique. </a:t>
            </a:r>
          </a:p>
          <a:p>
            <a:r>
              <a:rPr lang="fr-FR" dirty="0" smtClean="0"/>
              <a:t>Des études  ont démontré que la charge bactérienne de l’eau non traitée des </a:t>
            </a:r>
            <a:r>
              <a:rPr lang="fr-FR" dirty="0" err="1" smtClean="0"/>
              <a:t>units</a:t>
            </a:r>
            <a:r>
              <a:rPr lang="fr-FR" dirty="0" smtClean="0"/>
              <a:t>  peut souvent excéder 10</a:t>
            </a:r>
            <a:r>
              <a:rPr lang="fr-FR" baseline="30000" dirty="0" smtClean="0"/>
              <a:t>4</a:t>
            </a:r>
            <a:r>
              <a:rPr lang="fr-FR" dirty="0" smtClean="0"/>
              <a:t> à 10</a:t>
            </a:r>
            <a:r>
              <a:rPr lang="fr-FR" baseline="30000" dirty="0" smtClean="0"/>
              <a:t>5</a:t>
            </a:r>
            <a:r>
              <a:rPr lang="fr-FR" dirty="0" smtClean="0"/>
              <a:t> UFC par ml potentiellement pathogènes (légionnelles, mycobactéries atypiques, </a:t>
            </a:r>
            <a:r>
              <a:rPr lang="fr-FR" dirty="0" err="1" smtClean="0"/>
              <a:t>pseumonas</a:t>
            </a:r>
            <a:r>
              <a:rPr lang="fr-FR" dirty="0" smtClean="0"/>
              <a:t> </a:t>
            </a:r>
            <a:r>
              <a:rPr lang="fr-FR" dirty="0" err="1" smtClean="0"/>
              <a:t>aeruginosa</a:t>
            </a:r>
            <a:r>
              <a:rPr lang="fr-FR" dirty="0" smtClean="0"/>
              <a:t>…) : </a:t>
            </a:r>
          </a:p>
          <a:p>
            <a:endParaRPr lang="fr-FR" dirty="0"/>
          </a:p>
          <a:p>
            <a:r>
              <a:rPr lang="fr-FR" dirty="0" smtClean="0"/>
              <a:t>le patient et l’équipe de soins sont ainsi exposés  aux bactéries présentes dans l’eau des UNITS : 3 voies de contamination  : ingestion directe de l’eau, contact </a:t>
            </a:r>
            <a:r>
              <a:rPr lang="fr-FR" dirty="0" err="1" smtClean="0"/>
              <a:t>cutanéo-muqueux</a:t>
            </a:r>
            <a:r>
              <a:rPr lang="fr-FR" dirty="0" smtClean="0"/>
              <a:t> et l’inhalation d’aérosols contaminés (étude : dentistes avec taux d’anticorps anti-légionnelle &gt; à la normale = signe d’une exposition importante),</a:t>
            </a:r>
          </a:p>
          <a:p>
            <a:endParaRPr lang="fr-FR" dirty="0"/>
          </a:p>
          <a:p>
            <a:r>
              <a:rPr lang="fr-FR" dirty="0" smtClean="0"/>
              <a:t>La maitrise de la qualité de l’eau des UNITS = la lutte contre la stagnation de l’eau, création des biofilms…</a:t>
            </a:r>
          </a:p>
          <a:p>
            <a:endParaRPr lang="fr-FR" dirty="0"/>
          </a:p>
          <a:p>
            <a:r>
              <a:rPr lang="fr-FR" b="1" dirty="0" smtClean="0"/>
              <a:t>Objectif</a:t>
            </a:r>
            <a:r>
              <a:rPr lang="fr-FR" dirty="0" smtClean="0"/>
              <a:t> : </a:t>
            </a:r>
          </a:p>
          <a:p>
            <a:pPr marL="177691" indent="-177691">
              <a:buFont typeface="Arial" panose="020B0604020202020204" pitchFamily="34" charset="0"/>
              <a:buChar char="•"/>
            </a:pPr>
            <a:r>
              <a:rPr lang="fr-FR" dirty="0" smtClean="0"/>
              <a:t>moins de 200 unités formant colonies UFC de bactéries aérobies /ml dans l’eau de sortie d’unit (normes de l’association ADA </a:t>
            </a:r>
            <a:r>
              <a:rPr lang="fr-FR" dirty="0" err="1" smtClean="0"/>
              <a:t>américan</a:t>
            </a:r>
            <a:r>
              <a:rPr lang="fr-FR" dirty="0" smtClean="0"/>
              <a:t> dental association),</a:t>
            </a:r>
          </a:p>
          <a:p>
            <a:pPr marL="177691" indent="-177691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177691" indent="-177691">
              <a:buFont typeface="Arial" panose="020B0604020202020204" pitchFamily="34" charset="0"/>
              <a:buChar char="•"/>
            </a:pPr>
            <a:r>
              <a:rPr lang="fr-FR" dirty="0" smtClean="0"/>
              <a:t>Notion d’au </a:t>
            </a:r>
            <a:r>
              <a:rPr lang="fr-FR" dirty="0" err="1" smtClean="0"/>
              <a:t>bactériologiquement</a:t>
            </a:r>
            <a:r>
              <a:rPr lang="fr-FR" dirty="0" smtClean="0"/>
              <a:t> maitrisée (« guide technique de l’eau dans les établissements de santé » pour les soins au contact des muqueuses ou exposant à un risque infectieux particulier : niveau cible 1 UFC par 100 ml de flore aérobie </a:t>
            </a:r>
            <a:r>
              <a:rPr lang="fr-FR" dirty="0" err="1" smtClean="0"/>
              <a:t>revivifiable</a:t>
            </a:r>
            <a:r>
              <a:rPr lang="fr-FR" dirty="0" smtClean="0"/>
              <a:t> à 22°C</a:t>
            </a:r>
          </a:p>
          <a:p>
            <a:endParaRPr lang="fr-FR" dirty="0"/>
          </a:p>
          <a:p>
            <a:r>
              <a:rPr lang="fr-FR" dirty="0" smtClean="0"/>
              <a:t>Conditions de réalisation de ces purges /recommandation : dans un récipient hermétique ou d’un système d’aspi à grande vitesse (but : limiter l’aérosol)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E9670-B365-4952-863C-219341E5F6B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2874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Stérilisation : locaux</a:t>
            </a:r>
          </a:p>
          <a:p>
            <a:pPr marL="177691" indent="-177691">
              <a:buFontTx/>
              <a:buChar char="-"/>
            </a:pPr>
            <a:r>
              <a:rPr lang="fr-FR" baseline="0" dirty="0" smtClean="0"/>
              <a:t>Sous forme de couloir sans porte</a:t>
            </a:r>
          </a:p>
          <a:p>
            <a:pPr marL="177691" indent="-177691">
              <a:buFontTx/>
              <a:buChar char="-"/>
            </a:pPr>
            <a:r>
              <a:rPr lang="fr-FR" baseline="0" dirty="0" smtClean="0"/>
              <a:t>Lieu de passage et circulation du personnel </a:t>
            </a:r>
          </a:p>
          <a:p>
            <a:pPr marL="177691" indent="-177691">
              <a:buFontTx/>
              <a:buChar char="-"/>
            </a:pPr>
            <a:r>
              <a:rPr lang="fr-FR" baseline="0" dirty="0" smtClean="0"/>
              <a:t>En direct avec le couloir de circulation</a:t>
            </a:r>
          </a:p>
          <a:p>
            <a:pPr marL="177691" indent="-177691">
              <a:buFontTx/>
              <a:buChar char="-"/>
            </a:pPr>
            <a:r>
              <a:rPr lang="fr-FR" baseline="0" dirty="0" smtClean="0"/>
              <a:t>Pièce non dédiée à l’activité de production de DM stériles</a:t>
            </a:r>
          </a:p>
          <a:p>
            <a:pPr marL="177691" indent="-177691">
              <a:buFontTx/>
              <a:buChar char="-"/>
            </a:pPr>
            <a:r>
              <a:rPr lang="fr-FR" baseline="0" dirty="0" smtClean="0"/>
              <a:t>Taille d’un placard =&gt; absence de marche en avant </a:t>
            </a:r>
          </a:p>
          <a:p>
            <a:pPr marL="177691" indent="-177691">
              <a:buFontTx/>
              <a:buChar char="-"/>
            </a:pPr>
            <a:r>
              <a:rPr lang="fr-FR" baseline="0" dirty="0" smtClean="0"/>
              <a:t>Problème des revêtements des surfaces : plafond non étanche, surfaces non lisses des murs, …</a:t>
            </a:r>
          </a:p>
          <a:p>
            <a:pPr marL="177691" indent="-177691">
              <a:buFontTx/>
              <a:buChar char="-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E9670-B365-4952-863C-219341E5F6B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2409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7691" indent="-177691">
              <a:buFontTx/>
              <a:buChar char="-"/>
            </a:pPr>
            <a:r>
              <a:rPr lang="fr-FR" dirty="0" smtClean="0"/>
              <a:t>Méconnaissance très importante des pictogrammes spécifiant le caractère à usage unique des DM</a:t>
            </a:r>
          </a:p>
          <a:p>
            <a:pPr marL="177691" indent="-177691">
              <a:buFontTx/>
              <a:buChar char="-"/>
            </a:pPr>
            <a:r>
              <a:rPr lang="fr-FR" dirty="0" smtClean="0"/>
              <a:t>Vis de cicatrisation !!!!! En implantologie recyclage ++++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E9670-B365-4952-863C-219341E5F6B7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80990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7691" indent="-177691">
              <a:buFontTx/>
              <a:buChar char="-"/>
            </a:pPr>
            <a:r>
              <a:rPr lang="fr-FR" dirty="0" smtClean="0"/>
              <a:t>Le caractère stérile ou non stérile</a:t>
            </a:r>
            <a:r>
              <a:rPr lang="fr-FR" baseline="0" dirty="0" smtClean="0"/>
              <a:t> des DM neufs non maitrisé à réception des commandes </a:t>
            </a:r>
          </a:p>
          <a:p>
            <a:pPr marL="177691" indent="-177691">
              <a:buFontTx/>
              <a:buChar char="-"/>
            </a:pPr>
            <a:r>
              <a:rPr lang="fr-FR" baseline="0" dirty="0" smtClean="0"/>
              <a:t>Absence de stérilisation des DM </a:t>
            </a:r>
            <a:r>
              <a:rPr lang="fr-FR" baseline="0" dirty="0" err="1" smtClean="0"/>
              <a:t>autoclavables</a:t>
            </a:r>
            <a:r>
              <a:rPr lang="fr-FR" baseline="0" dirty="0" smtClean="0"/>
              <a:t> y compris DM critiques : pinces à matrice ; PID ; insert de détartrage , clé dynamométrique ; fraises ; limes ……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E9670-B365-4952-863C-219341E5F6B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3140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Certificat</a:t>
            </a:r>
            <a:r>
              <a:rPr lang="fr-FR" baseline="0" dirty="0" smtClean="0"/>
              <a:t> de conformité du fabricant à détenir </a:t>
            </a:r>
          </a:p>
          <a:p>
            <a:endParaRPr lang="fr-FR" baseline="0" dirty="0" smtClean="0"/>
          </a:p>
          <a:p>
            <a:r>
              <a:rPr lang="fr-FR" baseline="0" dirty="0" smtClean="0"/>
              <a:t>Absence de qualification opération ou de performance</a:t>
            </a:r>
          </a:p>
          <a:p>
            <a:endParaRPr lang="fr-FR" baseline="0" dirty="0" smtClean="0"/>
          </a:p>
          <a:p>
            <a:r>
              <a:rPr lang="fr-FR" baseline="0" dirty="0" err="1" smtClean="0"/>
              <a:t>Poupinel</a:t>
            </a:r>
            <a:r>
              <a:rPr lang="fr-FR" baseline="0" smtClean="0"/>
              <a:t> !!!!!!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E9670-B365-4952-863C-219341E5F6B7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804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Commentaires pat :</a:t>
            </a:r>
          </a:p>
          <a:p>
            <a:pPr lvl="0"/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Stérilisation trop petite : pas assez de mètres linéaires pour mettre en œuvre le principe de « marche en avant »</a:t>
            </a:r>
          </a:p>
          <a:p>
            <a:pPr lvl="0"/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Evier avec un simple bac au lieu de deux</a:t>
            </a:r>
          </a:p>
          <a:p>
            <a:pPr lvl="0"/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Absence de zone de contrôle de qualité de la propreté avec loupe</a:t>
            </a:r>
          </a:p>
          <a:p>
            <a:pPr lvl="0"/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Zone de conditionnement à proximité immédiate de la zone où sont manipulés les DM sales (Laveurs-désinfecteurs)</a:t>
            </a:r>
          </a:p>
          <a:p>
            <a:pPr lvl="0"/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Absence d’automate de traitement des PID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874A4-5099-4EE6-9DEF-55C6BF4EC9FE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05446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Commentaires pat :</a:t>
            </a:r>
          </a:p>
          <a:p>
            <a:pPr lvl="0"/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 assez d’espace entre le côté propre et le  côté sale de la stérilisation </a:t>
            </a:r>
          </a:p>
          <a:p>
            <a:pPr lvl="0"/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Absence de zone de contrôle de qualité de la propreté avec loupe</a:t>
            </a:r>
          </a:p>
          <a:p>
            <a:pPr lvl="0"/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Zone de conditionnement à proximité immédiate de la zone où sont manipulés les DM sales (Laveurs-désinfecteurs)</a:t>
            </a:r>
          </a:p>
          <a:p>
            <a:pPr lvl="0"/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 de zone de libération des charges de DM stérilisés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874A4-5099-4EE6-9DEF-55C6BF4EC9FE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15173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Cette stérilisation n’est pas une vraie pièce fermée. De plus elle est trop petite : pas de possibilité de mettre en œuvre le principe de marche en avant !</a:t>
            </a:r>
          </a:p>
          <a:p>
            <a:pPr lvl="0"/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 de séparation physique entre la zone dite sale et la zone propre : plan de travail trop petit : la Zone de conditionnement est à proximité immédiate de la zone où sont manipulés les DM sales (Laveurs-désinfecteurs)</a:t>
            </a:r>
          </a:p>
          <a:p>
            <a:pPr lvl="0"/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Absence de zone de contrôle de qualité de la propreté avec loupe</a:t>
            </a:r>
          </a:p>
          <a:p>
            <a:pPr lvl="0"/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 de zone de traitement des PID – pas d’automate de traitement des PID</a:t>
            </a:r>
          </a:p>
          <a:p>
            <a:pPr lvl="0"/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Présence au niveau du bac de lavage d’une éponge (prohibée) !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874A4-5099-4EE6-9DEF-55C6BF4EC9FE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70117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Commentaires pat :</a:t>
            </a:r>
          </a:p>
          <a:p>
            <a:pPr lvl="0"/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Manque la zone de traitement des PID</a:t>
            </a:r>
          </a:p>
          <a:p>
            <a:pPr lvl="0"/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Manque la zone de contrôle de la propreté des DM avec loupe</a:t>
            </a:r>
          </a:p>
          <a:p>
            <a:pPr lvl="0"/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Soudeuse ?</a:t>
            </a:r>
          </a:p>
          <a:p>
            <a:pPr lvl="0"/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 de zone de libération des charges de DM stérilisés</a:t>
            </a:r>
          </a:p>
          <a:p>
            <a:pPr lvl="0"/>
            <a:r>
              <a:rPr lang="fr-FR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Plafonds étanches ????</a:t>
            </a:r>
          </a:p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874A4-5099-4EE6-9DEF-55C6BF4EC9FE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23690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6BB50C-F25C-4803-90FA-D3182583C987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89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72C38B-622D-4D91-8F87-481F526EFBD3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F4F47-F8B5-44CA-8F0E-5BFA28E9DA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638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72C38B-622D-4D91-8F87-481F526EFBD3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F4F47-F8B5-44CA-8F0E-5BFA28E9DA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397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72C38B-622D-4D91-8F87-481F526EFBD3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F4F47-F8B5-44CA-8F0E-5BFA28E9DA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8046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72C38B-622D-4D91-8F87-481F526EFBD3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F4F47-F8B5-44CA-8F0E-5BFA28E9DA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4185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72C38B-622D-4D91-8F87-481F526EFBD3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F4F47-F8B5-44CA-8F0E-5BFA28E9DA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2266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72C38B-622D-4D91-8F87-481F526EFBD3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F4F47-F8B5-44CA-8F0E-5BFA28E9DA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200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72C38B-622D-4D91-8F87-481F526EFBD3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F4F47-F8B5-44CA-8F0E-5BFA28E9DA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4377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72C38B-622D-4D91-8F87-481F526EFBD3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F4F47-F8B5-44CA-8F0E-5BFA28E9DA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9309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72C38B-622D-4D91-8F87-481F526EFBD3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F4F47-F8B5-44CA-8F0E-5BFA28E9DA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0958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72C38B-622D-4D91-8F87-481F526EFBD3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F4F47-F8B5-44CA-8F0E-5BFA28E9DA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9194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72C38B-622D-4D91-8F87-481F526EFBD3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F4F47-F8B5-44CA-8F0E-5BFA28E9DA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484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04664"/>
            <a:ext cx="1789176" cy="1033272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-1730204"/>
            <a:ext cx="1728192" cy="318395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7425019" y="3861048"/>
            <a:ext cx="1728192" cy="318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53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1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4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Relationship Id="rId9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229600" cy="1138138"/>
          </a:xfrm>
        </p:spPr>
        <p:txBody>
          <a:bodyPr/>
          <a:lstStyle/>
          <a:p>
            <a:r>
              <a:rPr lang="fr-FR" dirty="0"/>
              <a:t>Cadre juridique et opposabilité des référentiels métiers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9552" y="2132856"/>
            <a:ext cx="3456384" cy="4032448"/>
          </a:xfrm>
        </p:spPr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considérés </a:t>
            </a:r>
            <a:r>
              <a:rPr lang="fr-FR" dirty="0"/>
              <a:t>comme des </a:t>
            </a:r>
            <a:r>
              <a:rPr lang="fr-FR" dirty="0" smtClean="0"/>
              <a:t>«</a:t>
            </a:r>
            <a:r>
              <a:rPr lang="fr-FR" dirty="0"/>
              <a:t> </a:t>
            </a:r>
            <a:r>
              <a:rPr lang="fr-FR" dirty="0" smtClean="0"/>
              <a:t>données acquises de </a:t>
            </a:r>
            <a:r>
              <a:rPr lang="fr-FR" dirty="0"/>
              <a:t>la science ».</a:t>
            </a:r>
          </a:p>
          <a:p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2780928"/>
            <a:ext cx="2771800" cy="388843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862" y="2780928"/>
            <a:ext cx="2970330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00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cadre juridique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525963"/>
          </a:xfrm>
        </p:spPr>
        <p:txBody>
          <a:bodyPr/>
          <a:lstStyle/>
          <a:p>
            <a:pPr algn="just"/>
            <a:r>
              <a:rPr lang="fr-FR" sz="2400" b="1" dirty="0"/>
              <a:t>A</a:t>
            </a:r>
            <a:r>
              <a:rPr lang="fr-FR" sz="2400" b="1" dirty="0" smtClean="0"/>
              <a:t>rticle L.1110-5 du CSP </a:t>
            </a:r>
            <a:r>
              <a:rPr lang="fr-FR" sz="2400" dirty="0"/>
              <a:t>:</a:t>
            </a:r>
            <a:r>
              <a:rPr lang="fr-FR" sz="2400" dirty="0" smtClean="0"/>
              <a:t> cadre </a:t>
            </a:r>
            <a:r>
              <a:rPr lang="fr-FR" sz="2400" dirty="0"/>
              <a:t>juridique aux « données acquises de la science ». Ces données peuvent ressortir de rapport(s) d’experts (manuels, traités ou articles), de publications, de sociétés savantes</a:t>
            </a:r>
            <a:r>
              <a:rPr lang="fr-FR" sz="2400" dirty="0" smtClean="0"/>
              <a:t>….Elles résultent </a:t>
            </a:r>
            <a:r>
              <a:rPr lang="fr-FR" sz="2400" dirty="0"/>
              <a:t>notamment des recommandations de « bonnes pratiques » HAS, DGS… </a:t>
            </a:r>
            <a:r>
              <a:rPr lang="fr-FR" sz="2400" dirty="0" smtClean="0"/>
              <a:t>.</a:t>
            </a:r>
          </a:p>
          <a:p>
            <a:pPr algn="just"/>
            <a:r>
              <a:rPr lang="fr-F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Conséquences de l’arrêt FORMINDEP/HAS du conseil d’état du 27 avril </a:t>
            </a:r>
            <a: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2011 : </a:t>
            </a:r>
            <a:r>
              <a:rPr lang="fr-FR" sz="2400" dirty="0" smtClean="0"/>
              <a:t>Les </a:t>
            </a:r>
            <a:r>
              <a:rPr lang="fr-FR" sz="2400" dirty="0"/>
              <a:t>guides et les recommandations DGS, HAS, ANSM sont considérés comme « données acquises de la science » = ils deviennent des actes obligatoires engageant, en cas de non respect, la responsabilité du praticien </a:t>
            </a:r>
            <a:endParaRPr lang="fr-FR" sz="2400" dirty="0" smtClean="0"/>
          </a:p>
          <a:p>
            <a:r>
              <a:rPr lang="fr-F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Article L.3114-6  </a:t>
            </a:r>
            <a: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 CSP</a:t>
            </a:r>
          </a:p>
          <a:p>
            <a:r>
              <a:rPr lang="fr-F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Code de Déontologie des CD :</a:t>
            </a:r>
            <a:r>
              <a:rPr lang="fr-FR" sz="2400" dirty="0"/>
              <a:t> </a:t>
            </a:r>
            <a:r>
              <a:rPr lang="fr-FR" sz="2400" dirty="0" smtClean="0"/>
              <a:t>article </a:t>
            </a:r>
            <a:r>
              <a:rPr lang="fr-FR" sz="2400" u="sng" dirty="0"/>
              <a:t>R.4127-233</a:t>
            </a:r>
            <a:r>
              <a:rPr lang="fr-FR" sz="2400" dirty="0"/>
              <a:t> </a:t>
            </a:r>
            <a:r>
              <a:rPr lang="fr-FR" sz="2400" dirty="0" smtClean="0"/>
              <a:t> ; </a:t>
            </a:r>
            <a:r>
              <a:rPr lang="fr-FR" sz="2400" dirty="0"/>
              <a:t>articles </a:t>
            </a:r>
            <a:r>
              <a:rPr lang="fr-FR" sz="2400" u="sng" dirty="0"/>
              <a:t>R.4127-204 et R.4127-269 </a:t>
            </a:r>
            <a:endParaRPr lang="fr-FR" sz="2400" dirty="0" smtClean="0"/>
          </a:p>
          <a:p>
            <a:r>
              <a:rPr lang="fr-FR" sz="2400" dirty="0" smtClean="0"/>
              <a:t>……..</a:t>
            </a:r>
            <a:endParaRPr lang="fr-FR" sz="2400" dirty="0"/>
          </a:p>
          <a:p>
            <a:pPr algn="just"/>
            <a:endParaRPr lang="fr-FR" sz="2400" dirty="0"/>
          </a:p>
          <a:p>
            <a:pPr marL="0" indent="0">
              <a:buNone/>
            </a:pPr>
            <a:r>
              <a:rPr lang="fr-F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FR" sz="2400" dirty="0" smtClean="0"/>
          </a:p>
          <a:p>
            <a:pPr algn="just"/>
            <a:endParaRPr lang="fr-FR" sz="2400" dirty="0" smtClean="0"/>
          </a:p>
          <a:p>
            <a:pPr algn="just"/>
            <a:endParaRPr lang="fr-FR" sz="2400" dirty="0" smtClean="0"/>
          </a:p>
          <a:p>
            <a:pPr algn="just"/>
            <a:endParaRPr lang="fr-FR" sz="2400" dirty="0"/>
          </a:p>
          <a:p>
            <a:pPr marL="0" indent="0" algn="just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199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412776"/>
            <a:ext cx="8229600" cy="1143000"/>
          </a:xfrm>
        </p:spPr>
        <p:txBody>
          <a:bodyPr/>
          <a:lstStyle/>
          <a:p>
            <a:r>
              <a:rPr lang="fr-FR" dirty="0" smtClean="0"/>
              <a:t>Liste indicative des référentiels métiers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2332037"/>
            <a:ext cx="8229600" cy="4525963"/>
          </a:xfrm>
        </p:spPr>
        <p:txBody>
          <a:bodyPr/>
          <a:lstStyle/>
          <a:p>
            <a:pPr marL="0" lvl="0" indent="0">
              <a:buNone/>
            </a:pPr>
            <a:endParaRPr lang="fr-FR" sz="1400" dirty="0" smtClean="0"/>
          </a:p>
          <a:p>
            <a:pPr lvl="0"/>
            <a:r>
              <a:rPr lang="fr-FR" sz="1400" dirty="0" smtClean="0"/>
              <a:t>Code de la santé publique</a:t>
            </a:r>
          </a:p>
          <a:p>
            <a:pPr lvl="0"/>
            <a:r>
              <a:rPr lang="fr-FR" sz="1400" dirty="0" smtClean="0"/>
              <a:t>Guide </a:t>
            </a:r>
            <a:r>
              <a:rPr lang="fr-FR" sz="1400" dirty="0"/>
              <a:t>de bonne pratique de prévention des infections liées aux soins réalisés en dehors des établissements de santé – Direction Générale de la </a:t>
            </a:r>
            <a:r>
              <a:rPr lang="fr-FR" sz="1400" dirty="0" smtClean="0"/>
              <a:t>Santé (DGS) janvier </a:t>
            </a:r>
            <a:r>
              <a:rPr lang="fr-FR" sz="1400" dirty="0"/>
              <a:t>2006</a:t>
            </a:r>
          </a:p>
          <a:p>
            <a:pPr lvl="0"/>
            <a:r>
              <a:rPr lang="fr-FR" sz="1400" dirty="0"/>
              <a:t>Guide de prévention des infections liées aux soins en chirurgie dentaire et en stomatologie (2</a:t>
            </a:r>
            <a:r>
              <a:rPr lang="fr-FR" sz="1400" baseline="30000" dirty="0"/>
              <a:t>ème</a:t>
            </a:r>
            <a:r>
              <a:rPr lang="fr-FR" sz="1400" dirty="0"/>
              <a:t> édition, juillet 2006) - </a:t>
            </a:r>
            <a:r>
              <a:rPr lang="fr-FR" sz="1400" dirty="0" smtClean="0"/>
              <a:t> DGS</a:t>
            </a:r>
            <a:r>
              <a:rPr lang="fr-FR" sz="1400" dirty="0"/>
              <a:t> </a:t>
            </a:r>
            <a:r>
              <a:rPr lang="fr-FR" sz="1400" dirty="0" smtClean="0"/>
              <a:t>;</a:t>
            </a:r>
            <a:endParaRPr lang="fr-FR" sz="1400" dirty="0"/>
          </a:p>
          <a:p>
            <a:pPr lvl="0"/>
            <a:r>
              <a:rPr lang="fr-FR" sz="1400" dirty="0"/>
              <a:t>Référentiel conditions de réalisation des actes d’implantologie orale : environnement technique HAS 2008</a:t>
            </a:r>
          </a:p>
          <a:p>
            <a:pPr lvl="0"/>
            <a:r>
              <a:rPr lang="fr-FR" sz="1400" dirty="0"/>
              <a:t>Grille technique d’évaluation pour la prévention des infections associées aux soins  </a:t>
            </a:r>
            <a:r>
              <a:rPr lang="fr-FR" sz="1400" dirty="0" smtClean="0"/>
              <a:t> DGS 2011 et  </a:t>
            </a:r>
            <a:r>
              <a:rPr lang="fr-FR" sz="1400" dirty="0"/>
              <a:t>ADF (</a:t>
            </a:r>
            <a:r>
              <a:rPr lang="fr-FR" sz="1400" b="1" dirty="0"/>
              <a:t>2015</a:t>
            </a:r>
            <a:r>
              <a:rPr lang="fr-FR" sz="1400" dirty="0"/>
              <a:t>) </a:t>
            </a:r>
          </a:p>
          <a:p>
            <a:pPr lvl="0"/>
            <a:r>
              <a:rPr lang="fr-FR" sz="1400" dirty="0"/>
              <a:t>Guide ADF (2007) : « </a:t>
            </a:r>
            <a:r>
              <a:rPr lang="fr-FR" sz="1400" i="1" dirty="0"/>
              <a:t>Procédures de stérilisation et d’hygiène environnementale</a:t>
            </a:r>
            <a:r>
              <a:rPr lang="fr-FR" sz="1400" dirty="0"/>
              <a:t> ».</a:t>
            </a:r>
          </a:p>
          <a:p>
            <a:pPr lvl="0"/>
            <a:r>
              <a:rPr lang="fr-FR" sz="1400" dirty="0"/>
              <a:t>Guide ADF (2006-2007) : « Guide d’installation des cabinets dentaires ».</a:t>
            </a:r>
          </a:p>
          <a:p>
            <a:pPr lvl="0"/>
            <a:r>
              <a:rPr lang="fr-FR" sz="1400" dirty="0"/>
              <a:t>Fiche CCLIN Sud-Est de février 2011 intitulée « prévention des infections associées aux soins en chirurgie dentaire dans les établissements de santé </a:t>
            </a:r>
            <a:r>
              <a:rPr lang="fr-FR" sz="1400" dirty="0" smtClean="0"/>
              <a:t>».</a:t>
            </a:r>
          </a:p>
          <a:p>
            <a:pPr lvl="0"/>
            <a:r>
              <a:rPr lang="fr-FR" sz="1400" dirty="0" smtClean="0"/>
              <a:t>Sociétés savantes telles que SF2S et SF2H :</a:t>
            </a:r>
          </a:p>
          <a:p>
            <a:pPr lvl="1"/>
            <a:r>
              <a:rPr lang="fr-FR" sz="1000" dirty="0" smtClean="0"/>
              <a:t>Bonnes pratiques essentielles en hygiène à l’usage des professionnels de santé en soins de ville – novembre 2015</a:t>
            </a:r>
          </a:p>
          <a:p>
            <a:pPr lvl="1"/>
            <a:r>
              <a:rPr lang="fr-FR" sz="1000" dirty="0" smtClean="0"/>
              <a:t>Guide pour le choix des désinfectants –janvier 2015</a:t>
            </a:r>
          </a:p>
          <a:p>
            <a:pPr lvl="1"/>
            <a:r>
              <a:rPr lang="fr-FR" sz="1000" b="1" dirty="0" smtClean="0"/>
              <a:t>Actualisation des précautions standard – juin 2017</a:t>
            </a:r>
            <a:endParaRPr lang="fr-FR" sz="1000" b="1" dirty="0"/>
          </a:p>
          <a:p>
            <a:endParaRPr lang="fr-FR" sz="1400" dirty="0"/>
          </a:p>
          <a:p>
            <a:endParaRPr lang="fr-FR" sz="1400" dirty="0"/>
          </a:p>
          <a:p>
            <a:endParaRPr lang="fr-FR" sz="1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0"/>
            <a:ext cx="1152127" cy="1641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473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</a:t>
            </a:r>
            <a:r>
              <a:rPr lang="fr-FR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grille technique d’évaluation </a:t>
            </a:r>
            <a:r>
              <a:rPr lang="fr-FR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pour </a:t>
            </a:r>
            <a:r>
              <a:rPr lang="fr-FR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prévention des infections </a:t>
            </a:r>
            <a:r>
              <a:rPr lang="fr-FR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associées </a:t>
            </a:r>
            <a:r>
              <a:rPr lang="fr-FR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aux soins – DGS  2011</a:t>
            </a:r>
            <a:r>
              <a:rPr lang="fr-FR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>
                <a:solidFill>
                  <a:srgbClr val="0070C0"/>
                </a:solidFill>
              </a:rPr>
              <a:t/>
            </a:r>
            <a:br>
              <a:rPr lang="fr-FR" dirty="0">
                <a:solidFill>
                  <a:srgbClr val="0070C0"/>
                </a:solidFill>
              </a:rPr>
            </a:b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/>
          <a:lstStyle/>
          <a:p>
            <a:pPr marL="0" indent="0" algn="just">
              <a:buNone/>
            </a:pPr>
            <a:endParaRPr lang="fr-FR" sz="2800" dirty="0" smtClean="0"/>
          </a:p>
          <a:p>
            <a:pPr marL="0" indent="0" algn="just">
              <a:buNone/>
            </a:pPr>
            <a:endParaRPr lang="fr-FR" sz="2800" dirty="0"/>
          </a:p>
          <a:p>
            <a:pPr marL="0" indent="0" algn="just">
              <a:buNone/>
            </a:pPr>
            <a:endParaRPr lang="fr-FR" sz="2800" dirty="0" smtClean="0"/>
          </a:p>
          <a:p>
            <a:pPr marL="0" indent="0" algn="just">
              <a:buNone/>
            </a:pPr>
            <a:endParaRPr lang="fr-FR" sz="2800" dirty="0"/>
          </a:p>
          <a:p>
            <a:pPr marL="0" indent="0" algn="just">
              <a:buNone/>
            </a:pPr>
            <a:endParaRPr lang="fr-FR" sz="2800" dirty="0" smtClean="0"/>
          </a:p>
          <a:p>
            <a:pPr marL="0" indent="0" algn="just">
              <a:buNone/>
            </a:pPr>
            <a:r>
              <a:rPr lang="fr-FR" sz="2800" b="1" dirty="0" smtClean="0"/>
              <a:t>Mise en </a:t>
            </a:r>
            <a:r>
              <a:rPr lang="fr-FR" sz="2800" b="1" dirty="0"/>
              <a:t>évidence </a:t>
            </a:r>
            <a:r>
              <a:rPr lang="fr-FR" sz="2800" b="1" dirty="0" smtClean="0"/>
              <a:t>de 19 </a:t>
            </a:r>
            <a:r>
              <a:rPr lang="fr-FR" sz="2800" b="1" dirty="0"/>
              <a:t>« recommandations essentielles » dont le respect est indispensable à la sécurité des soins des </a:t>
            </a:r>
            <a:r>
              <a:rPr lang="fr-FR" sz="2800" b="1" dirty="0" smtClean="0"/>
              <a:t>patients</a:t>
            </a:r>
            <a:r>
              <a:rPr lang="fr-FR" b="1" dirty="0"/>
              <a:t>.</a:t>
            </a:r>
            <a:endParaRPr lang="fr-FR" b="1" dirty="0" smtClean="0"/>
          </a:p>
          <a:p>
            <a:pPr marL="457200" lvl="1" indent="0">
              <a:buNone/>
            </a:pPr>
            <a:endParaRPr lang="fr-FR" b="1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070421"/>
            <a:ext cx="2160240" cy="2880320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60848"/>
            <a:ext cx="2105269" cy="2964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lèche droite 4"/>
          <p:cNvSpPr/>
          <p:nvPr/>
        </p:nvSpPr>
        <p:spPr>
          <a:xfrm>
            <a:off x="3316923" y="3294557"/>
            <a:ext cx="122413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077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19 </a:t>
            </a:r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recommandations essentielles »</a:t>
            </a:r>
            <a:endParaRPr lang="fr-F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4607635"/>
              </p:ext>
            </p:extLst>
          </p:nvPr>
        </p:nvGraphicFramePr>
        <p:xfrm>
          <a:off x="467544" y="947861"/>
          <a:ext cx="8229600" cy="4497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293096"/>
            <a:ext cx="1616418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491450"/>
            <a:ext cx="2880320" cy="190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347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b="1" dirty="0"/>
              <a:t>Les 19 « recommandations essentielles »</a:t>
            </a:r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8873386"/>
              </p:ext>
            </p:extLst>
          </p:nvPr>
        </p:nvGraphicFramePr>
        <p:xfrm>
          <a:off x="467544" y="165763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815" y="3507457"/>
            <a:ext cx="1981665" cy="107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5126662"/>
            <a:ext cx="1152127" cy="173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403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19 « recommandations essentielles »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3995436"/>
              </p:ext>
            </p:extLst>
          </p:nvPr>
        </p:nvGraphicFramePr>
        <p:xfrm>
          <a:off x="179512" y="1600200"/>
          <a:ext cx="8856984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3039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19 « recommandations essentielles »</a:t>
            </a:r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958904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653136"/>
            <a:ext cx="1622425" cy="203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566138"/>
            <a:ext cx="2878137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2585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19 « recommandations essentielles »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9772237"/>
              </p:ext>
            </p:extLst>
          </p:nvPr>
        </p:nvGraphicFramePr>
        <p:xfrm>
          <a:off x="457200" y="1772816"/>
          <a:ext cx="8229600" cy="4353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1353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19 « recommandations essentielles »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4425859"/>
              </p:ext>
            </p:extLst>
          </p:nvPr>
        </p:nvGraphicFramePr>
        <p:xfrm>
          <a:off x="457200" y="1772816"/>
          <a:ext cx="8229600" cy="4353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7545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19 « recommandations essentielles »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4761048"/>
              </p:ext>
            </p:extLst>
          </p:nvPr>
        </p:nvGraphicFramePr>
        <p:xfrm>
          <a:off x="457200" y="2348880"/>
          <a:ext cx="8229600" cy="3777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437112"/>
            <a:ext cx="2497183" cy="2243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018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19 « recommandations essentielles »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8702891"/>
              </p:ext>
            </p:extLst>
          </p:nvPr>
        </p:nvGraphicFramePr>
        <p:xfrm>
          <a:off x="457200" y="1844824"/>
          <a:ext cx="8229600" cy="4281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5156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19 « recommandations essentielles »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2842505"/>
              </p:ext>
            </p:extLst>
          </p:nvPr>
        </p:nvGraphicFramePr>
        <p:xfrm>
          <a:off x="457200" y="1844824"/>
          <a:ext cx="8229600" cy="4281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581128"/>
            <a:ext cx="2804797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705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19 « recommandations essentielles »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3915978"/>
              </p:ext>
            </p:extLst>
          </p:nvPr>
        </p:nvGraphicFramePr>
        <p:xfrm>
          <a:off x="457200" y="1988840"/>
          <a:ext cx="8229600" cy="4137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1" y="5309402"/>
            <a:ext cx="1872207" cy="1548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229200"/>
            <a:ext cx="2859216" cy="1351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022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Locaux de stérilisation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Principe général  = respect de la </a:t>
            </a:r>
            <a:r>
              <a:rPr lang="fr-FR" b="1" dirty="0" smtClean="0"/>
              <a:t>marche en avant </a:t>
            </a:r>
            <a:r>
              <a:rPr lang="fr-FR" dirty="0" smtClean="0"/>
              <a:t>des DM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29208" y="1216323"/>
            <a:ext cx="8229600" cy="3993307"/>
          </a:xfrm>
        </p:spPr>
        <p:txBody>
          <a:bodyPr/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251520" y="332656"/>
            <a:ext cx="1152128" cy="100811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Q33 &amp; Q34</a:t>
            </a:r>
            <a:endParaRPr lang="fr-FR" dirty="0"/>
          </a:p>
        </p:txBody>
      </p:sp>
      <p:pic>
        <p:nvPicPr>
          <p:cNvPr id="1026" name="Picture 2" descr="Résultat de recherche d'images pour &quot;marche en avant image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996952"/>
            <a:ext cx="3528392" cy="264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996952"/>
            <a:ext cx="48768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lèche droite 6"/>
          <p:cNvSpPr/>
          <p:nvPr/>
        </p:nvSpPr>
        <p:spPr>
          <a:xfrm rot="12180855">
            <a:off x="6732240" y="5157192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 rot="18712691">
            <a:off x="4993222" y="3717528"/>
            <a:ext cx="71020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8"/>
          <p:cNvSpPr/>
          <p:nvPr/>
        </p:nvSpPr>
        <p:spPr>
          <a:xfrm rot="12570128">
            <a:off x="5348326" y="4581128"/>
            <a:ext cx="66383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4716015" y="5892552"/>
            <a:ext cx="1991441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Illustration</a:t>
            </a:r>
          </a:p>
          <a:p>
            <a:pPr algn="ctr"/>
            <a:r>
              <a:rPr lang="fr-FR" dirty="0"/>
              <a:t> </a:t>
            </a:r>
            <a:r>
              <a:rPr lang="fr-FR" dirty="0" smtClean="0"/>
              <a:t>stérilisation hospitalière 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372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/>
          <a:lstStyle/>
          <a:p>
            <a:pPr algn="l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térilisation 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marche </a:t>
            </a:r>
            <a:b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avant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 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-  2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zones 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2143397"/>
            <a:ext cx="8229600" cy="4525963"/>
          </a:xfrm>
          <a:ln>
            <a:noFill/>
          </a:ln>
        </p:spPr>
        <p:txBody>
          <a:bodyPr/>
          <a:lstStyle/>
          <a:p>
            <a:pPr lvl="1"/>
            <a:r>
              <a:rPr lang="fr-FR" sz="2400" b="1" u="sng" dirty="0" smtClean="0">
                <a:solidFill>
                  <a:srgbClr val="0070C0"/>
                </a:solidFill>
              </a:rPr>
              <a:t>Une zone dite « contaminée » </a:t>
            </a:r>
            <a:r>
              <a:rPr lang="fr-FR" sz="2400" dirty="0" smtClean="0">
                <a:solidFill>
                  <a:srgbClr val="0070C0"/>
                </a:solidFill>
              </a:rPr>
              <a:t>: pré-désinfection, rinçage, avec un point d’eau à double bac, lavage ;</a:t>
            </a:r>
          </a:p>
          <a:p>
            <a:pPr lvl="1"/>
            <a:endParaRPr lang="fr-FR" sz="2400" dirty="0" smtClean="0"/>
          </a:p>
          <a:p>
            <a:pPr marL="457200" lvl="1" indent="0">
              <a:buNone/>
            </a:pPr>
            <a:r>
              <a:rPr lang="fr-FR" b="1" dirty="0" smtClean="0"/>
              <a:t>Organisation dans l’espace sans croisement possible des DM « sales » et du « propres » ;</a:t>
            </a:r>
            <a:endParaRPr lang="fr-FR" b="1" dirty="0"/>
          </a:p>
          <a:p>
            <a:pPr marL="457200" lvl="1" indent="0">
              <a:buNone/>
            </a:pPr>
            <a:endParaRPr lang="fr-FR" sz="2400" dirty="0" smtClean="0"/>
          </a:p>
          <a:p>
            <a:pPr lvl="1"/>
            <a:r>
              <a:rPr lang="fr-FR" sz="2400" b="1" u="sng" dirty="0" smtClean="0">
                <a:solidFill>
                  <a:srgbClr val="0070C0"/>
                </a:solidFill>
              </a:rPr>
              <a:t>Une zone  dite « protégée » </a:t>
            </a:r>
            <a:r>
              <a:rPr lang="fr-FR" sz="2400" dirty="0" smtClean="0">
                <a:solidFill>
                  <a:srgbClr val="0070C0"/>
                </a:solidFill>
              </a:rPr>
              <a:t>: contrôle de propreté, conditionnement, stérilisation, stockage du matériel stérile.</a:t>
            </a:r>
            <a:endParaRPr lang="fr-FR" sz="2400" dirty="0">
              <a:solidFill>
                <a:srgbClr val="0070C0"/>
              </a:solidFill>
            </a:endParaRPr>
          </a:p>
        </p:txBody>
      </p:sp>
      <p:sp>
        <p:nvSpPr>
          <p:cNvPr id="5" name="Flèche vers le bas 4"/>
          <p:cNvSpPr/>
          <p:nvPr/>
        </p:nvSpPr>
        <p:spPr>
          <a:xfrm>
            <a:off x="3617894" y="2996952"/>
            <a:ext cx="450050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 vers le haut 5"/>
          <p:cNvSpPr/>
          <p:nvPr/>
        </p:nvSpPr>
        <p:spPr>
          <a:xfrm>
            <a:off x="3617894" y="4293096"/>
            <a:ext cx="540060" cy="43204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9147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44624"/>
            <a:ext cx="6344045" cy="1053897"/>
          </a:xfrm>
          <a:ln w="9525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fr-FR" dirty="0"/>
              <a:t>Plan type de stérilisation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249742" y="2348880"/>
            <a:ext cx="4698522" cy="33843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6138174" y="2348880"/>
            <a:ext cx="0" cy="22322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H="1">
            <a:off x="3167844" y="4581128"/>
            <a:ext cx="29703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 flipV="1">
            <a:off x="3167844" y="2348880"/>
            <a:ext cx="0" cy="22322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6354199" y="2822453"/>
            <a:ext cx="378619" cy="390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6354198" y="3326508"/>
            <a:ext cx="378619" cy="390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cxnSp>
        <p:nvCxnSpPr>
          <p:cNvPr id="22" name="Connecteur droit avec flèche 21"/>
          <p:cNvCxnSpPr/>
          <p:nvPr/>
        </p:nvCxnSpPr>
        <p:spPr>
          <a:xfrm flipH="1">
            <a:off x="6462210" y="1844824"/>
            <a:ext cx="270606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flipH="1">
            <a:off x="6786246" y="3140968"/>
            <a:ext cx="37804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243470" y="4149080"/>
            <a:ext cx="600075" cy="5524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27" name="Ellipse 26"/>
          <p:cNvSpPr/>
          <p:nvPr/>
        </p:nvSpPr>
        <p:spPr>
          <a:xfrm>
            <a:off x="5496467" y="5040583"/>
            <a:ext cx="746996" cy="669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cxnSp>
        <p:nvCxnSpPr>
          <p:cNvPr id="28" name="Connecteur droit 27"/>
          <p:cNvCxnSpPr>
            <a:cxnSpLocks/>
          </p:cNvCxnSpPr>
          <p:nvPr/>
        </p:nvCxnSpPr>
        <p:spPr>
          <a:xfrm>
            <a:off x="4886325" y="1844824"/>
            <a:ext cx="1" cy="416422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à coins arrondis 29"/>
          <p:cNvSpPr/>
          <p:nvPr/>
        </p:nvSpPr>
        <p:spPr>
          <a:xfrm>
            <a:off x="3384225" y="4918865"/>
            <a:ext cx="1336774" cy="60835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29" name="Rectangle 28"/>
          <p:cNvSpPr/>
          <p:nvPr/>
        </p:nvSpPr>
        <p:spPr>
          <a:xfrm>
            <a:off x="2357754" y="4581128"/>
            <a:ext cx="648072" cy="7200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/>
          <p:cNvSpPr/>
          <p:nvPr/>
        </p:nvSpPr>
        <p:spPr>
          <a:xfrm>
            <a:off x="2411760" y="3717032"/>
            <a:ext cx="594066" cy="432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217" name="Connecteur droit avec flèche 9216"/>
          <p:cNvCxnSpPr/>
          <p:nvPr/>
        </p:nvCxnSpPr>
        <p:spPr>
          <a:xfrm flipH="1">
            <a:off x="6732816" y="4425305"/>
            <a:ext cx="48547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0" name="Connecteur droit avec flèche 9219"/>
          <p:cNvCxnSpPr>
            <a:cxnSpLocks/>
          </p:cNvCxnSpPr>
          <p:nvPr/>
        </p:nvCxnSpPr>
        <p:spPr>
          <a:xfrm flipH="1" flipV="1">
            <a:off x="6004731" y="5517232"/>
            <a:ext cx="600076" cy="3874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2" name="Connecteur droit avec flèche 9221"/>
          <p:cNvCxnSpPr>
            <a:cxnSpLocks/>
          </p:cNvCxnSpPr>
          <p:nvPr/>
        </p:nvCxnSpPr>
        <p:spPr>
          <a:xfrm flipV="1">
            <a:off x="4029075" y="5301209"/>
            <a:ext cx="0" cy="576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4" name="Connecteur droit avec flèche 9223"/>
          <p:cNvCxnSpPr/>
          <p:nvPr/>
        </p:nvCxnSpPr>
        <p:spPr>
          <a:xfrm>
            <a:off x="1979712" y="4968602"/>
            <a:ext cx="54006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6" name="Connecteur droit avec flèche 9225"/>
          <p:cNvCxnSpPr/>
          <p:nvPr/>
        </p:nvCxnSpPr>
        <p:spPr>
          <a:xfrm>
            <a:off x="1817694" y="3933056"/>
            <a:ext cx="70207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8" name="Connecteur droit avec flèche 9227"/>
          <p:cNvCxnSpPr/>
          <p:nvPr/>
        </p:nvCxnSpPr>
        <p:spPr>
          <a:xfrm>
            <a:off x="1925706" y="2924944"/>
            <a:ext cx="70207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9" name="Rectangle 9228"/>
          <p:cNvSpPr/>
          <p:nvPr/>
        </p:nvSpPr>
        <p:spPr>
          <a:xfrm>
            <a:off x="1277634" y="2420890"/>
            <a:ext cx="891099" cy="6785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Zone libérations charges stérilisées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169904" y="3593779"/>
            <a:ext cx="998830" cy="6785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Autoclaves et imprimantes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169903" y="4509120"/>
            <a:ext cx="981109" cy="8945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Zone de conditionnement des DM propres et secs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384225" y="5826026"/>
            <a:ext cx="1115767" cy="8433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Zone de contrôle de propreté à la loupe rétroéclairée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529718" y="1526309"/>
            <a:ext cx="891099" cy="6785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Zone de dépose des bacs de pré-désinfection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085273" y="2786449"/>
            <a:ext cx="891099" cy="6785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Double bacs de lavage manuel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018748" y="4086028"/>
            <a:ext cx="1081644" cy="6785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Laveur-désinfecteur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408199" y="5733257"/>
            <a:ext cx="1294799" cy="7920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Automates de traitement des PID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248854" y="1015905"/>
            <a:ext cx="1545062" cy="1188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Côté DM </a:t>
            </a:r>
            <a:r>
              <a:rPr lang="fr-FR" sz="2400" b="1" u="sng" dirty="0">
                <a:solidFill>
                  <a:schemeClr val="tx1"/>
                </a:solidFill>
              </a:rPr>
              <a:t>propres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978736" y="1022474"/>
            <a:ext cx="1429463" cy="11339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Côté DM </a:t>
            </a:r>
            <a:r>
              <a:rPr lang="fr-FR" sz="2400" b="1" u="sng" dirty="0">
                <a:solidFill>
                  <a:schemeClr val="tx1"/>
                </a:solidFill>
              </a:rPr>
              <a:t>sales</a:t>
            </a:r>
          </a:p>
        </p:txBody>
      </p:sp>
      <p:sp>
        <p:nvSpPr>
          <p:cNvPr id="9223" name="Flèche : virage 9222">
            <a:extLst>
              <a:ext uri="{FF2B5EF4-FFF2-40B4-BE49-F238E27FC236}">
                <a16:creationId xmlns="" xmlns:a16="http://schemas.microsoft.com/office/drawing/2014/main" id="{BBA104C2-93AB-445E-A246-D93F319CAC70}"/>
              </a:ext>
            </a:extLst>
          </p:cNvPr>
          <p:cNvSpPr/>
          <p:nvPr/>
        </p:nvSpPr>
        <p:spPr>
          <a:xfrm rot="10800000">
            <a:off x="4967335" y="2420886"/>
            <a:ext cx="1169192" cy="2547693"/>
          </a:xfrm>
          <a:prstGeom prst="bentArrow">
            <a:avLst>
              <a:gd name="adj1" fmla="val 11941"/>
              <a:gd name="adj2" fmla="val 18187"/>
              <a:gd name="adj3" fmla="val 36433"/>
              <a:gd name="adj4" fmla="val 37225"/>
            </a:avLst>
          </a:prstGeom>
          <a:solidFill>
            <a:srgbClr val="E82E20"/>
          </a:solidFill>
          <a:ln>
            <a:solidFill>
              <a:srgbClr val="B608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9225" name="Flèche : virage 9224">
            <a:extLst>
              <a:ext uri="{FF2B5EF4-FFF2-40B4-BE49-F238E27FC236}">
                <a16:creationId xmlns="" xmlns:a16="http://schemas.microsoft.com/office/drawing/2014/main" id="{680C68DC-B245-42B1-A004-FCBDD38896DE}"/>
              </a:ext>
            </a:extLst>
          </p:cNvPr>
          <p:cNvSpPr/>
          <p:nvPr/>
        </p:nvSpPr>
        <p:spPr>
          <a:xfrm rot="16200000">
            <a:off x="2577966" y="2654111"/>
            <a:ext cx="2408867" cy="1877183"/>
          </a:xfrm>
          <a:prstGeom prst="bentArrow">
            <a:avLst>
              <a:gd name="adj1" fmla="val 6353"/>
              <a:gd name="adj2" fmla="val 18052"/>
              <a:gd name="adj3" fmla="val 27712"/>
              <a:gd name="adj4" fmla="val 38435"/>
            </a:avLst>
          </a:prstGeom>
          <a:solidFill>
            <a:srgbClr val="30D8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0410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Plan(s) de la salle de 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stérilisation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55776" y="1638571"/>
            <a:ext cx="3609340" cy="20064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cxnSp>
        <p:nvCxnSpPr>
          <p:cNvPr id="5" name="Connecteur droit 4"/>
          <p:cNvCxnSpPr/>
          <p:nvPr/>
        </p:nvCxnSpPr>
        <p:spPr>
          <a:xfrm flipV="1">
            <a:off x="2605266" y="2208208"/>
            <a:ext cx="2747221" cy="13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5352487" y="2199266"/>
            <a:ext cx="0" cy="13639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lèche courbée vers le bas 6"/>
          <p:cNvSpPr/>
          <p:nvPr/>
        </p:nvSpPr>
        <p:spPr>
          <a:xfrm>
            <a:off x="2573805" y="2560018"/>
            <a:ext cx="2681605" cy="607060"/>
          </a:xfrm>
          <a:prstGeom prst="curved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9" name="Zone de texte 16"/>
          <p:cNvSpPr txBox="1"/>
          <p:nvPr/>
        </p:nvSpPr>
        <p:spPr>
          <a:xfrm>
            <a:off x="3104089" y="1704152"/>
            <a:ext cx="1644015" cy="272415"/>
          </a:xfrm>
          <a:prstGeom prst="rect">
            <a:avLst/>
          </a:prstGeom>
          <a:solidFill>
            <a:sysClr val="window" lastClr="FFFFFF"/>
          </a:solidFill>
          <a:ln w="6350">
            <a:solidFill>
              <a:prstClr val="black"/>
            </a:solidFill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100" b="1" dirty="0">
                <a:effectLst/>
                <a:latin typeface="Calibri"/>
                <a:ea typeface="Calibri"/>
                <a:cs typeface="Times New Roman"/>
              </a:rPr>
              <a:t>Paillasse côté « sale »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35" y="2322315"/>
            <a:ext cx="1585097" cy="304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654698" y="4799920"/>
            <a:ext cx="3609340" cy="186944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cxnSp>
        <p:nvCxnSpPr>
          <p:cNvPr id="15" name="Connecteur droit 14"/>
          <p:cNvCxnSpPr/>
          <p:nvPr/>
        </p:nvCxnSpPr>
        <p:spPr>
          <a:xfrm flipV="1">
            <a:off x="2654698" y="5314250"/>
            <a:ext cx="36093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 de texte 4"/>
          <p:cNvSpPr txBox="1">
            <a:spLocks noChangeArrowheads="1"/>
          </p:cNvSpPr>
          <p:nvPr/>
        </p:nvSpPr>
        <p:spPr bwMode="auto">
          <a:xfrm>
            <a:off x="3058264" y="4882202"/>
            <a:ext cx="2730500" cy="27305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Paillasse côté « sale »</a:t>
            </a:r>
            <a:endParaRPr kumimoji="0" lang="fr-FR" altLang="fr-F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Zone de texte 5"/>
          <p:cNvSpPr txBox="1">
            <a:spLocks noChangeArrowheads="1"/>
          </p:cNvSpPr>
          <p:nvPr/>
        </p:nvSpPr>
        <p:spPr bwMode="auto">
          <a:xfrm>
            <a:off x="3194638" y="6322362"/>
            <a:ext cx="2476500" cy="27305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Paillasse côté « propre »</a:t>
            </a:r>
            <a:endParaRPr kumimoji="0" lang="fr-FR" altLang="fr-F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Flèche courbée vers le bas 18"/>
          <p:cNvSpPr/>
          <p:nvPr/>
        </p:nvSpPr>
        <p:spPr>
          <a:xfrm>
            <a:off x="2841942" y="5417980"/>
            <a:ext cx="2681605" cy="60706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" name="Connecteur droit 20"/>
          <p:cNvCxnSpPr/>
          <p:nvPr/>
        </p:nvCxnSpPr>
        <p:spPr>
          <a:xfrm flipV="1">
            <a:off x="2618844" y="6178346"/>
            <a:ext cx="36093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3105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Locaux de stérilisation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Plan(s) et surface de la salle de stérilisation ?</a:t>
            </a:r>
          </a:p>
          <a:p>
            <a:r>
              <a:rPr lang="fr-FR" dirty="0"/>
              <a:t>Pièce fermée ?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fr-FR" sz="3200" u="sng" dirty="0"/>
              <a:t>Matériaux</a:t>
            </a:r>
            <a:r>
              <a:rPr lang="fr-FR" sz="3200" dirty="0"/>
              <a:t> : revêtement non poreux et facilement nettoyables, lisses, plafonds étanches.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63449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556792"/>
            <a:ext cx="5400600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7551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Espace réservé du contenu 5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796" y="1938785"/>
            <a:ext cx="5752407" cy="3848793"/>
          </a:xfrm>
          <a:prstGeom prst="rect">
            <a:avLst/>
          </a:prstGeom>
        </p:spPr>
      </p:pic>
      <p:cxnSp>
        <p:nvCxnSpPr>
          <p:cNvPr id="7" name="Connecteur droit avec flèche 6"/>
          <p:cNvCxnSpPr/>
          <p:nvPr/>
        </p:nvCxnSpPr>
        <p:spPr>
          <a:xfrm flipH="1">
            <a:off x="3491880" y="2420888"/>
            <a:ext cx="657225" cy="952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 flipH="1">
            <a:off x="4427984" y="2060848"/>
            <a:ext cx="38100" cy="31623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>
            <a:off x="4644008" y="2430413"/>
            <a:ext cx="761365" cy="9525"/>
          </a:xfrm>
          <a:prstGeom prst="straightConnector1">
            <a:avLst/>
          </a:prstGeom>
          <a:noFill/>
          <a:ln w="190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sp>
        <p:nvSpPr>
          <p:cNvPr id="11" name="Rectangle 10"/>
          <p:cNvSpPr/>
          <p:nvPr/>
        </p:nvSpPr>
        <p:spPr>
          <a:xfrm>
            <a:off x="5652120" y="2201813"/>
            <a:ext cx="876300" cy="476250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100">
                <a:effectLst/>
                <a:latin typeface="Calibri"/>
                <a:ea typeface="Calibri"/>
                <a:cs typeface="Times New Roman"/>
              </a:rPr>
              <a:t>Côté sale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582525" y="2276872"/>
            <a:ext cx="876300" cy="476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100">
                <a:effectLst/>
                <a:ea typeface="Calibri"/>
                <a:cs typeface="Times New Roman"/>
              </a:rPr>
              <a:t>Côté propre</a:t>
            </a:r>
          </a:p>
        </p:txBody>
      </p:sp>
    </p:spTree>
    <p:extLst>
      <p:ext uri="{BB962C8B-B14F-4D97-AF65-F5344CB8AC3E}">
        <p14:creationId xmlns:p14="http://schemas.microsoft.com/office/powerpoint/2010/main" val="153936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40" y="1701872"/>
            <a:ext cx="5760720" cy="432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6516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84784"/>
            <a:ext cx="6406674" cy="437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1283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2123728" y="2132856"/>
            <a:ext cx="4818856" cy="1200329"/>
          </a:xfrm>
          <a:prstGeom prst="rect">
            <a:avLst/>
          </a:prstGeom>
          <a:solidFill>
            <a:srgbClr val="002395"/>
          </a:soli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fr-FR" altLang="fr-FR" sz="3600" b="1" dirty="0">
                <a:solidFill>
                  <a:schemeClr val="bg1"/>
                </a:solidFill>
                <a:cs typeface="Arial" pitchFamily="34" charset="0"/>
              </a:rPr>
              <a:t>Merci pour votre attention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683568" y="3645024"/>
            <a:ext cx="73448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7AB800"/>
                </a:solidFill>
              </a:rPr>
              <a:t>Questions ? Observations?</a:t>
            </a:r>
          </a:p>
        </p:txBody>
      </p:sp>
    </p:spTree>
    <p:extLst>
      <p:ext uri="{BB962C8B-B14F-4D97-AF65-F5344CB8AC3E}">
        <p14:creationId xmlns:p14="http://schemas.microsoft.com/office/powerpoint/2010/main" val="157853840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1305</Words>
  <Application>Microsoft Office PowerPoint</Application>
  <PresentationFormat>Affichage à l'écran (4:3)</PresentationFormat>
  <Paragraphs>227</Paragraphs>
  <Slides>24</Slides>
  <Notes>16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Thème Office</vt:lpstr>
      <vt:lpstr>Cadre juridique et opposabilité des référentiels métiers</vt:lpstr>
      <vt:lpstr> cadre juridique</vt:lpstr>
      <vt:lpstr>Liste indicative des référentiels métiers</vt:lpstr>
      <vt:lpstr>La grille technique d’évaluation  pour la prévention des infections  associées aux soins – DGS  2011  </vt:lpstr>
      <vt:lpstr>Les 19 « recommandations essentielles »</vt:lpstr>
      <vt:lpstr>Les 19 « recommandations essentielles »</vt:lpstr>
      <vt:lpstr>Les 19 « recommandations essentielles »</vt:lpstr>
      <vt:lpstr>Les 19 « recommandations essentielles »</vt:lpstr>
      <vt:lpstr>Les 19 « recommandations essentielles »</vt:lpstr>
      <vt:lpstr>Les 19 « recommandations essentielles »</vt:lpstr>
      <vt:lpstr>Les 19 « recommandations essentielles »</vt:lpstr>
      <vt:lpstr>Les 19 « recommandations essentielles »</vt:lpstr>
      <vt:lpstr>Les 19 « recommandations essentielles »</vt:lpstr>
      <vt:lpstr>Les 19 « recommandations essentielles »</vt:lpstr>
      <vt:lpstr>Locaux de stérilisation  Principe général  = respect de la marche en avant des DM </vt:lpstr>
      <vt:lpstr>Stérilisation  = la marche  en avant !   -  2 zones  </vt:lpstr>
      <vt:lpstr>Plan type de stérilisation</vt:lpstr>
      <vt:lpstr>Plan(s) de la salle de  stérilisation</vt:lpstr>
      <vt:lpstr>Locaux de stérilisation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Ministères Chargés des Affaires Sociales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*</dc:creator>
  <cp:lastModifiedBy>*</cp:lastModifiedBy>
  <cp:revision>96</cp:revision>
  <cp:lastPrinted>2019-11-04T15:50:07Z</cp:lastPrinted>
  <dcterms:created xsi:type="dcterms:W3CDTF">2017-06-14T09:15:13Z</dcterms:created>
  <dcterms:modified xsi:type="dcterms:W3CDTF">2019-11-25T07:02:26Z</dcterms:modified>
</cp:coreProperties>
</file>