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59" r:id="rId4"/>
    <p:sldId id="261" r:id="rId5"/>
    <p:sldId id="262" r:id="rId6"/>
    <p:sldId id="263" r:id="rId7"/>
    <p:sldId id="265" r:id="rId8"/>
    <p:sldId id="257" r:id="rId9"/>
    <p:sldId id="258" r:id="rId10"/>
    <p:sldId id="283" r:id="rId11"/>
    <p:sldId id="284" r:id="rId12"/>
    <p:sldId id="285" r:id="rId13"/>
    <p:sldId id="286" r:id="rId14"/>
    <p:sldId id="271" r:id="rId15"/>
    <p:sldId id="268" r:id="rId16"/>
    <p:sldId id="269" r:id="rId17"/>
    <p:sldId id="292" r:id="rId18"/>
    <p:sldId id="293" r:id="rId1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1465F-132E-4E79-B7FA-0471E19974A8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011F06-AFA6-4F77-8DBF-F7E2A75D8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23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fr-FR" dirty="0" smtClean="0"/>
              <a:t>Virus tels que Influenza virus, adénovirus…</a:t>
            </a:r>
          </a:p>
          <a:p>
            <a:pPr lvl="1"/>
            <a:r>
              <a:rPr lang="fr-FR" dirty="0" smtClean="0"/>
              <a:t>Bactéries telles que mycobactéries…</a:t>
            </a:r>
          </a:p>
          <a:p>
            <a:pPr lvl="1"/>
            <a:r>
              <a:rPr lang="fr-FR" dirty="0" smtClean="0"/>
              <a:t>Champignons filamenteux (Aspergillus…) ou </a:t>
            </a:r>
            <a:r>
              <a:rPr lang="fr-FR" dirty="0" err="1" smtClean="0"/>
              <a:t>dimorphiques</a:t>
            </a:r>
            <a:r>
              <a:rPr lang="fr-FR" dirty="0" smtClean="0"/>
              <a:t>…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11F06-AFA6-4F77-8DBF-F7E2A75D84D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27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Sas = barrière physique qui concourt à la prévention</a:t>
            </a:r>
            <a:r>
              <a:rPr lang="fr-FR" baseline="0" dirty="0" smtClean="0"/>
              <a:t> à la prévention du transfert de contamination par voie aérienne d’un individu à un autre et d’une zone à une autre.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11F06-AFA6-4F77-8DBF-F7E2A75D84D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64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Un lavabo à commande non manuelle</a:t>
            </a:r>
          </a:p>
          <a:p>
            <a:r>
              <a:rPr lang="fr-FR" dirty="0" smtClean="0"/>
              <a:t>Si protocole de </a:t>
            </a:r>
            <a:r>
              <a:rPr lang="fr-FR" b="1" dirty="0" smtClean="0"/>
              <a:t>lavage</a:t>
            </a:r>
            <a:r>
              <a:rPr lang="fr-FR" dirty="0" smtClean="0"/>
              <a:t> chirurgical des mains : filtre terminal à 0,2 </a:t>
            </a:r>
            <a:r>
              <a:rPr lang="fr-FR" dirty="0" smtClean="0">
                <a:latin typeface="Symbol" panose="05050102010706020507" pitchFamily="18" charset="2"/>
              </a:rPr>
              <a:t>m</a:t>
            </a:r>
            <a:r>
              <a:rPr lang="fr-FR" dirty="0" smtClean="0"/>
              <a:t>m pour le robinet, et Distributeur de savon liquide désinfectant, brosses à UU</a:t>
            </a:r>
          </a:p>
          <a:p>
            <a:r>
              <a:rPr lang="fr-FR" dirty="0" smtClean="0"/>
              <a:t>Si protocole de </a:t>
            </a:r>
            <a:r>
              <a:rPr lang="fr-FR" b="1" dirty="0" smtClean="0"/>
              <a:t>désinfection</a:t>
            </a:r>
            <a:r>
              <a:rPr lang="fr-FR" dirty="0" smtClean="0"/>
              <a:t> chirurgicale des mains : distributeur de solution hydro-alcoolique +Distributeur d’essuie main non stérile sans manipulation +Distributeur de savon liquide doux,</a:t>
            </a:r>
          </a:p>
          <a:p>
            <a:r>
              <a:rPr lang="fr-FR" dirty="0" smtClean="0"/>
              <a:t>Affichage du protocole des TT des mains.</a:t>
            </a:r>
          </a:p>
          <a:p>
            <a:endParaRPr lang="fr-FR" dirty="0" smtClean="0"/>
          </a:p>
          <a:p>
            <a:pPr marL="171450" indent="-171450">
              <a:buFontTx/>
              <a:buChar char="-"/>
            </a:pPr>
            <a:r>
              <a:rPr lang="fr-FR" dirty="0" smtClean="0"/>
              <a:t>Lavabo</a:t>
            </a:r>
            <a:r>
              <a:rPr lang="fr-FR" baseline="0" dirty="0" smtClean="0"/>
              <a:t> assez profond pour permettre la mise en œuvre des protocoles de lavage chirurgical des mains ou d’un protocole de désinfections chirurgical des mains  sans faire des éclaboussures, </a:t>
            </a:r>
          </a:p>
          <a:p>
            <a:r>
              <a:rPr lang="fr-FR" dirty="0" smtClean="0"/>
              <a:t>Ces équipements permettant la désinfection/lavage des mains, au plus près de l’acte opératoire, dans un espace dédié, </a:t>
            </a:r>
          </a:p>
          <a:p>
            <a:endParaRPr lang="fr-FR" dirty="0" smtClean="0"/>
          </a:p>
          <a:p>
            <a:r>
              <a:rPr lang="fr-FR" dirty="0" smtClean="0"/>
              <a:t>Une poubelle à commande non manuelle, une pendule à trotteuse</a:t>
            </a:r>
          </a:p>
          <a:p>
            <a:endParaRPr lang="fr-FR" dirty="0" smtClean="0"/>
          </a:p>
          <a:p>
            <a:r>
              <a:rPr lang="fr-FR" dirty="0" smtClean="0"/>
              <a:t>Localisation bain de bouche et autres dispositifs nécessaires à la préparation du patient ? (points I.4.2.1 et I.5.1.1 HAS 2008)</a:t>
            </a:r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11F06-AFA6-4F77-8DBF-F7E2A75D84D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42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Appareils de climatisation : entrainent</a:t>
            </a:r>
            <a:r>
              <a:rPr lang="fr-FR" baseline="0" dirty="0" smtClean="0"/>
              <a:t> et remettent en suspension les poussières sédimentées.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11F06-AFA6-4F77-8DBF-F7E2A75D84D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302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Plus entretien</a:t>
            </a:r>
            <a:r>
              <a:rPr lang="fr-FR" baseline="0" dirty="0" smtClean="0"/>
              <a:t> !!!!!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11F06-AFA6-4F77-8DBF-F7E2A75D84D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833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BB50C-F25C-4803-90FA-D3182583C987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89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BB50C-F25C-4803-90FA-D3182583C987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7948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38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39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04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18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26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00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37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309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95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194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72C38B-622D-4D91-8F87-481F526EFBD3}" type="datetimeFigureOut">
              <a:rPr lang="fr-FR" smtClean="0"/>
              <a:t>08/11/2019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F4F47-F8B5-44CA-8F0E-5BFA28E9D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84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04664"/>
            <a:ext cx="1789176" cy="103327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1730204"/>
            <a:ext cx="1728192" cy="31839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425019" y="3861048"/>
            <a:ext cx="1728192" cy="318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3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/>
          <a:lstStyle/>
          <a:p>
            <a:r>
              <a:rPr lang="fr-FR" dirty="0" smtClean="0"/>
              <a:t>Spécificités de la salle d’implantologie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fr-FR" dirty="0" smtClean="0"/>
              <a:t>Référentiels :</a:t>
            </a:r>
          </a:p>
          <a:p>
            <a:pPr algn="l"/>
            <a:r>
              <a:rPr lang="fr-FR" dirty="0" smtClean="0"/>
              <a:t>- HAS 2008</a:t>
            </a:r>
          </a:p>
          <a:p>
            <a:pPr algn="l"/>
            <a:r>
              <a:rPr lang="fr-FR" dirty="0" smtClean="0"/>
              <a:t>- Grille technique </a:t>
            </a:r>
          </a:p>
          <a:p>
            <a:pPr algn="l"/>
            <a:r>
              <a:rPr lang="fr-FR" dirty="0" smtClean="0"/>
              <a:t>DGS 2011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494" y="3789040"/>
            <a:ext cx="2157413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802841"/>
            <a:ext cx="2060575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" y="1949649"/>
            <a:ext cx="1760265" cy="1263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28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Préambule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« La chirurgie implantaire est classée dans la catégorie  haut risque infectieux car c’est un geste invasif » (référentiel HAS 2008)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Risques </a:t>
            </a:r>
            <a:r>
              <a:rPr lang="fr-FR" dirty="0"/>
              <a:t>de contamination par des germes à transmission </a:t>
            </a:r>
            <a:r>
              <a:rPr lang="fr-FR" dirty="0" smtClean="0"/>
              <a:t>aérienne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4" y="5085184"/>
            <a:ext cx="2163763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81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Conception de la salle d’implantologie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r>
              <a:rPr lang="fr-FR" u="sng" dirty="0" smtClean="0"/>
              <a:t>But</a:t>
            </a:r>
            <a:r>
              <a:rPr lang="fr-FR" dirty="0" smtClean="0"/>
              <a:t> :</a:t>
            </a:r>
          </a:p>
          <a:p>
            <a:pPr lvl="1"/>
            <a:r>
              <a:rPr lang="fr-FR" dirty="0" smtClean="0"/>
              <a:t>Obtenir un niveau d’asepsie le plus élevé possible pour la zone où se réalise l’intervention chirurgicale,</a:t>
            </a:r>
          </a:p>
          <a:p>
            <a:pPr lvl="1"/>
            <a:r>
              <a:rPr lang="fr-FR" dirty="0" smtClean="0"/>
              <a:t>Mettre en œuvre des mesures graduelles d’hygiène des personnes, du matériel et de l’environnement</a:t>
            </a:r>
          </a:p>
          <a:p>
            <a:pPr lvl="1"/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23528" y="548680"/>
            <a:ext cx="936104" cy="86409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HAS 2008</a:t>
            </a:r>
            <a:endParaRPr lang="fr-FR" dirty="0"/>
          </a:p>
        </p:txBody>
      </p:sp>
      <p:sp>
        <p:nvSpPr>
          <p:cNvPr id="6" name="Flèche vers le bas 5"/>
          <p:cNvSpPr/>
          <p:nvPr/>
        </p:nvSpPr>
        <p:spPr>
          <a:xfrm>
            <a:off x="4355976" y="1556792"/>
            <a:ext cx="100811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1547664" y="2636912"/>
            <a:ext cx="669674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CONCEPT d’ASEPSIE PROGRESSIVE</a:t>
            </a:r>
          </a:p>
          <a:p>
            <a:pPr algn="ctr"/>
            <a:r>
              <a:rPr lang="fr-FR" dirty="0" smtClean="0"/>
              <a:t>(point I.4.2.3 HAS 2008)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70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Concept d’asepsie </a:t>
            </a:r>
            <a:br>
              <a:rPr lang="fr-FR" dirty="0" smtClean="0"/>
            </a:br>
            <a:r>
              <a:rPr lang="fr-FR" dirty="0" smtClean="0"/>
              <a:t>progressive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= concept délimitant plusieurs zones d’asepsies différentes et croissantes de circulation,</a:t>
            </a:r>
          </a:p>
          <a:p>
            <a:r>
              <a:rPr lang="fr-FR" dirty="0" smtClean="0"/>
              <a:t>= simple circuit (≠double circuit) avec application stricte des règles d’hygiène pour tout le personnel </a:t>
            </a:r>
            <a:r>
              <a:rPr lang="fr-FR" b="1" dirty="0" smtClean="0"/>
              <a:t>dans le concept de la « marche en avant »</a:t>
            </a:r>
            <a:r>
              <a:rPr lang="fr-FR" dirty="0" smtClean="0"/>
              <a:t>.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b="1" u="sng" dirty="0" smtClean="0"/>
              <a:t>But</a:t>
            </a:r>
            <a:r>
              <a:rPr lang="fr-FR" b="1" dirty="0" smtClean="0"/>
              <a:t> </a:t>
            </a:r>
            <a:r>
              <a:rPr lang="fr-FR" b="1" dirty="0"/>
              <a:t>: contrôler le passage entre 2 zones de </a:t>
            </a:r>
            <a:r>
              <a:rPr lang="fr-FR" b="1" dirty="0" smtClean="0"/>
              <a:t>qualités </a:t>
            </a:r>
            <a:r>
              <a:rPr lang="fr-FR" b="1" dirty="0"/>
              <a:t>aseptiques différentes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11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Concept d’asepsie </a:t>
            </a:r>
            <a:br>
              <a:rPr lang="fr-FR" dirty="0"/>
            </a:br>
            <a:r>
              <a:rPr lang="fr-FR" dirty="0" smtClean="0"/>
              <a:t>progressive (2)</a:t>
            </a:r>
            <a:br>
              <a:rPr lang="fr-FR" dirty="0" smtClean="0"/>
            </a:br>
            <a:r>
              <a:rPr lang="fr-FR" dirty="0" smtClean="0"/>
              <a:t>avec simple circuit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lèche vers le bas 3"/>
          <p:cNvSpPr/>
          <p:nvPr/>
        </p:nvSpPr>
        <p:spPr>
          <a:xfrm>
            <a:off x="4139952" y="2348880"/>
            <a:ext cx="576064" cy="72008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187624" y="3284984"/>
            <a:ext cx="6192688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/>
          <p:cNvCxnSpPr/>
          <p:nvPr/>
        </p:nvCxnSpPr>
        <p:spPr>
          <a:xfrm>
            <a:off x="5580112" y="3284984"/>
            <a:ext cx="0" cy="2592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en angle 13"/>
          <p:cNvCxnSpPr/>
          <p:nvPr/>
        </p:nvCxnSpPr>
        <p:spPr>
          <a:xfrm>
            <a:off x="6012160" y="3284984"/>
            <a:ext cx="1368152" cy="792088"/>
          </a:xfrm>
          <a:prstGeom prst="bentConnector3">
            <a:avLst>
              <a:gd name="adj1" fmla="val 1015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411760" y="6021288"/>
            <a:ext cx="3744416" cy="3600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Couloir de circulation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6012160" y="4365104"/>
            <a:ext cx="122413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Sas personnel</a:t>
            </a:r>
          </a:p>
          <a:p>
            <a:pPr algn="ctr"/>
            <a:r>
              <a:rPr lang="fr-FR" dirty="0" smtClean="0"/>
              <a:t>Patient</a:t>
            </a:r>
          </a:p>
          <a:p>
            <a:pPr algn="ctr"/>
            <a:r>
              <a:rPr lang="fr-FR" dirty="0" smtClean="0"/>
              <a:t>Matériel 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2123728" y="4077072"/>
            <a:ext cx="252028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Salle d’implantologie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7380312" y="2348880"/>
            <a:ext cx="144016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Zone d’hygiène des mains</a:t>
            </a:r>
            <a:endParaRPr lang="fr-FR" dirty="0"/>
          </a:p>
        </p:txBody>
      </p:sp>
      <p:cxnSp>
        <p:nvCxnSpPr>
          <p:cNvPr id="21" name="Connecteur droit avec flèche 20"/>
          <p:cNvCxnSpPr/>
          <p:nvPr/>
        </p:nvCxnSpPr>
        <p:spPr>
          <a:xfrm flipH="1">
            <a:off x="7020272" y="3140968"/>
            <a:ext cx="1080120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lèche vers le bas 21"/>
          <p:cNvSpPr/>
          <p:nvPr/>
        </p:nvSpPr>
        <p:spPr>
          <a:xfrm rot="10800000">
            <a:off x="6512267" y="5554298"/>
            <a:ext cx="36004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droite 22"/>
          <p:cNvSpPr/>
          <p:nvPr/>
        </p:nvSpPr>
        <p:spPr>
          <a:xfrm rot="-10800000">
            <a:off x="5004048" y="4293096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61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SAS = zone de passage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Obligée et contrôlée</a:t>
            </a:r>
          </a:p>
          <a:p>
            <a:r>
              <a:rPr lang="fr-FR" dirty="0" smtClean="0"/>
              <a:t>Entre deux zones d’environnement de qualités aseptiques différentes</a:t>
            </a:r>
          </a:p>
          <a:p>
            <a:r>
              <a:rPr lang="fr-FR" dirty="0" smtClean="0"/>
              <a:t>Avec un équipement spécifique pour l’hygiène des mains du chirurgien-dentiste</a:t>
            </a:r>
          </a:p>
          <a:p>
            <a:r>
              <a:rPr lang="fr-FR" dirty="0" smtClean="0"/>
              <a:t>Avec adoption d’un code de bon usage et d’autodiscipline </a:t>
            </a:r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013176"/>
            <a:ext cx="2126010" cy="141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6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3008313" cy="1162050"/>
          </a:xfrm>
        </p:spPr>
        <p:txBody>
          <a:bodyPr/>
          <a:lstStyle/>
          <a:p>
            <a:r>
              <a:rPr lang="fr-FR" sz="4400" dirty="0"/>
              <a:t>SAS, équipement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3793"/>
            <a:ext cx="4968875" cy="649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74592"/>
            <a:ext cx="2232025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358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fr-FR" dirty="0" smtClean="0"/>
              <a:t>Les revêtements </a:t>
            </a:r>
            <a:br>
              <a:rPr lang="fr-FR" dirty="0" smtClean="0"/>
            </a:br>
            <a:r>
              <a:rPr lang="fr-FR" dirty="0" smtClean="0"/>
              <a:t>des surfaces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u="sng" dirty="0"/>
              <a:t>But </a:t>
            </a:r>
            <a:r>
              <a:rPr lang="fr-FR" dirty="0"/>
              <a:t>: assurer la propreté du local et faciliter le bio-nettoyage (+ rapide, +efficace).</a:t>
            </a:r>
          </a:p>
          <a:p>
            <a:r>
              <a:rPr lang="fr-FR" dirty="0" smtClean="0"/>
              <a:t>Toutes les surfaces </a:t>
            </a:r>
            <a:r>
              <a:rPr lang="fr-FR" dirty="0"/>
              <a:t>n</a:t>
            </a:r>
            <a:r>
              <a:rPr lang="fr-FR" dirty="0" smtClean="0"/>
              <a:t>on poreuses, lisses, facilement lessivables (sols, murs, plafonds, mobilier, plan de travail, fauteuil…)</a:t>
            </a:r>
          </a:p>
          <a:p>
            <a:r>
              <a:rPr lang="fr-FR" dirty="0" smtClean="0"/>
              <a:t>Sols : revêtement thermoplastique en lés soudées à chaud avec remontées en plinthes et gorge arrondie, avec joints parfaitement arasés,</a:t>
            </a:r>
          </a:p>
          <a:p>
            <a:r>
              <a:rPr lang="fr-FR" dirty="0" smtClean="0"/>
              <a:t>Angles vifs et recoins supprimés.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548680"/>
            <a:ext cx="936104" cy="86409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Q16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3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fr-FR" dirty="0"/>
              <a:t>Les revêtements </a:t>
            </a:r>
            <a:br>
              <a:rPr lang="fr-FR" dirty="0"/>
            </a:br>
            <a:r>
              <a:rPr lang="fr-FR" dirty="0"/>
              <a:t>des surfaces </a:t>
            </a:r>
            <a:r>
              <a:rPr lang="fr-FR" dirty="0" smtClean="0"/>
              <a:t>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Plafonds : </a:t>
            </a:r>
          </a:p>
          <a:p>
            <a:pPr lvl="1"/>
            <a:r>
              <a:rPr lang="fr-FR" dirty="0"/>
              <a:t>Soit d’un seul tenant,</a:t>
            </a:r>
          </a:p>
          <a:p>
            <a:pPr lvl="1"/>
            <a:r>
              <a:rPr lang="fr-FR" dirty="0"/>
              <a:t>Soit constitué de dalles =&gt; finition de surface imperméable et lessivable + plafond étanche/ à l’espace technique au </a:t>
            </a:r>
            <a:r>
              <a:rPr lang="fr-FR" dirty="0" smtClean="0"/>
              <a:t>dessus.</a:t>
            </a:r>
          </a:p>
          <a:p>
            <a:pPr lvl="1"/>
            <a:endParaRPr lang="fr-FR" dirty="0"/>
          </a:p>
          <a:p>
            <a:r>
              <a:rPr lang="fr-FR" dirty="0" smtClean="0"/>
              <a:t>Mobiliers : en nombre très limité, sur pied ou sur roulettes</a:t>
            </a:r>
          </a:p>
          <a:p>
            <a:r>
              <a:rPr lang="fr-FR" dirty="0" smtClean="0"/>
              <a:t>3 Poubelles à commande non manuelle : OPCT, DASRI et déchets ménagers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548680"/>
            <a:ext cx="936104" cy="86409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Q16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15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598" y="1315219"/>
            <a:ext cx="6265476" cy="470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14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3" y="1322766"/>
            <a:ext cx="6963411" cy="522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droit avec flèche 3"/>
          <p:cNvCxnSpPr/>
          <p:nvPr/>
        </p:nvCxnSpPr>
        <p:spPr>
          <a:xfrm flipH="1" flipV="1">
            <a:off x="5148064" y="1700808"/>
            <a:ext cx="201622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à coins arrondis 4"/>
          <p:cNvSpPr/>
          <p:nvPr/>
        </p:nvSpPr>
        <p:spPr>
          <a:xfrm>
            <a:off x="7164288" y="1700808"/>
            <a:ext cx="1512168" cy="14751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Luminaires non encastrés</a:t>
            </a:r>
            <a:endParaRPr lang="fr-FR" dirty="0"/>
          </a:p>
        </p:txBody>
      </p:sp>
      <p:sp>
        <p:nvSpPr>
          <p:cNvPr id="3" name="Ellipse 2"/>
          <p:cNvSpPr/>
          <p:nvPr/>
        </p:nvSpPr>
        <p:spPr>
          <a:xfrm>
            <a:off x="2987824" y="4272746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4283968" y="4365104"/>
            <a:ext cx="432048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519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47750"/>
            <a:ext cx="762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droit avec flèche 3"/>
          <p:cNvCxnSpPr/>
          <p:nvPr/>
        </p:nvCxnSpPr>
        <p:spPr>
          <a:xfrm flipV="1">
            <a:off x="1619672" y="5517232"/>
            <a:ext cx="14401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à coins arrondis 4"/>
          <p:cNvSpPr/>
          <p:nvPr/>
        </p:nvSpPr>
        <p:spPr>
          <a:xfrm>
            <a:off x="899592" y="6237312"/>
            <a:ext cx="230425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Sols thermocollés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440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04938"/>
            <a:ext cx="60960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droit avec flèche 3"/>
          <p:cNvCxnSpPr/>
          <p:nvPr/>
        </p:nvCxnSpPr>
        <p:spPr>
          <a:xfrm flipH="1">
            <a:off x="6084168" y="2204864"/>
            <a:ext cx="1944216" cy="7200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à coins arrondis 4"/>
          <p:cNvSpPr/>
          <p:nvPr/>
        </p:nvSpPr>
        <p:spPr>
          <a:xfrm>
            <a:off x="8028384" y="1844824"/>
            <a:ext cx="79208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Bois ?</a:t>
            </a:r>
            <a:endParaRPr lang="fr-FR" dirty="0"/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1115616" y="1988840"/>
            <a:ext cx="1440160" cy="432048"/>
          </a:xfrm>
          <a:prstGeom prst="straightConnector1">
            <a:avLst/>
          </a:prstGeom>
          <a:ln w="158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1115616" y="2132856"/>
            <a:ext cx="3312368" cy="288032"/>
          </a:xfrm>
          <a:prstGeom prst="straightConnector1">
            <a:avLst/>
          </a:prstGeom>
          <a:ln w="158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à coins arrondis 11"/>
          <p:cNvSpPr/>
          <p:nvPr/>
        </p:nvSpPr>
        <p:spPr>
          <a:xfrm>
            <a:off x="107504" y="2204864"/>
            <a:ext cx="10801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Surfaces planes</a:t>
            </a:r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107504" y="1196752"/>
            <a:ext cx="129614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climatiseur</a:t>
            </a:r>
            <a:endParaRPr lang="fr-FR" dirty="0"/>
          </a:p>
        </p:txBody>
      </p:sp>
      <p:cxnSp>
        <p:nvCxnSpPr>
          <p:cNvPr id="15" name="Connecteur droit avec flèche 14"/>
          <p:cNvCxnSpPr>
            <a:stCxn id="13" idx="3"/>
          </p:cNvCxnSpPr>
          <p:nvPr/>
        </p:nvCxnSpPr>
        <p:spPr>
          <a:xfrm>
            <a:off x="1403648" y="1520788"/>
            <a:ext cx="2808312" cy="108012"/>
          </a:xfrm>
          <a:prstGeom prst="straightConnector1">
            <a:avLst/>
          </a:prstGeom>
          <a:ln w="158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69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Entre sas et salle d’implantologie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36504"/>
          </a:xfrm>
        </p:spPr>
        <p:txBody>
          <a:bodyPr/>
          <a:lstStyle/>
          <a:p>
            <a:r>
              <a:rPr lang="fr-FR" dirty="0" smtClean="0"/>
              <a:t>Portes coulissantes à préférer aux portes battantes (création de flux d’air) </a:t>
            </a:r>
            <a:r>
              <a:rPr lang="fr-FR" sz="1800" dirty="0" smtClean="0"/>
              <a:t>point I.4.4.2, HAS 2008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23528" y="980728"/>
            <a:ext cx="936104" cy="86409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HAS 2008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352" y="2996952"/>
            <a:ext cx="2340198" cy="36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21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Traitement de l’air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r>
              <a:rPr lang="fr-FR" dirty="0" smtClean="0"/>
              <a:t>HAS 2008 : le traitement spécifique de l’air non nécessaire,</a:t>
            </a:r>
          </a:p>
          <a:p>
            <a:endParaRPr lang="fr-FR" dirty="0" smtClean="0"/>
          </a:p>
          <a:p>
            <a:r>
              <a:rPr lang="fr-FR" dirty="0" smtClean="0"/>
              <a:t>Mais le renouvèlement de l’air nécessaire : par un système d’aération et de renouvellement d’air + maîtrise de la désinfection des surfaces + maîtrise de la circulation des intervenants,</a:t>
            </a:r>
          </a:p>
          <a:p>
            <a:r>
              <a:rPr lang="fr-FR" dirty="0" smtClean="0"/>
              <a:t>Attention à l’entretien des grilles de VMC</a:t>
            </a:r>
          </a:p>
          <a:p>
            <a:endParaRPr lang="fr-FR" dirty="0" smtClean="0"/>
          </a:p>
        </p:txBody>
      </p:sp>
      <p:sp>
        <p:nvSpPr>
          <p:cNvPr id="4" name="Rectangle 3"/>
          <p:cNvSpPr/>
          <p:nvPr/>
        </p:nvSpPr>
        <p:spPr>
          <a:xfrm>
            <a:off x="317068" y="260648"/>
            <a:ext cx="936104" cy="86409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HAS 2008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" t="42820" r="65384" b="18077"/>
          <a:stretch/>
        </p:blipFill>
        <p:spPr>
          <a:xfrm rot="5400000">
            <a:off x="5339723" y="5079404"/>
            <a:ext cx="1534745" cy="201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5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Appareils de </a:t>
            </a:r>
            <a:br>
              <a:rPr lang="fr-FR" dirty="0" smtClean="0"/>
            </a:br>
            <a:r>
              <a:rPr lang="fr-FR" dirty="0" smtClean="0"/>
              <a:t>climatisation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Recommandation HAS 2008 de </a:t>
            </a:r>
            <a:r>
              <a:rPr lang="fr-FR" dirty="0"/>
              <a:t>réduire le fonctionnement ou de les arrêter durant les interventions (si la température le permet</a:t>
            </a:r>
            <a:r>
              <a:rPr lang="fr-FR" dirty="0" smtClean="0"/>
              <a:t>)</a:t>
            </a:r>
          </a:p>
          <a:p>
            <a:r>
              <a:rPr lang="fr-FR" dirty="0" smtClean="0"/>
              <a:t>Attention à leur implantation : le flux ne doit pas être orienté vers le fauteuil dentaire</a:t>
            </a:r>
            <a:endParaRPr lang="fr-FR" dirty="0"/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23528" y="332656"/>
            <a:ext cx="936104" cy="86409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HAS 2008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512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2123728" y="2132856"/>
            <a:ext cx="4818856" cy="1200329"/>
          </a:xfrm>
          <a:prstGeom prst="rect">
            <a:avLst/>
          </a:prstGeom>
          <a:solidFill>
            <a:srgbClr val="002395"/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r-FR" altLang="fr-FR" sz="3600" b="1" dirty="0">
                <a:solidFill>
                  <a:schemeClr val="bg1"/>
                </a:solidFill>
                <a:cs typeface="Arial" pitchFamily="34" charset="0"/>
              </a:rPr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12237319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91680" y="2284423"/>
            <a:ext cx="56886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 smtClean="0">
                <a:solidFill>
                  <a:srgbClr val="7AB800"/>
                </a:solidFill>
                <a:latin typeface="+mj-lt"/>
                <a:ea typeface="+mj-ea"/>
                <a:cs typeface="+mj-cs"/>
              </a:rPr>
              <a:t>Questions ? Observations?</a:t>
            </a:r>
            <a:endParaRPr lang="fr-FR" sz="5400" b="1" dirty="0">
              <a:solidFill>
                <a:srgbClr val="7AB8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746986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649</Words>
  <Application>Microsoft Office PowerPoint</Application>
  <PresentationFormat>Affichage à l'écran (4:3)</PresentationFormat>
  <Paragraphs>97</Paragraphs>
  <Slides>18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Spécificités de la salle d’implantologie</vt:lpstr>
      <vt:lpstr>Préambule</vt:lpstr>
      <vt:lpstr>Conception de la salle d’implantologie</vt:lpstr>
      <vt:lpstr>Concept d’asepsie  progressive (1)</vt:lpstr>
      <vt:lpstr>Concept d’asepsie  progressive (2) avec simple circuit </vt:lpstr>
      <vt:lpstr>SAS = zone de passage</vt:lpstr>
      <vt:lpstr>SAS, équipement </vt:lpstr>
      <vt:lpstr>Les revêtements  des surfaces (1)</vt:lpstr>
      <vt:lpstr>Les revêtements  des surfaces (2)</vt:lpstr>
      <vt:lpstr>Présentation PowerPoint</vt:lpstr>
      <vt:lpstr>Présentation PowerPoint</vt:lpstr>
      <vt:lpstr>Présentation PowerPoint</vt:lpstr>
      <vt:lpstr>Présentation PowerPoint</vt:lpstr>
      <vt:lpstr>Entre sas et salle d’implantologie</vt:lpstr>
      <vt:lpstr>Traitement de l’air</vt:lpstr>
      <vt:lpstr>Appareils de  climatisation</vt:lpstr>
      <vt:lpstr>Présentation PowerPoint</vt:lpstr>
      <vt:lpstr>Présentation PowerPoint</vt:lpstr>
    </vt:vector>
  </TitlesOfParts>
  <Company>Ministères Chargés des Affaires Sociales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*</dc:creator>
  <cp:lastModifiedBy>*</cp:lastModifiedBy>
  <cp:revision>99</cp:revision>
  <cp:lastPrinted>2017-09-19T11:37:37Z</cp:lastPrinted>
  <dcterms:created xsi:type="dcterms:W3CDTF">2017-06-14T09:15:13Z</dcterms:created>
  <dcterms:modified xsi:type="dcterms:W3CDTF">2019-11-08T14:42:50Z</dcterms:modified>
</cp:coreProperties>
</file>